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306" r:id="rId3"/>
    <p:sldId id="307" r:id="rId4"/>
    <p:sldId id="308" r:id="rId5"/>
    <p:sldId id="299" r:id="rId6"/>
    <p:sldId id="311" r:id="rId7"/>
    <p:sldId id="310" r:id="rId8"/>
    <p:sldId id="309" r:id="rId9"/>
    <p:sldId id="30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zanie Coetzee" initials="LC" lastIdx="13" clrIdx="0">
    <p:extLst>
      <p:ext uri="{19B8F6BF-5375-455C-9EA6-DF929625EA0E}">
        <p15:presenceInfo xmlns:p15="http://schemas.microsoft.com/office/powerpoint/2012/main" userId="S-1-5-21-3687404063-3678415276-3481330028-11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5" autoAdjust="0"/>
    <p:restoredTop sz="80295" autoAdjust="0"/>
  </p:normalViewPr>
  <p:slideViewPr>
    <p:cSldViewPr snapToGrid="0">
      <p:cViewPr varScale="1">
        <p:scale>
          <a:sx n="65" d="100"/>
          <a:sy n="65" d="100"/>
        </p:scale>
        <p:origin x="132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5A69E-096F-48F3-A26D-25DC271D3815}" type="datetimeFigureOut">
              <a:rPr lang="en-ZA" smtClean="0"/>
              <a:t>2024/08/27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D7C67-EAA3-4C23-9A96-B74FC190732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6786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9DE38-82D5-4123-8DEB-FBA5A79338CD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02318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A2D5-B75B-4EA8-ABB3-74255EBA20C8}" type="datetimeFigureOut">
              <a:rPr lang="en-ZA" smtClean="0"/>
              <a:t>2024/08/27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3D-8C19-4EDE-AFCF-0510740F47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829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A2D5-B75B-4EA8-ABB3-74255EBA20C8}" type="datetimeFigureOut">
              <a:rPr lang="en-ZA" smtClean="0"/>
              <a:t>2024/08/27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3D-8C19-4EDE-AFCF-0510740F47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921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A2D5-B75B-4EA8-ABB3-74255EBA20C8}" type="datetimeFigureOut">
              <a:rPr lang="en-ZA" smtClean="0"/>
              <a:t>2024/08/27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3D-8C19-4EDE-AFCF-0510740F47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0219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pattFill prst="pct5">
          <a:fgClr>
            <a:srgbClr val="47577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BD931AE-A39E-4A77-85C2-4A3350551B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82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93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A2D5-B75B-4EA8-ABB3-74255EBA20C8}" type="datetimeFigureOut">
              <a:rPr lang="en-ZA" smtClean="0"/>
              <a:t>2024/08/27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3D-8C19-4EDE-AFCF-0510740F47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8272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A2D5-B75B-4EA8-ABB3-74255EBA20C8}" type="datetimeFigureOut">
              <a:rPr lang="en-ZA" smtClean="0"/>
              <a:t>2024/08/27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3D-8C19-4EDE-AFCF-0510740F47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61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A2D5-B75B-4EA8-ABB3-74255EBA20C8}" type="datetimeFigureOut">
              <a:rPr lang="en-ZA" smtClean="0"/>
              <a:t>2024/08/27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3D-8C19-4EDE-AFCF-0510740F47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166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A2D5-B75B-4EA8-ABB3-74255EBA20C8}" type="datetimeFigureOut">
              <a:rPr lang="en-ZA" smtClean="0"/>
              <a:t>2024/08/27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3D-8C19-4EDE-AFCF-0510740F47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7154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A2D5-B75B-4EA8-ABB3-74255EBA20C8}" type="datetimeFigureOut">
              <a:rPr lang="en-ZA" smtClean="0"/>
              <a:t>2024/08/27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3D-8C19-4EDE-AFCF-0510740F47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922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A2D5-B75B-4EA8-ABB3-74255EBA20C8}" type="datetimeFigureOut">
              <a:rPr lang="en-ZA" smtClean="0"/>
              <a:t>2024/08/27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3D-8C19-4EDE-AFCF-0510740F47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5333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A2D5-B75B-4EA8-ABB3-74255EBA20C8}" type="datetimeFigureOut">
              <a:rPr lang="en-ZA" smtClean="0"/>
              <a:t>2024/08/27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3D-8C19-4EDE-AFCF-0510740F47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040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A2D5-B75B-4EA8-ABB3-74255EBA20C8}" type="datetimeFigureOut">
              <a:rPr lang="en-ZA" smtClean="0"/>
              <a:t>2024/08/27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3D-8C19-4EDE-AFCF-0510740F47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3926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A2D5-B75B-4EA8-ABB3-74255EBA20C8}" type="datetimeFigureOut">
              <a:rPr lang="en-ZA" smtClean="0"/>
              <a:t>2024/08/27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8093D-8C19-4EDE-AFCF-0510740F47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2395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2F530C0-2325-4502-AB07-B0BB73DBF37F}"/>
              </a:ext>
            </a:extLst>
          </p:cNvPr>
          <p:cNvSpPr/>
          <p:nvPr/>
        </p:nvSpPr>
        <p:spPr>
          <a:xfrm>
            <a:off x="0" y="0"/>
            <a:ext cx="12194077" cy="6818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6207DB-9E42-4768-87A5-F756908C865C}"/>
              </a:ext>
            </a:extLst>
          </p:cNvPr>
          <p:cNvSpPr txBox="1"/>
          <p:nvPr/>
        </p:nvSpPr>
        <p:spPr>
          <a:xfrm>
            <a:off x="957943" y="789143"/>
            <a:ext cx="102417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302F67"/>
                </a:solidFill>
                <a:latin typeface="Arial Black" panose="020B0A04020102020204" pitchFamily="34" charset="0"/>
                <a:cs typeface="Arial BOLD" panose="020B0704020202020204" pitchFamily="34" charset="0"/>
              </a:rPr>
              <a:t>Perspectives of healthcare workers on the novel electronic technology of wearable tags</a:t>
            </a:r>
            <a:br>
              <a:rPr lang="en-US" sz="3600" dirty="0">
                <a:solidFill>
                  <a:srgbClr val="302F67"/>
                </a:solidFill>
                <a:latin typeface="Arial Black" panose="020B0A04020102020204" pitchFamily="34" charset="0"/>
                <a:cs typeface="Arial BOLD" panose="020B0704020202020204" pitchFamily="34" charset="0"/>
              </a:rPr>
            </a:br>
            <a:endParaRPr lang="en-US" sz="3600" dirty="0">
              <a:solidFill>
                <a:srgbClr val="302F67"/>
              </a:solidFill>
              <a:latin typeface="Arial Black" panose="020B0A04020102020204" pitchFamily="34" charset="0"/>
              <a:cs typeface="Arial BOLD" panose="020B0704020202020204" pitchFamily="34" charset="0"/>
            </a:endParaRPr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16F3913F-7326-4C9D-8795-A7C71517513B}"/>
              </a:ext>
            </a:extLst>
          </p:cNvPr>
          <p:cNvSpPr>
            <a:spLocks noGrp="1"/>
          </p:cNvSpPr>
          <p:nvPr/>
        </p:nvSpPr>
        <p:spPr>
          <a:xfrm>
            <a:off x="0" y="5409056"/>
            <a:ext cx="12192000" cy="90437"/>
          </a:xfrm>
          <a:prstGeom prst="rect">
            <a:avLst/>
          </a:prstGeom>
          <a:gradFill flip="none" rotWithShape="1">
            <a:gsLst>
              <a:gs pos="54000">
                <a:srgbClr val="2F5597"/>
              </a:gs>
              <a:gs pos="0">
                <a:srgbClr val="27A09D"/>
              </a:gs>
              <a:gs pos="100000">
                <a:srgbClr val="27A09D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F59CA0-AA4E-111C-11CA-F52D3677D248}"/>
              </a:ext>
            </a:extLst>
          </p:cNvPr>
          <p:cNvSpPr txBox="1"/>
          <p:nvPr/>
        </p:nvSpPr>
        <p:spPr>
          <a:xfrm>
            <a:off x="527538" y="3665608"/>
            <a:ext cx="11136923" cy="1516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ZA" sz="2000" dirty="0">
                <a:solidFill>
                  <a:srgbClr val="302F67"/>
                </a:solidFill>
                <a:latin typeface="Bahnschrift" panose="020B0502040204020203" pitchFamily="34" charset="0"/>
              </a:rPr>
              <a:t> Galvin M, N Musakwa, M Molapo, M </a:t>
            </a:r>
            <a:r>
              <a:rPr lang="en-ZA" sz="2000" dirty="0" err="1">
                <a:solidFill>
                  <a:srgbClr val="302F67"/>
                </a:solidFill>
                <a:latin typeface="Bahnschrift" panose="020B0502040204020203" pitchFamily="34" charset="0"/>
              </a:rPr>
              <a:t>Magadla</a:t>
            </a:r>
            <a:r>
              <a:rPr lang="en-ZA" sz="2000" dirty="0">
                <a:solidFill>
                  <a:srgbClr val="302F67"/>
                </a:solidFill>
                <a:latin typeface="Bahnschrift" panose="020B0502040204020203" pitchFamily="34" charset="0"/>
              </a:rPr>
              <a:t>, D </a:t>
            </a:r>
            <a:r>
              <a:rPr lang="en-ZA" sz="2000" dirty="0" err="1">
                <a:solidFill>
                  <a:srgbClr val="302F67"/>
                </a:solidFill>
                <a:latin typeface="Bahnschrift" panose="020B0502040204020203" pitchFamily="34" charset="0"/>
              </a:rPr>
              <a:t>Mapiye</a:t>
            </a:r>
            <a:r>
              <a:rPr lang="en-ZA" sz="2000" dirty="0">
                <a:solidFill>
                  <a:srgbClr val="302F67"/>
                </a:solidFill>
                <a:latin typeface="Bahnschrift" panose="020B0502040204020203" pitchFamily="34" charset="0"/>
              </a:rPr>
              <a:t>, T </a:t>
            </a:r>
            <a:r>
              <a:rPr lang="en-ZA" sz="2000" dirty="0" err="1">
                <a:solidFill>
                  <a:srgbClr val="302F67"/>
                </a:solidFill>
                <a:latin typeface="Bahnschrift" panose="020B0502040204020203" pitchFamily="34" charset="0"/>
              </a:rPr>
              <a:t>Kurien</a:t>
            </a:r>
            <a:r>
              <a:rPr lang="en-ZA" sz="2000" dirty="0">
                <a:solidFill>
                  <a:srgbClr val="302F67"/>
                </a:solidFill>
                <a:latin typeface="Bahnschrift" panose="020B0502040204020203" pitchFamily="34" charset="0"/>
              </a:rPr>
              <a:t>, S </a:t>
            </a:r>
            <a:r>
              <a:rPr lang="en-ZA" sz="2000" dirty="0" err="1">
                <a:solidFill>
                  <a:srgbClr val="302F67"/>
                </a:solidFill>
                <a:latin typeface="Bahnschrift" panose="020B0502040204020203" pitchFamily="34" charset="0"/>
              </a:rPr>
              <a:t>Makhanya</a:t>
            </a:r>
            <a:r>
              <a:rPr lang="en-ZA" sz="2000" dirty="0">
                <a:solidFill>
                  <a:srgbClr val="302F67"/>
                </a:solidFill>
                <a:latin typeface="Bahnschrift" panose="020B0502040204020203" pitchFamily="34" charset="0"/>
              </a:rPr>
              <a:t>, E Vos, </a:t>
            </a:r>
            <a:r>
              <a:rPr lang="en-ZA" sz="2000" u="sng" dirty="0">
                <a:solidFill>
                  <a:srgbClr val="302F67"/>
                </a:solidFill>
                <a:latin typeface="Bahnschrift" panose="020B0502040204020203" pitchFamily="34" charset="0"/>
              </a:rPr>
              <a:t>D Evans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ZA" sz="2000" u="sng" baseline="30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Health Economics and Epidemiology Research Office, Wits Health Consortium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Faculty of Health Sciences, University of the Witwatersrand, Johannesburg, South Africa</a:t>
            </a:r>
            <a:endParaRPr lang="en-ZA" sz="2000" i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60765" y="5513111"/>
            <a:ext cx="7333994" cy="1176315"/>
            <a:chOff x="186857" y="5566589"/>
            <a:chExt cx="6471620" cy="102847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3EA4E2D-9256-4717-98B1-2B2B5D7CFB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85020" y="5723692"/>
              <a:ext cx="1596861" cy="849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8FDA80B-D4B2-47F3-9831-7615CE0C8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857" y="5566589"/>
              <a:ext cx="1356774" cy="91706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35993" y="5697218"/>
              <a:ext cx="2061427" cy="89784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55576FA-859A-427D-A5B0-0BE15FCB3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3278" y="5677498"/>
              <a:ext cx="1525199" cy="855216"/>
            </a:xfrm>
            <a:prstGeom prst="rect">
              <a:avLst/>
            </a:prstGeom>
          </p:spPr>
        </p:pic>
      </p:grpSp>
      <p:pic>
        <p:nvPicPr>
          <p:cNvPr id="13" name="Picture 2" descr="Gauteng Provincial Gov (@GautengProvince) / X">
            <a:extLst>
              <a:ext uri="{FF2B5EF4-FFF2-40B4-BE49-F238E27FC236}">
                <a16:creationId xmlns:a16="http://schemas.microsoft.com/office/drawing/2014/main" id="{40B17D1C-0268-419A-8047-9E4C8401F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084" y="5555339"/>
            <a:ext cx="1247032" cy="124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ity of Johannesburg Metropolitan Municipality - Wikipedia">
            <a:extLst>
              <a:ext uri="{FF2B5EF4-FFF2-40B4-BE49-F238E27FC236}">
                <a16:creationId xmlns:a16="http://schemas.microsoft.com/office/drawing/2014/main" id="{1C36347E-8B8A-46AE-A405-42824AE4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663" y="5587442"/>
            <a:ext cx="1247032" cy="11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2FDC4E-185A-44DA-A23F-783A926C6F2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4039" t="70432" r="65577" b="21128"/>
          <a:stretch/>
        </p:blipFill>
        <p:spPr>
          <a:xfrm>
            <a:off x="7583761" y="5698348"/>
            <a:ext cx="2134670" cy="97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F137BB-EDC8-424E-A65F-6318971A2E92}"/>
              </a:ext>
            </a:extLst>
          </p:cNvPr>
          <p:cNvSpPr/>
          <p:nvPr/>
        </p:nvSpPr>
        <p:spPr>
          <a:xfrm>
            <a:off x="261256" y="214604"/>
            <a:ext cx="11663265" cy="6391469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7368A-3972-4CE2-B678-6AC2D2D91437}"/>
              </a:ext>
            </a:extLst>
          </p:cNvPr>
          <p:cNvSpPr txBox="1"/>
          <p:nvPr/>
        </p:nvSpPr>
        <p:spPr>
          <a:xfrm>
            <a:off x="520618" y="328031"/>
            <a:ext cx="11288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Background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1F7DD2-AD04-45A0-8F16-3D10381A04DE}"/>
              </a:ext>
            </a:extLst>
          </p:cNvPr>
          <p:cNvSpPr txBox="1"/>
          <p:nvPr/>
        </p:nvSpPr>
        <p:spPr>
          <a:xfrm>
            <a:off x="517937" y="912806"/>
            <a:ext cx="592591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Bahnschrift Light" panose="020B0502040204020203" pitchFamily="34" charset="0"/>
              </a:rPr>
              <a:t>Time and Motion - s</a:t>
            </a:r>
            <a:r>
              <a:rPr lang="en-US" sz="2400" dirty="0" err="1">
                <a:latin typeface="Bahnschrift Light" panose="020B0502040204020203" pitchFamily="34" charset="0"/>
              </a:rPr>
              <a:t>tudies</a:t>
            </a:r>
            <a:r>
              <a:rPr lang="en-US" sz="2400" dirty="0">
                <a:latin typeface="Bahnschrift Light" panose="020B0502040204020203" pitchFamily="34" charset="0"/>
              </a:rPr>
              <a:t> rely on passive observation and specific activities are timed, others ask staff to keep a log file to estimate the time spent on a specific activity, but both are subject to observer errors. </a:t>
            </a:r>
          </a:p>
          <a:p>
            <a:endParaRPr lang="en-US" sz="2400" dirty="0">
              <a:latin typeface="Bahnschrift Light" panose="020B0502040204020203" pitchFamily="34" charset="0"/>
            </a:endParaRPr>
          </a:p>
          <a:p>
            <a:r>
              <a:rPr lang="en-US" sz="2400" dirty="0">
                <a:latin typeface="Bahnschrift Light" panose="020B0502040204020203" pitchFamily="34" charset="0"/>
              </a:rPr>
              <a:t>HE2RO and IBM investigators worked together to develop non-invasive electronic devices or “wearable tags” to conduct a time and motion (TIM) study. </a:t>
            </a:r>
          </a:p>
          <a:p>
            <a:endParaRPr lang="en-US" sz="2400" dirty="0">
              <a:latin typeface="Bahnschrift Light" panose="020B0502040204020203" pitchFamily="34" charset="0"/>
            </a:endParaRPr>
          </a:p>
          <a:p>
            <a:r>
              <a:rPr lang="en-ZA" sz="2400" dirty="0">
                <a:latin typeface="Bahnschrift Light" panose="020B0502040204020203" pitchFamily="34" charset="0"/>
              </a:rPr>
              <a:t>Novel electronic technology to assess operational efficiency of HIV clinics in Johannesburg.</a:t>
            </a:r>
          </a:p>
          <a:p>
            <a:endParaRPr lang="en-ZA" sz="2400" dirty="0">
              <a:latin typeface="Bahnschrift Light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DDEC2E-8B9F-4956-92FB-A8BE0C2267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75" t="51664" r="16908" b="30436"/>
          <a:stretch/>
        </p:blipFill>
        <p:spPr>
          <a:xfrm>
            <a:off x="6588370" y="4316379"/>
            <a:ext cx="5220539" cy="18368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A6C212-FF90-43B6-960D-5CE1F082FA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288" t="41368" r="4248" b="34871"/>
          <a:stretch/>
        </p:blipFill>
        <p:spPr>
          <a:xfrm>
            <a:off x="8326803" y="1026233"/>
            <a:ext cx="3347260" cy="28931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D2DBF4E-E5B0-4396-A63C-8EA03A1F14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984" t="70432" r="50000" b="21128"/>
          <a:stretch/>
        </p:blipFill>
        <p:spPr>
          <a:xfrm>
            <a:off x="6468714" y="3200401"/>
            <a:ext cx="1742478" cy="91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F137BB-EDC8-424E-A65F-6318971A2E92}"/>
              </a:ext>
            </a:extLst>
          </p:cNvPr>
          <p:cNvSpPr/>
          <p:nvPr/>
        </p:nvSpPr>
        <p:spPr>
          <a:xfrm>
            <a:off x="261256" y="214604"/>
            <a:ext cx="11663265" cy="6391469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7368A-3972-4CE2-B678-6AC2D2D91437}"/>
              </a:ext>
            </a:extLst>
          </p:cNvPr>
          <p:cNvSpPr txBox="1"/>
          <p:nvPr/>
        </p:nvSpPr>
        <p:spPr>
          <a:xfrm>
            <a:off x="520618" y="328031"/>
            <a:ext cx="11288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Background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328A1A-CF64-45C6-B94C-07E4F37D453A}"/>
              </a:ext>
            </a:extLst>
          </p:cNvPr>
          <p:cNvSpPr/>
          <p:nvPr/>
        </p:nvSpPr>
        <p:spPr>
          <a:xfrm>
            <a:off x="609600" y="1629511"/>
            <a:ext cx="2461846" cy="22742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856A98-0333-40DC-84FA-05D4B7E34B86}"/>
              </a:ext>
            </a:extLst>
          </p:cNvPr>
          <p:cNvSpPr/>
          <p:nvPr/>
        </p:nvSpPr>
        <p:spPr>
          <a:xfrm>
            <a:off x="3443236" y="1629511"/>
            <a:ext cx="2461846" cy="22742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BB6A2B-5978-418E-87A4-F85384561CC0}"/>
              </a:ext>
            </a:extLst>
          </p:cNvPr>
          <p:cNvSpPr/>
          <p:nvPr/>
        </p:nvSpPr>
        <p:spPr>
          <a:xfrm>
            <a:off x="6276872" y="1629511"/>
            <a:ext cx="2461846" cy="22742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B2506-31D6-49B6-9DDC-46522B8C25CD}"/>
              </a:ext>
            </a:extLst>
          </p:cNvPr>
          <p:cNvSpPr/>
          <p:nvPr/>
        </p:nvSpPr>
        <p:spPr>
          <a:xfrm>
            <a:off x="9110508" y="1629511"/>
            <a:ext cx="2461846" cy="22742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8F26AA5-4DC5-4BAB-BAEB-00F00DF3501F}"/>
              </a:ext>
            </a:extLst>
          </p:cNvPr>
          <p:cNvSpPr/>
          <p:nvPr/>
        </p:nvSpPr>
        <p:spPr>
          <a:xfrm>
            <a:off x="3071446" y="2344618"/>
            <a:ext cx="445477" cy="58477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F56C912-1911-4E7E-BBAD-93CAD5CDFE72}"/>
              </a:ext>
            </a:extLst>
          </p:cNvPr>
          <p:cNvSpPr/>
          <p:nvPr/>
        </p:nvSpPr>
        <p:spPr>
          <a:xfrm>
            <a:off x="5905082" y="2344618"/>
            <a:ext cx="445477" cy="58477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898B40C-82AF-4976-B8B5-1592857827BA}"/>
              </a:ext>
            </a:extLst>
          </p:cNvPr>
          <p:cNvSpPr/>
          <p:nvPr/>
        </p:nvSpPr>
        <p:spPr>
          <a:xfrm>
            <a:off x="8747092" y="2344618"/>
            <a:ext cx="445477" cy="58477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5DAA53-A0B2-4BD1-9B55-A6A1E1D72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47" t="42033" r="25866" b="15385"/>
          <a:stretch/>
        </p:blipFill>
        <p:spPr>
          <a:xfrm>
            <a:off x="619647" y="1629511"/>
            <a:ext cx="2451800" cy="22742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B0630A-D123-47DD-BB7D-444B2E12D4A3}"/>
              </a:ext>
            </a:extLst>
          </p:cNvPr>
          <p:cNvSpPr txBox="1"/>
          <p:nvPr/>
        </p:nvSpPr>
        <p:spPr>
          <a:xfrm>
            <a:off x="619647" y="3944831"/>
            <a:ext cx="2451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dirty="0">
                <a:latin typeface="Bahnschrift" panose="020B0502040204020203" pitchFamily="34" charset="0"/>
              </a:rPr>
              <a:t>Mapped facilities</a:t>
            </a:r>
          </a:p>
          <a:p>
            <a:pPr algn="ctr"/>
            <a:r>
              <a:rPr lang="en-ZA" sz="2000" dirty="0">
                <a:latin typeface="Bahnschrift" panose="020B0502040204020203" pitchFamily="34" charset="0"/>
              </a:rPr>
              <a:t>&amp; </a:t>
            </a:r>
          </a:p>
          <a:p>
            <a:pPr algn="ctr"/>
            <a:r>
              <a:rPr lang="en-ZA" sz="2000" dirty="0">
                <a:latin typeface="Bahnschrift" panose="020B0502040204020203" pitchFamily="34" charset="0"/>
              </a:rPr>
              <a:t>placed locators</a:t>
            </a:r>
          </a:p>
        </p:txBody>
      </p:sp>
      <p:pic>
        <p:nvPicPr>
          <p:cNvPr id="1026" name="Picture 2" descr="doctor, health worker icon on white background">
            <a:extLst>
              <a:ext uri="{FF2B5EF4-FFF2-40B4-BE49-F238E27FC236}">
                <a16:creationId xmlns:a16="http://schemas.microsoft.com/office/drawing/2014/main" id="{8BB5F979-66ED-454B-B438-C5F0D5CD6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0"/>
          <a:stretch/>
        </p:blipFill>
        <p:spPr bwMode="auto">
          <a:xfrm>
            <a:off x="3569783" y="1735702"/>
            <a:ext cx="2208752" cy="214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B03566-CD43-401E-A29A-708DBBEACC71}"/>
              </a:ext>
            </a:extLst>
          </p:cNvPr>
          <p:cNvSpPr txBox="1"/>
          <p:nvPr/>
        </p:nvSpPr>
        <p:spPr>
          <a:xfrm>
            <a:off x="3434862" y="3938956"/>
            <a:ext cx="2445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dirty="0">
                <a:latin typeface="Bahnschrift" panose="020B0502040204020203" pitchFamily="34" charset="0"/>
              </a:rPr>
              <a:t>Recruited HCWs </a:t>
            </a:r>
          </a:p>
          <a:p>
            <a:pPr algn="ctr"/>
            <a:r>
              <a:rPr lang="en-US" sz="2000" dirty="0">
                <a:latin typeface="Bahnschrift" panose="020B0502040204020203" pitchFamily="34" charset="0"/>
              </a:rPr>
              <a:t>&amp;</a:t>
            </a:r>
            <a:r>
              <a:rPr lang="en-ZA" sz="2000" dirty="0">
                <a:latin typeface="Bahnschrift" panose="020B0502040204020203" pitchFamily="34" charset="0"/>
              </a:rPr>
              <a:t> assigned tags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FC4CF85-A556-4225-9B9D-59617E8BE0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76" t="39001" r="63744" b="52912"/>
          <a:stretch/>
        </p:blipFill>
        <p:spPr>
          <a:xfrm>
            <a:off x="920261" y="5001538"/>
            <a:ext cx="1840523" cy="937847"/>
          </a:xfrm>
          <a:prstGeom prst="rect">
            <a:avLst/>
          </a:prstGeom>
        </p:spPr>
      </p:pic>
      <p:pic>
        <p:nvPicPr>
          <p:cNvPr id="1028" name="Picture 4" descr="1,861,000+ People Icons Stock Illustrations, Royalty-Free ...">
            <a:extLst>
              <a:ext uri="{FF2B5EF4-FFF2-40B4-BE49-F238E27FC236}">
                <a16:creationId xmlns:a16="http://schemas.microsoft.com/office/drawing/2014/main" id="{434B48F2-B101-49F7-A4DE-000A3C721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559" y="1661703"/>
            <a:ext cx="2179341" cy="217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080506B-A30D-4E4E-9398-18F2CBEF9DDC}"/>
              </a:ext>
            </a:extLst>
          </p:cNvPr>
          <p:cNvSpPr txBox="1"/>
          <p:nvPr/>
        </p:nvSpPr>
        <p:spPr>
          <a:xfrm>
            <a:off x="6286920" y="3950679"/>
            <a:ext cx="247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dirty="0">
                <a:latin typeface="Bahnschrift" panose="020B0502040204020203" pitchFamily="34" charset="0"/>
              </a:rPr>
              <a:t>Recruited patients </a:t>
            </a:r>
          </a:p>
          <a:p>
            <a:pPr algn="ctr"/>
            <a:r>
              <a:rPr lang="en-US" sz="2000" dirty="0">
                <a:latin typeface="Bahnschrift" panose="020B0502040204020203" pitchFamily="34" charset="0"/>
              </a:rPr>
              <a:t>&amp;</a:t>
            </a:r>
            <a:r>
              <a:rPr lang="en-ZA" sz="2000" dirty="0">
                <a:latin typeface="Bahnschrift" panose="020B0502040204020203" pitchFamily="34" charset="0"/>
              </a:rPr>
              <a:t> assigned tags</a:t>
            </a:r>
          </a:p>
        </p:txBody>
      </p:sp>
      <p:pic>
        <p:nvPicPr>
          <p:cNvPr id="1030" name="Picture 6" descr="Binoculars Icon - Free PNG &amp; SVG 22637 - Noun Project">
            <a:extLst>
              <a:ext uri="{FF2B5EF4-FFF2-40B4-BE49-F238E27FC236}">
                <a16:creationId xmlns:a16="http://schemas.microsoft.com/office/drawing/2014/main" id="{B7CD5E70-8750-4B74-BFA2-002716CAD6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0"/>
          <a:stretch/>
        </p:blipFill>
        <p:spPr bwMode="auto">
          <a:xfrm>
            <a:off x="9192568" y="1776780"/>
            <a:ext cx="2382043" cy="206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003D3FE-7B03-4943-A3BF-55FF8797E595}"/>
              </a:ext>
            </a:extLst>
          </p:cNvPr>
          <p:cNvSpPr txBox="1"/>
          <p:nvPr/>
        </p:nvSpPr>
        <p:spPr>
          <a:xfrm>
            <a:off x="9086097" y="3940336"/>
            <a:ext cx="2471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ahnschrift" panose="020B0502040204020203" pitchFamily="34" charset="0"/>
              </a:rPr>
              <a:t>Passive observation “manual data verification”</a:t>
            </a:r>
            <a:endParaRPr lang="en-ZA" sz="2000" dirty="0">
              <a:latin typeface="Bahnschrift" panose="020B0502040204020203" pitchFamily="34" charset="0"/>
            </a:endParaRPr>
          </a:p>
        </p:txBody>
      </p:sp>
      <p:pic>
        <p:nvPicPr>
          <p:cNvPr id="1032" name="Picture 8" descr="Free Vectors | radio wave icon">
            <a:extLst>
              <a:ext uri="{FF2B5EF4-FFF2-40B4-BE49-F238E27FC236}">
                <a16:creationId xmlns:a16="http://schemas.microsoft.com/office/drawing/2014/main" id="{1BB90896-0D80-4EEF-854B-5D0FB0D0B1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3" t="16515" r="8371" b="18689"/>
          <a:stretch/>
        </p:blipFill>
        <p:spPr bwMode="auto">
          <a:xfrm rot="3005869">
            <a:off x="4993822" y="1969920"/>
            <a:ext cx="793347" cy="62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Free Vectors | radio wave icon">
            <a:extLst>
              <a:ext uri="{FF2B5EF4-FFF2-40B4-BE49-F238E27FC236}">
                <a16:creationId xmlns:a16="http://schemas.microsoft.com/office/drawing/2014/main" id="{B3598358-0743-4036-ADAB-5E27F4C90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3" t="16515" r="8371" b="18689"/>
          <a:stretch/>
        </p:blipFill>
        <p:spPr bwMode="auto">
          <a:xfrm rot="3005869">
            <a:off x="7869348" y="2498648"/>
            <a:ext cx="793347" cy="62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56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F137BB-EDC8-424E-A65F-6318971A2E92}"/>
              </a:ext>
            </a:extLst>
          </p:cNvPr>
          <p:cNvSpPr/>
          <p:nvPr/>
        </p:nvSpPr>
        <p:spPr>
          <a:xfrm>
            <a:off x="261256" y="214604"/>
            <a:ext cx="11663265" cy="6391469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7368A-3972-4CE2-B678-6AC2D2D91437}"/>
              </a:ext>
            </a:extLst>
          </p:cNvPr>
          <p:cNvSpPr txBox="1"/>
          <p:nvPr/>
        </p:nvSpPr>
        <p:spPr>
          <a:xfrm>
            <a:off x="520618" y="328031"/>
            <a:ext cx="11288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Background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328A1A-CF64-45C6-B94C-07E4F37D453A}"/>
              </a:ext>
            </a:extLst>
          </p:cNvPr>
          <p:cNvSpPr/>
          <p:nvPr/>
        </p:nvSpPr>
        <p:spPr>
          <a:xfrm>
            <a:off x="609600" y="1629511"/>
            <a:ext cx="2461846" cy="22742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856A98-0333-40DC-84FA-05D4B7E34B86}"/>
              </a:ext>
            </a:extLst>
          </p:cNvPr>
          <p:cNvSpPr/>
          <p:nvPr/>
        </p:nvSpPr>
        <p:spPr>
          <a:xfrm>
            <a:off x="3443236" y="1629511"/>
            <a:ext cx="2461846" cy="22742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BB6A2B-5978-418E-87A4-F85384561CC0}"/>
              </a:ext>
            </a:extLst>
          </p:cNvPr>
          <p:cNvSpPr/>
          <p:nvPr/>
        </p:nvSpPr>
        <p:spPr>
          <a:xfrm>
            <a:off x="6276872" y="1629511"/>
            <a:ext cx="2461846" cy="22742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B2506-31D6-49B6-9DDC-46522B8C25CD}"/>
              </a:ext>
            </a:extLst>
          </p:cNvPr>
          <p:cNvSpPr/>
          <p:nvPr/>
        </p:nvSpPr>
        <p:spPr>
          <a:xfrm>
            <a:off x="9110508" y="1629511"/>
            <a:ext cx="2461846" cy="22742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8F26AA5-4DC5-4BAB-BAEB-00F00DF3501F}"/>
              </a:ext>
            </a:extLst>
          </p:cNvPr>
          <p:cNvSpPr/>
          <p:nvPr/>
        </p:nvSpPr>
        <p:spPr>
          <a:xfrm>
            <a:off x="3071446" y="2344618"/>
            <a:ext cx="445477" cy="58477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F56C912-1911-4E7E-BBAD-93CAD5CDFE72}"/>
              </a:ext>
            </a:extLst>
          </p:cNvPr>
          <p:cNvSpPr/>
          <p:nvPr/>
        </p:nvSpPr>
        <p:spPr>
          <a:xfrm>
            <a:off x="5905082" y="2344618"/>
            <a:ext cx="445477" cy="58477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898B40C-82AF-4976-B8B5-1592857827BA}"/>
              </a:ext>
            </a:extLst>
          </p:cNvPr>
          <p:cNvSpPr/>
          <p:nvPr/>
        </p:nvSpPr>
        <p:spPr>
          <a:xfrm>
            <a:off x="8747092" y="2344618"/>
            <a:ext cx="445477" cy="58477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5DAA53-A0B2-4BD1-9B55-A6A1E1D72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47" t="42033" r="25866" b="15385"/>
          <a:stretch/>
        </p:blipFill>
        <p:spPr>
          <a:xfrm>
            <a:off x="619647" y="1629511"/>
            <a:ext cx="2451800" cy="22742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B0630A-D123-47DD-BB7D-444B2E12D4A3}"/>
              </a:ext>
            </a:extLst>
          </p:cNvPr>
          <p:cNvSpPr txBox="1"/>
          <p:nvPr/>
        </p:nvSpPr>
        <p:spPr>
          <a:xfrm>
            <a:off x="619647" y="3944831"/>
            <a:ext cx="2451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dirty="0">
                <a:latin typeface="Bahnschrift" panose="020B0502040204020203" pitchFamily="34" charset="0"/>
              </a:rPr>
              <a:t>Mapped facilities</a:t>
            </a:r>
          </a:p>
          <a:p>
            <a:pPr algn="ctr"/>
            <a:r>
              <a:rPr lang="en-ZA" sz="2000" dirty="0">
                <a:latin typeface="Bahnschrift" panose="020B0502040204020203" pitchFamily="34" charset="0"/>
              </a:rPr>
              <a:t>&amp; </a:t>
            </a:r>
          </a:p>
          <a:p>
            <a:pPr algn="ctr"/>
            <a:r>
              <a:rPr lang="en-ZA" sz="2000" dirty="0">
                <a:latin typeface="Bahnschrift" panose="020B0502040204020203" pitchFamily="34" charset="0"/>
              </a:rPr>
              <a:t>placed locators</a:t>
            </a:r>
          </a:p>
        </p:txBody>
      </p:sp>
      <p:pic>
        <p:nvPicPr>
          <p:cNvPr id="1026" name="Picture 2" descr="doctor, health worker icon on white background">
            <a:extLst>
              <a:ext uri="{FF2B5EF4-FFF2-40B4-BE49-F238E27FC236}">
                <a16:creationId xmlns:a16="http://schemas.microsoft.com/office/drawing/2014/main" id="{8BB5F979-66ED-454B-B438-C5F0D5CD6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0"/>
          <a:stretch/>
        </p:blipFill>
        <p:spPr bwMode="auto">
          <a:xfrm>
            <a:off x="3569783" y="1735702"/>
            <a:ext cx="2208752" cy="214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B03566-CD43-401E-A29A-708DBBEACC71}"/>
              </a:ext>
            </a:extLst>
          </p:cNvPr>
          <p:cNvSpPr txBox="1"/>
          <p:nvPr/>
        </p:nvSpPr>
        <p:spPr>
          <a:xfrm>
            <a:off x="3434862" y="3938956"/>
            <a:ext cx="2445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dirty="0">
                <a:latin typeface="Bahnschrift" panose="020B0502040204020203" pitchFamily="34" charset="0"/>
              </a:rPr>
              <a:t>Recruited HCWs </a:t>
            </a:r>
          </a:p>
          <a:p>
            <a:pPr algn="ctr"/>
            <a:r>
              <a:rPr lang="en-US" sz="2000" dirty="0">
                <a:latin typeface="Bahnschrift" panose="020B0502040204020203" pitchFamily="34" charset="0"/>
              </a:rPr>
              <a:t>&amp;</a:t>
            </a:r>
            <a:r>
              <a:rPr lang="en-ZA" sz="2000" dirty="0">
                <a:latin typeface="Bahnschrift" panose="020B0502040204020203" pitchFamily="34" charset="0"/>
              </a:rPr>
              <a:t> assigned tags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FC4CF85-A556-4225-9B9D-59617E8BE0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76" t="39001" r="63744" b="52912"/>
          <a:stretch/>
        </p:blipFill>
        <p:spPr>
          <a:xfrm>
            <a:off x="920261" y="5001538"/>
            <a:ext cx="1840523" cy="937847"/>
          </a:xfrm>
          <a:prstGeom prst="rect">
            <a:avLst/>
          </a:prstGeom>
        </p:spPr>
      </p:pic>
      <p:pic>
        <p:nvPicPr>
          <p:cNvPr id="1028" name="Picture 4" descr="1,861,000+ People Icons Stock Illustrations, Royalty-Free ...">
            <a:extLst>
              <a:ext uri="{FF2B5EF4-FFF2-40B4-BE49-F238E27FC236}">
                <a16:creationId xmlns:a16="http://schemas.microsoft.com/office/drawing/2014/main" id="{434B48F2-B101-49F7-A4DE-000A3C721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559" y="1661703"/>
            <a:ext cx="2179341" cy="217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080506B-A30D-4E4E-9398-18F2CBEF9DDC}"/>
              </a:ext>
            </a:extLst>
          </p:cNvPr>
          <p:cNvSpPr txBox="1"/>
          <p:nvPr/>
        </p:nvSpPr>
        <p:spPr>
          <a:xfrm>
            <a:off x="6286920" y="3950679"/>
            <a:ext cx="247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dirty="0">
                <a:latin typeface="Bahnschrift" panose="020B0502040204020203" pitchFamily="34" charset="0"/>
              </a:rPr>
              <a:t>Recruited patients </a:t>
            </a:r>
          </a:p>
          <a:p>
            <a:pPr algn="ctr"/>
            <a:r>
              <a:rPr lang="en-US" sz="2000" dirty="0">
                <a:latin typeface="Bahnschrift" panose="020B0502040204020203" pitchFamily="34" charset="0"/>
              </a:rPr>
              <a:t>&amp;</a:t>
            </a:r>
            <a:r>
              <a:rPr lang="en-ZA" sz="2000" dirty="0">
                <a:latin typeface="Bahnschrift" panose="020B0502040204020203" pitchFamily="34" charset="0"/>
              </a:rPr>
              <a:t> assigned tags</a:t>
            </a:r>
          </a:p>
        </p:txBody>
      </p:sp>
      <p:pic>
        <p:nvPicPr>
          <p:cNvPr id="1030" name="Picture 6" descr="Binoculars Icon - Free PNG &amp; SVG 22637 - Noun Project">
            <a:extLst>
              <a:ext uri="{FF2B5EF4-FFF2-40B4-BE49-F238E27FC236}">
                <a16:creationId xmlns:a16="http://schemas.microsoft.com/office/drawing/2014/main" id="{B7CD5E70-8750-4B74-BFA2-002716CAD6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0"/>
          <a:stretch/>
        </p:blipFill>
        <p:spPr bwMode="auto">
          <a:xfrm>
            <a:off x="9192568" y="1776780"/>
            <a:ext cx="2382043" cy="206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003D3FE-7B03-4943-A3BF-55FF8797E595}"/>
              </a:ext>
            </a:extLst>
          </p:cNvPr>
          <p:cNvSpPr txBox="1"/>
          <p:nvPr/>
        </p:nvSpPr>
        <p:spPr>
          <a:xfrm>
            <a:off x="9086097" y="3940336"/>
            <a:ext cx="2471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ahnschrift" panose="020B0502040204020203" pitchFamily="34" charset="0"/>
              </a:rPr>
              <a:t>Passive observation “manual data verification”</a:t>
            </a:r>
            <a:endParaRPr lang="en-ZA" sz="2000" dirty="0">
              <a:latin typeface="Bahnschrift" panose="020B0502040204020203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49E6A7F-B078-4DF1-BC80-322C4E1CA3F0}"/>
              </a:ext>
            </a:extLst>
          </p:cNvPr>
          <p:cNvSpPr/>
          <p:nvPr/>
        </p:nvSpPr>
        <p:spPr>
          <a:xfrm>
            <a:off x="3457943" y="1746735"/>
            <a:ext cx="2461847" cy="34817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6696E9-2CF1-4195-81A7-C1686521E54A}"/>
              </a:ext>
            </a:extLst>
          </p:cNvPr>
          <p:cNvSpPr txBox="1"/>
          <p:nvPr/>
        </p:nvSpPr>
        <p:spPr>
          <a:xfrm>
            <a:off x="3419789" y="5470461"/>
            <a:ext cx="8152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ahnschrift Light" panose="020B0502040204020203" pitchFamily="34" charset="0"/>
              </a:rPr>
              <a:t>AIM: Perspectives of healthcare workers on the novel electronic technology of wearable tags </a:t>
            </a:r>
            <a:endParaRPr lang="en-ZA" sz="2800" dirty="0">
              <a:latin typeface="Bahnschrift Light" panose="020B0502040204020203" pitchFamily="34" charset="0"/>
            </a:endParaRPr>
          </a:p>
        </p:txBody>
      </p:sp>
      <p:pic>
        <p:nvPicPr>
          <p:cNvPr id="23" name="Picture 8" descr="Free Vectors | radio wave icon">
            <a:extLst>
              <a:ext uri="{FF2B5EF4-FFF2-40B4-BE49-F238E27FC236}">
                <a16:creationId xmlns:a16="http://schemas.microsoft.com/office/drawing/2014/main" id="{5146A659-E2CE-468B-8E0D-78F37EBD7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3" t="16515" r="8371" b="18689"/>
          <a:stretch/>
        </p:blipFill>
        <p:spPr bwMode="auto">
          <a:xfrm rot="3005869">
            <a:off x="4993822" y="1969920"/>
            <a:ext cx="793347" cy="62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Free Vectors | radio wave icon">
            <a:extLst>
              <a:ext uri="{FF2B5EF4-FFF2-40B4-BE49-F238E27FC236}">
                <a16:creationId xmlns:a16="http://schemas.microsoft.com/office/drawing/2014/main" id="{DAF457DF-D758-41B4-AD18-B99EE92D7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3" t="16515" r="8371" b="18689"/>
          <a:stretch/>
        </p:blipFill>
        <p:spPr bwMode="auto">
          <a:xfrm rot="3005869">
            <a:off x="7869348" y="2498648"/>
            <a:ext cx="793347" cy="62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729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0">
            <a:extLst>
              <a:ext uri="{FF2B5EF4-FFF2-40B4-BE49-F238E27FC236}">
                <a16:creationId xmlns:a16="http://schemas.microsoft.com/office/drawing/2014/main" id="{04CB6C73-356D-4A1A-B3FA-0C43AAE91201}"/>
              </a:ext>
            </a:extLst>
          </p:cNvPr>
          <p:cNvSpPr>
            <a:spLocks noGrp="1"/>
          </p:cNvSpPr>
          <p:nvPr/>
        </p:nvSpPr>
        <p:spPr>
          <a:xfrm>
            <a:off x="0" y="5750004"/>
            <a:ext cx="12192000" cy="11079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b="1" dirty="0"/>
              <a:t> </a:t>
            </a:r>
            <a:endParaRPr lang="en-US" sz="28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9F5BFDF-166B-49C2-B5F6-504F8BF63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575" y="5748668"/>
            <a:ext cx="1876424" cy="11093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F6342E7-3781-4338-A0C7-4B82FB19E39E}"/>
              </a:ext>
            </a:extLst>
          </p:cNvPr>
          <p:cNvSpPr txBox="1"/>
          <p:nvPr/>
        </p:nvSpPr>
        <p:spPr>
          <a:xfrm>
            <a:off x="414068" y="6073157"/>
            <a:ext cx="1009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Economics and Epidemiology Research Office (HE²RO)</a:t>
            </a:r>
            <a:r>
              <a:rPr lang="en-US" sz="2400" b="1" dirty="0">
                <a:solidFill>
                  <a:srgbClr val="2F55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endParaRPr lang="en-ZA" sz="2400" dirty="0">
              <a:solidFill>
                <a:srgbClr val="2F55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1" name="Title 10">
            <a:extLst>
              <a:ext uri="{FF2B5EF4-FFF2-40B4-BE49-F238E27FC236}">
                <a16:creationId xmlns:a16="http://schemas.microsoft.com/office/drawing/2014/main" id="{F0DF1CC0-88E1-4FED-806D-5FAB891D59F2}"/>
              </a:ext>
            </a:extLst>
          </p:cNvPr>
          <p:cNvSpPr>
            <a:spLocks noGrp="1"/>
          </p:cNvSpPr>
          <p:nvPr/>
        </p:nvSpPr>
        <p:spPr>
          <a:xfrm>
            <a:off x="-1" y="5624158"/>
            <a:ext cx="12192000" cy="90437"/>
          </a:xfrm>
          <a:prstGeom prst="rect">
            <a:avLst/>
          </a:prstGeom>
          <a:gradFill flip="none" rotWithShape="1">
            <a:gsLst>
              <a:gs pos="54000">
                <a:srgbClr val="2F5597"/>
              </a:gs>
              <a:gs pos="0">
                <a:srgbClr val="27A09D"/>
              </a:gs>
              <a:gs pos="100000">
                <a:srgbClr val="27A09D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sz="2800" dirty="0"/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734737" y="125914"/>
            <a:ext cx="4282740" cy="4569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Methods </a:t>
            </a:r>
          </a:p>
          <a:p>
            <a:pPr marL="0" indent="0">
              <a:spcBef>
                <a:spcPts val="0"/>
              </a:spcBef>
              <a:buNone/>
            </a:pPr>
            <a:endParaRPr lang="en-ZA" sz="3200" b="1" dirty="0">
              <a:solidFill>
                <a:schemeClr val="accent5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428" y="1341111"/>
            <a:ext cx="801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accent2"/>
              </a:solidFill>
              <a:latin typeface="Bahnschrift" panose="020B0502040204020203" pitchFamily="34" charset="0"/>
            </a:endParaRPr>
          </a:p>
          <a:p>
            <a:endParaRPr lang="en-US" sz="2400" b="1" dirty="0">
              <a:latin typeface="Bahnschrif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066" y="683296"/>
            <a:ext cx="65747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>
                <a:latin typeface="Bahnschrift Light" panose="020B0502040204020203" pitchFamily="34" charset="0"/>
              </a:rPr>
              <a:t>FGDs with nurses and clerks at a primary healthcare facility in Johannesburg.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>
                <a:latin typeface="Bahnschrift Light" panose="020B0502040204020203" pitchFamily="34" charset="0"/>
              </a:rPr>
              <a:t>Convenience sampling was used to select healthcare workers who were </a:t>
            </a:r>
          </a:p>
          <a:p>
            <a:pPr marL="903288" indent="-363538">
              <a:buFont typeface="+mj-lt"/>
              <a:buAutoNum type="arabicParenR"/>
            </a:pPr>
            <a:r>
              <a:rPr lang="en-ZA" sz="2400" dirty="0">
                <a:latin typeface="Bahnschrift Light" panose="020B0502040204020203" pitchFamily="34" charset="0"/>
              </a:rPr>
              <a:t>18 years or older, </a:t>
            </a:r>
          </a:p>
          <a:p>
            <a:pPr marL="903288" indent="-363538">
              <a:buFont typeface="+mj-lt"/>
              <a:buAutoNum type="arabicParenR"/>
            </a:pPr>
            <a:r>
              <a:rPr lang="en-ZA" sz="2400" dirty="0">
                <a:latin typeface="Bahnschrift Light" panose="020B0502040204020203" pitchFamily="34" charset="0"/>
              </a:rPr>
              <a:t>a member of the staff at the clinic, </a:t>
            </a:r>
          </a:p>
          <a:p>
            <a:pPr marL="903288" indent="-363538">
              <a:buFont typeface="+mj-lt"/>
              <a:buAutoNum type="arabicParenR"/>
            </a:pPr>
            <a:r>
              <a:rPr lang="en-ZA" sz="2400" dirty="0">
                <a:latin typeface="Bahnschrift Light" panose="020B0502040204020203" pitchFamily="34" charset="0"/>
              </a:rPr>
              <a:t>willing to wear a wearable tag, </a:t>
            </a:r>
          </a:p>
          <a:p>
            <a:pPr marL="903288" indent="-363538">
              <a:buFont typeface="+mj-lt"/>
              <a:buAutoNum type="arabicParenR"/>
            </a:pPr>
            <a:r>
              <a:rPr lang="en-ZA" sz="2400" dirty="0">
                <a:latin typeface="Bahnschrift Light" panose="020B0502040204020203" pitchFamily="34" charset="0"/>
              </a:rPr>
              <a:t>willing to provide informed consent, &amp; </a:t>
            </a:r>
          </a:p>
          <a:p>
            <a:pPr marL="903288" indent="-363538">
              <a:buFont typeface="+mj-lt"/>
              <a:buAutoNum type="arabicParenR"/>
            </a:pPr>
            <a:r>
              <a:rPr lang="en-ZA" sz="2400" dirty="0">
                <a:latin typeface="Bahnschrift Light" panose="020B0502040204020203" pitchFamily="34" charset="0"/>
              </a:rPr>
              <a:t>actively seeing/ or interacting with HIV or TB patients.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>
                <a:latin typeface="Bahnschrift Light" panose="020B0502040204020203" pitchFamily="34" charset="0"/>
              </a:rPr>
              <a:t>FGDs were translated and transcribed verbatim and thematically analysed using NVivo analysis software.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4A3442-E88F-44CB-B475-C43B70B1C2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04" t="34701" r="23462" b="27472"/>
          <a:stretch/>
        </p:blipFill>
        <p:spPr>
          <a:xfrm>
            <a:off x="6988833" y="1630388"/>
            <a:ext cx="5048886" cy="27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23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0">
            <a:extLst>
              <a:ext uri="{FF2B5EF4-FFF2-40B4-BE49-F238E27FC236}">
                <a16:creationId xmlns:a16="http://schemas.microsoft.com/office/drawing/2014/main" id="{04CB6C73-356D-4A1A-B3FA-0C43AAE91201}"/>
              </a:ext>
            </a:extLst>
          </p:cNvPr>
          <p:cNvSpPr>
            <a:spLocks noGrp="1"/>
          </p:cNvSpPr>
          <p:nvPr/>
        </p:nvSpPr>
        <p:spPr>
          <a:xfrm>
            <a:off x="0" y="5750004"/>
            <a:ext cx="12192000" cy="11079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b="1" dirty="0"/>
              <a:t> </a:t>
            </a:r>
            <a:endParaRPr lang="en-US" sz="28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9F5BFDF-166B-49C2-B5F6-504F8BF63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575" y="5748668"/>
            <a:ext cx="1876424" cy="11093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F6342E7-3781-4338-A0C7-4B82FB19E39E}"/>
              </a:ext>
            </a:extLst>
          </p:cNvPr>
          <p:cNvSpPr txBox="1"/>
          <p:nvPr/>
        </p:nvSpPr>
        <p:spPr>
          <a:xfrm>
            <a:off x="414068" y="6073157"/>
            <a:ext cx="1009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Economics and Epidemiology Research Office (HE²RO)</a:t>
            </a:r>
            <a:r>
              <a:rPr lang="en-US" sz="2400" b="1" dirty="0">
                <a:solidFill>
                  <a:srgbClr val="2F55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endParaRPr lang="en-ZA" sz="2400" dirty="0">
              <a:solidFill>
                <a:srgbClr val="2F55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1" name="Title 10">
            <a:extLst>
              <a:ext uri="{FF2B5EF4-FFF2-40B4-BE49-F238E27FC236}">
                <a16:creationId xmlns:a16="http://schemas.microsoft.com/office/drawing/2014/main" id="{F0DF1CC0-88E1-4FED-806D-5FAB891D59F2}"/>
              </a:ext>
            </a:extLst>
          </p:cNvPr>
          <p:cNvSpPr>
            <a:spLocks noGrp="1"/>
          </p:cNvSpPr>
          <p:nvPr/>
        </p:nvSpPr>
        <p:spPr>
          <a:xfrm>
            <a:off x="-1" y="5624158"/>
            <a:ext cx="12192000" cy="90437"/>
          </a:xfrm>
          <a:prstGeom prst="rect">
            <a:avLst/>
          </a:prstGeom>
          <a:gradFill flip="none" rotWithShape="1">
            <a:gsLst>
              <a:gs pos="54000">
                <a:srgbClr val="2F5597"/>
              </a:gs>
              <a:gs pos="0">
                <a:srgbClr val="27A09D"/>
              </a:gs>
              <a:gs pos="100000">
                <a:srgbClr val="27A09D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27428" y="1341111"/>
            <a:ext cx="801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accent2"/>
              </a:solidFill>
              <a:latin typeface="Bahnschrift" panose="020B0502040204020203" pitchFamily="34" charset="0"/>
            </a:endParaRPr>
          </a:p>
          <a:p>
            <a:endParaRPr lang="en-US" sz="2400" b="1" dirty="0">
              <a:latin typeface="Bahnschrif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04280-D7CD-4350-86FE-566818E480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42" t="42686" r="26731" b="14700"/>
          <a:stretch/>
        </p:blipFill>
        <p:spPr>
          <a:xfrm>
            <a:off x="0" y="-11897"/>
            <a:ext cx="12186156" cy="56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05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0">
            <a:extLst>
              <a:ext uri="{FF2B5EF4-FFF2-40B4-BE49-F238E27FC236}">
                <a16:creationId xmlns:a16="http://schemas.microsoft.com/office/drawing/2014/main" id="{04CB6C73-356D-4A1A-B3FA-0C43AAE91201}"/>
              </a:ext>
            </a:extLst>
          </p:cNvPr>
          <p:cNvSpPr>
            <a:spLocks noGrp="1"/>
          </p:cNvSpPr>
          <p:nvPr/>
        </p:nvSpPr>
        <p:spPr>
          <a:xfrm>
            <a:off x="0" y="5750004"/>
            <a:ext cx="12192000" cy="11079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b="1" dirty="0"/>
              <a:t> </a:t>
            </a:r>
            <a:endParaRPr lang="en-US" sz="28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9F5BFDF-166B-49C2-B5F6-504F8BF63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575" y="5748668"/>
            <a:ext cx="1876424" cy="11093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F6342E7-3781-4338-A0C7-4B82FB19E39E}"/>
              </a:ext>
            </a:extLst>
          </p:cNvPr>
          <p:cNvSpPr txBox="1"/>
          <p:nvPr/>
        </p:nvSpPr>
        <p:spPr>
          <a:xfrm>
            <a:off x="414068" y="6073157"/>
            <a:ext cx="1009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Economics and Epidemiology Research Office (HE²RO)</a:t>
            </a:r>
            <a:r>
              <a:rPr lang="en-US" sz="2400" b="1" dirty="0">
                <a:solidFill>
                  <a:srgbClr val="2F55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endParaRPr lang="en-ZA" sz="2400" dirty="0">
              <a:solidFill>
                <a:srgbClr val="2F55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1" name="Title 10">
            <a:extLst>
              <a:ext uri="{FF2B5EF4-FFF2-40B4-BE49-F238E27FC236}">
                <a16:creationId xmlns:a16="http://schemas.microsoft.com/office/drawing/2014/main" id="{F0DF1CC0-88E1-4FED-806D-5FAB891D59F2}"/>
              </a:ext>
            </a:extLst>
          </p:cNvPr>
          <p:cNvSpPr>
            <a:spLocks noGrp="1"/>
          </p:cNvSpPr>
          <p:nvPr/>
        </p:nvSpPr>
        <p:spPr>
          <a:xfrm>
            <a:off x="-1" y="5624158"/>
            <a:ext cx="12192000" cy="90437"/>
          </a:xfrm>
          <a:prstGeom prst="rect">
            <a:avLst/>
          </a:prstGeom>
          <a:gradFill flip="none" rotWithShape="1">
            <a:gsLst>
              <a:gs pos="54000">
                <a:srgbClr val="2F5597"/>
              </a:gs>
              <a:gs pos="0">
                <a:srgbClr val="27A09D"/>
              </a:gs>
              <a:gs pos="100000">
                <a:srgbClr val="27A09D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27428" y="1341111"/>
            <a:ext cx="801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accent2"/>
              </a:solidFill>
              <a:latin typeface="Bahnschrift" panose="020B0502040204020203" pitchFamily="34" charset="0"/>
            </a:endParaRPr>
          </a:p>
          <a:p>
            <a:endParaRPr lang="en-US" sz="2400" b="1" dirty="0">
              <a:latin typeface="Bahnschrif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2FFC8D-0C06-48B6-BACE-1618CB5325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42" t="34323" r="21154" b="7435"/>
          <a:stretch/>
        </p:blipFill>
        <p:spPr>
          <a:xfrm>
            <a:off x="0" y="0"/>
            <a:ext cx="12191999" cy="68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93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0">
            <a:extLst>
              <a:ext uri="{FF2B5EF4-FFF2-40B4-BE49-F238E27FC236}">
                <a16:creationId xmlns:a16="http://schemas.microsoft.com/office/drawing/2014/main" id="{04CB6C73-356D-4A1A-B3FA-0C43AAE91201}"/>
              </a:ext>
            </a:extLst>
          </p:cNvPr>
          <p:cNvSpPr>
            <a:spLocks noGrp="1"/>
          </p:cNvSpPr>
          <p:nvPr/>
        </p:nvSpPr>
        <p:spPr>
          <a:xfrm>
            <a:off x="0" y="5750004"/>
            <a:ext cx="12192000" cy="11079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b="1" dirty="0"/>
              <a:t> </a:t>
            </a:r>
            <a:endParaRPr lang="en-US" sz="28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9F5BFDF-166B-49C2-B5F6-504F8BF63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575" y="5748668"/>
            <a:ext cx="1876424" cy="11093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F6342E7-3781-4338-A0C7-4B82FB19E39E}"/>
              </a:ext>
            </a:extLst>
          </p:cNvPr>
          <p:cNvSpPr txBox="1"/>
          <p:nvPr/>
        </p:nvSpPr>
        <p:spPr>
          <a:xfrm>
            <a:off x="414068" y="6073157"/>
            <a:ext cx="1009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Economics and Epidemiology Research Office (HE²RO)</a:t>
            </a:r>
            <a:r>
              <a:rPr lang="en-US" sz="2400" b="1" dirty="0">
                <a:solidFill>
                  <a:srgbClr val="2F55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endParaRPr lang="en-ZA" sz="2400" dirty="0">
              <a:solidFill>
                <a:srgbClr val="2F55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1" name="Title 10">
            <a:extLst>
              <a:ext uri="{FF2B5EF4-FFF2-40B4-BE49-F238E27FC236}">
                <a16:creationId xmlns:a16="http://schemas.microsoft.com/office/drawing/2014/main" id="{F0DF1CC0-88E1-4FED-806D-5FAB891D59F2}"/>
              </a:ext>
            </a:extLst>
          </p:cNvPr>
          <p:cNvSpPr>
            <a:spLocks noGrp="1"/>
          </p:cNvSpPr>
          <p:nvPr/>
        </p:nvSpPr>
        <p:spPr>
          <a:xfrm>
            <a:off x="-1" y="5624158"/>
            <a:ext cx="12192000" cy="90437"/>
          </a:xfrm>
          <a:prstGeom prst="rect">
            <a:avLst/>
          </a:prstGeom>
          <a:gradFill flip="none" rotWithShape="1">
            <a:gsLst>
              <a:gs pos="54000">
                <a:srgbClr val="2F5597"/>
              </a:gs>
              <a:gs pos="0">
                <a:srgbClr val="27A09D"/>
              </a:gs>
              <a:gs pos="100000">
                <a:srgbClr val="27A09D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sz="2800" dirty="0"/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723014" y="226347"/>
            <a:ext cx="11196430" cy="4569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2F5597"/>
                </a:solidFill>
                <a:latin typeface="Bahnschrift" panose="020B0502040204020203" pitchFamily="34" charset="0"/>
              </a:rPr>
              <a:t>Summary </a:t>
            </a:r>
          </a:p>
          <a:p>
            <a:pPr marL="0" indent="0">
              <a:spcBef>
                <a:spcPts val="0"/>
              </a:spcBef>
              <a:buNone/>
            </a:pPr>
            <a:endParaRPr lang="en-ZA" sz="3200" b="1" dirty="0">
              <a:solidFill>
                <a:srgbClr val="2F5597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428" y="1341111"/>
            <a:ext cx="801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accent2"/>
              </a:solidFill>
              <a:latin typeface="Bahnschrift" panose="020B0502040204020203" pitchFamily="34" charset="0"/>
            </a:endParaRPr>
          </a:p>
          <a:p>
            <a:endParaRPr lang="en-US" sz="2400" b="1" dirty="0">
              <a:latin typeface="Bahnschrif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838" y="842560"/>
            <a:ext cx="11461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en-US" sz="2400" dirty="0">
                <a:latin typeface="Bahnschrift Light" panose="020B0502040204020203" pitchFamily="34" charset="0"/>
              </a:rPr>
              <a:t>Healthcare workers were concerned about the </a:t>
            </a:r>
            <a:r>
              <a:rPr lang="en-US" sz="2400" b="1" dirty="0">
                <a:latin typeface="Bahnschrift Light" panose="020B0502040204020203" pitchFamily="34" charset="0"/>
              </a:rPr>
              <a:t>real purpose </a:t>
            </a:r>
            <a:r>
              <a:rPr lang="en-US" sz="2400" dirty="0">
                <a:latin typeface="Bahnschrift Light" panose="020B0502040204020203" pitchFamily="34" charset="0"/>
              </a:rPr>
              <a:t>of the wearable tags, and skeptical of what they were originally explained.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US" sz="2400" dirty="0">
                <a:latin typeface="Bahnschrift Light" panose="020B0502040204020203" pitchFamily="34" charset="0"/>
              </a:rPr>
              <a:t>While some participants described the tags as convenient, easy to use, comfortable, and useful, others </a:t>
            </a:r>
            <a:r>
              <a:rPr lang="en-US" sz="2400" b="1" dirty="0">
                <a:latin typeface="Bahnschrift Light" panose="020B0502040204020203" pitchFamily="34" charset="0"/>
              </a:rPr>
              <a:t>described</a:t>
            </a:r>
            <a:r>
              <a:rPr lang="en-US" sz="2400" dirty="0">
                <a:latin typeface="Bahnschrift Light" panose="020B0502040204020203" pitchFamily="34" charset="0"/>
              </a:rPr>
              <a:t> them as unattractive and confusing.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US" sz="2400" dirty="0">
                <a:latin typeface="Bahnschrift Light" panose="020B0502040204020203" pitchFamily="34" charset="0"/>
              </a:rPr>
              <a:t>Participants recommend other </a:t>
            </a:r>
            <a:r>
              <a:rPr lang="en-US" sz="2400" b="1" dirty="0">
                <a:latin typeface="Bahnschrift Light" panose="020B0502040204020203" pitchFamily="34" charset="0"/>
              </a:rPr>
              <a:t>forms for the tag</a:t>
            </a:r>
            <a:r>
              <a:rPr lang="en-US" sz="2400" dirty="0">
                <a:latin typeface="Bahnschrift Light" panose="020B0502040204020203" pitchFamily="34" charset="0"/>
              </a:rPr>
              <a:t>, such as rubber wrist bands or more subtle forms that do not show or attract as much attention. </a:t>
            </a:r>
          </a:p>
          <a:p>
            <a:pPr marL="457200" indent="-457200" algn="just">
              <a:buFont typeface="+mj-lt"/>
              <a:buAutoNum type="arabicParenR"/>
            </a:pPr>
            <a:endParaRPr lang="en-US" sz="2400" dirty="0">
              <a:latin typeface="Bahnschrift Light" panose="020B0502040204020203" pitchFamily="34" charset="0"/>
            </a:endParaRPr>
          </a:p>
          <a:p>
            <a:pPr algn="just"/>
            <a:r>
              <a:rPr lang="en-US" sz="2400" dirty="0">
                <a:latin typeface="Bahnschrift Light" panose="020B0502040204020203" pitchFamily="34" charset="0"/>
              </a:rPr>
              <a:t>Overall, participants showed interest but needed help understanding the purpose of the study and the actual role of wearable devices in the clinic setting. </a:t>
            </a:r>
          </a:p>
          <a:p>
            <a:pPr algn="just"/>
            <a:endParaRPr lang="en-US" sz="2400" dirty="0">
              <a:latin typeface="Bahnschrift Light" panose="020B0502040204020203" pitchFamily="34" charset="0"/>
            </a:endParaRPr>
          </a:p>
          <a:p>
            <a:pPr algn="just"/>
            <a:r>
              <a:rPr lang="en-US" sz="2400" dirty="0">
                <a:latin typeface="Bahnschrift Light" panose="020B0502040204020203" pitchFamily="34" charset="0"/>
              </a:rPr>
              <a:t>Patients also appeared uncomfortable with tags due to traditional reasons, difficulties breastfeeding, or possible stigma from other patients.</a:t>
            </a:r>
            <a:endParaRPr lang="en-US" sz="2000" dirty="0">
              <a:solidFill>
                <a:schemeClr val="accent2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32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081546C-0A30-43F4-87E3-D9BB4AB54472}"/>
              </a:ext>
            </a:extLst>
          </p:cNvPr>
          <p:cNvSpPr>
            <a:spLocks noGrp="1"/>
          </p:cNvSpPr>
          <p:nvPr/>
        </p:nvSpPr>
        <p:spPr>
          <a:xfrm>
            <a:off x="0" y="5750004"/>
            <a:ext cx="12192000" cy="11079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b="1" dirty="0"/>
              <a:t> </a:t>
            </a:r>
            <a:endParaRPr lang="en-US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7899A9-A9E5-4622-9903-40B54F5A4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575" y="5748668"/>
            <a:ext cx="1876424" cy="11093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DD7A18-0B2F-4D20-AFA0-AE10CEC87D7E}"/>
              </a:ext>
            </a:extLst>
          </p:cNvPr>
          <p:cNvSpPr txBox="1"/>
          <p:nvPr/>
        </p:nvSpPr>
        <p:spPr>
          <a:xfrm>
            <a:off x="1070834" y="6096950"/>
            <a:ext cx="3602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F5597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information@heroza.org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2C8B5A-36C2-4A34-8626-9FBAF588545F}"/>
              </a:ext>
            </a:extLst>
          </p:cNvPr>
          <p:cNvSpPr txBox="1"/>
          <p:nvPr/>
        </p:nvSpPr>
        <p:spPr>
          <a:xfrm>
            <a:off x="4463547" y="6096950"/>
            <a:ext cx="200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F5597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+27 10 001 7930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478CCC-8EB0-4321-BAB2-2ABDBB47E223}"/>
              </a:ext>
            </a:extLst>
          </p:cNvPr>
          <p:cNvSpPr txBox="1"/>
          <p:nvPr/>
        </p:nvSpPr>
        <p:spPr>
          <a:xfrm>
            <a:off x="7099126" y="6096950"/>
            <a:ext cx="200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F5597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www.heroza.org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12E9065C-8F2B-4E5F-A1D5-B2B15DA35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794" y="6126315"/>
            <a:ext cx="450099" cy="31060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69253FB-BBC4-4C35-9994-7B2668C9E9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87207" y="6126315"/>
            <a:ext cx="310603" cy="31060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A09958D1-0D19-4577-9B87-F91D26BD3A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23546" y="6112079"/>
            <a:ext cx="339074" cy="339074"/>
          </a:xfrm>
          <a:prstGeom prst="rect">
            <a:avLst/>
          </a:prstGeom>
        </p:spPr>
      </p:pic>
      <p:sp>
        <p:nvSpPr>
          <p:cNvPr id="18" name="Title 10">
            <a:extLst>
              <a:ext uri="{FF2B5EF4-FFF2-40B4-BE49-F238E27FC236}">
                <a16:creationId xmlns:a16="http://schemas.microsoft.com/office/drawing/2014/main" id="{BCB96A56-4C3B-4C9F-9CBA-C3253967AFD5}"/>
              </a:ext>
            </a:extLst>
          </p:cNvPr>
          <p:cNvSpPr>
            <a:spLocks noGrp="1"/>
          </p:cNvSpPr>
          <p:nvPr/>
        </p:nvSpPr>
        <p:spPr>
          <a:xfrm>
            <a:off x="0" y="5658896"/>
            <a:ext cx="12192000" cy="90437"/>
          </a:xfrm>
          <a:prstGeom prst="rect">
            <a:avLst/>
          </a:prstGeom>
          <a:gradFill flip="none" rotWithShape="1">
            <a:gsLst>
              <a:gs pos="54000">
                <a:srgbClr val="2F5597"/>
              </a:gs>
              <a:gs pos="0">
                <a:srgbClr val="27A09D"/>
              </a:gs>
              <a:gs pos="100000">
                <a:srgbClr val="27A09D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80421" y="2121686"/>
            <a:ext cx="40799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27A09D"/>
                </a:solidFill>
                <a:latin typeface="Bahnschrift" panose="020B0502040204020203" pitchFamily="34" charset="0"/>
              </a:rPr>
              <a:t>Thank You </a:t>
            </a:r>
          </a:p>
          <a:p>
            <a:r>
              <a:rPr lang="en-US" sz="3600" dirty="0">
                <a:latin typeface="Bahnschrift" panose="020B0502040204020203" pitchFamily="34" charset="0"/>
              </a:rPr>
              <a:t>For Your Attention 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B6ABCD7-7602-4F60-B38A-BDF080F979ED}"/>
              </a:ext>
            </a:extLst>
          </p:cNvPr>
          <p:cNvSpPr/>
          <p:nvPr/>
        </p:nvSpPr>
        <p:spPr>
          <a:xfrm rot="5400000">
            <a:off x="994464" y="2426577"/>
            <a:ext cx="996482" cy="590550"/>
          </a:xfrm>
          <a:prstGeom prst="triangle">
            <a:avLst>
              <a:gd name="adj" fmla="val 50000"/>
            </a:avLst>
          </a:prstGeom>
          <a:solidFill>
            <a:srgbClr val="27A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B6ABCD7-7602-4F60-B38A-BDF080F979ED}"/>
              </a:ext>
            </a:extLst>
          </p:cNvPr>
          <p:cNvSpPr/>
          <p:nvPr/>
        </p:nvSpPr>
        <p:spPr>
          <a:xfrm rot="5400000">
            <a:off x="1737413" y="2426576"/>
            <a:ext cx="996482" cy="590550"/>
          </a:xfrm>
          <a:prstGeom prst="triangle">
            <a:avLst>
              <a:gd name="adj" fmla="val 50000"/>
            </a:avLst>
          </a:prstGeom>
          <a:solidFill>
            <a:srgbClr val="27A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B6ABCD7-7602-4F60-B38A-BDF080F979ED}"/>
              </a:ext>
            </a:extLst>
          </p:cNvPr>
          <p:cNvSpPr/>
          <p:nvPr/>
        </p:nvSpPr>
        <p:spPr>
          <a:xfrm rot="5400000">
            <a:off x="2480362" y="2426576"/>
            <a:ext cx="996482" cy="590550"/>
          </a:xfrm>
          <a:prstGeom prst="triangle">
            <a:avLst>
              <a:gd name="adj" fmla="val 50000"/>
            </a:avLst>
          </a:prstGeom>
          <a:solidFill>
            <a:srgbClr val="27A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16514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39133</TotalTime>
  <Words>473</Words>
  <Application>Microsoft Office PowerPoint</Application>
  <PresentationFormat>Widescreen</PresentationFormat>
  <Paragraphs>62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Arial BOLD</vt:lpstr>
      <vt:lpstr>Bahnschrift</vt:lpstr>
      <vt:lpstr>Bahnschrift Light</vt:lpstr>
      <vt:lpstr>Calibri</vt:lpstr>
      <vt:lpstr>Calibri Light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Nozipho Musakwa</dc:creator>
  <cp:lastModifiedBy>Emma Evans [Learner - Curro Waterstone College - Primary School]</cp:lastModifiedBy>
  <cp:revision>126</cp:revision>
  <dcterms:created xsi:type="dcterms:W3CDTF">2024-07-15T13:13:45Z</dcterms:created>
  <dcterms:modified xsi:type="dcterms:W3CDTF">2024-08-27T18:24:04Z</dcterms:modified>
</cp:coreProperties>
</file>