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5"/>
  </p:notesMasterIdLst>
  <p:sldIdLst>
    <p:sldId id="258" r:id="rId2"/>
    <p:sldId id="264" r:id="rId3"/>
    <p:sldId id="256" r:id="rId4"/>
    <p:sldId id="261" r:id="rId5"/>
    <p:sldId id="289" r:id="rId6"/>
    <p:sldId id="271" r:id="rId7"/>
    <p:sldId id="279" r:id="rId8"/>
    <p:sldId id="281" r:id="rId9"/>
    <p:sldId id="280" r:id="rId10"/>
    <p:sldId id="276" r:id="rId11"/>
    <p:sldId id="287" r:id="rId12"/>
    <p:sldId id="283" r:id="rId13"/>
    <p:sldId id="284" r:id="rId14"/>
  </p:sldIdLst>
  <p:sldSz cx="18288000" cy="10287000"/>
  <p:notesSz cx="6669088" cy="9926638"/>
  <p:embeddedFontLst>
    <p:embeddedFont>
      <p:font typeface="Josefin Sans" pitchFamily="2" charset="0"/>
      <p:regular r:id="rId16"/>
      <p:bold r:id="rId17"/>
    </p:embeddedFont>
    <p:embeddedFont>
      <p:font typeface="Montserrat Ultra-Bold" panose="020B0604020202020204" charset="0"/>
      <p:regular r:id="rId18"/>
      <p:bold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1CA9913-25EC-375C-210C-56A75FF9455B}" name="Judith Bruce" initials="JB" userId="S::09300684@wits.ac.za::5e934047-e634-464d-9ab5-ffea4f12e58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53" autoAdjust="0"/>
    <p:restoredTop sz="94601" autoAdjust="0"/>
  </p:normalViewPr>
  <p:slideViewPr>
    <p:cSldViewPr>
      <p:cViewPr varScale="1">
        <p:scale>
          <a:sx n="51" d="100"/>
          <a:sy n="51" d="100"/>
        </p:scale>
        <p:origin x="29" y="2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8/10/relationships/authors" Target="author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9066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6866" y="0"/>
            <a:ext cx="289066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5C956E-9C3C-4967-8F86-AC824ADEE0EC}" type="datetimeFigureOut">
              <a:rPr lang="en-ZA" smtClean="0"/>
              <a:t>2024/08/27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598" y="4776789"/>
            <a:ext cx="5335893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890665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6866" y="9429750"/>
            <a:ext cx="2890665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3F6DFA-F08E-473B-B35D-AA653A9DE7C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926260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3F6DFA-F08E-473B-B35D-AA653A9DE7C0}" type="slidenum">
              <a:rPr lang="en-ZA" smtClean="0"/>
              <a:t>8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6788719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Politics – communication, decision making, power relations within the institution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3F6DFA-F08E-473B-B35D-AA653A9DE7C0}" type="slidenum">
              <a:rPr lang="en-ZA" smtClean="0"/>
              <a:t>11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35038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9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8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6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8.svg"/><Relationship Id="rId4" Type="http://schemas.openxmlformats.org/officeDocument/2006/relationships/image" Target="../media/image1.png"/><Relationship Id="rId9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hyperlink" Target="https://doi.org/10.1186/s13012-018-0769-y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9.svg"/><Relationship Id="rId12" Type="http://schemas.openxmlformats.org/officeDocument/2006/relationships/hyperlink" Target="https://doi.org/10.1186/1748-5908-9-7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hyperlink" Target="https://doi.org/10.5539/gjhs.v14n9p29" TargetMode="External"/><Relationship Id="rId5" Type="http://schemas.openxmlformats.org/officeDocument/2006/relationships/image" Target="../media/image3.jpeg"/><Relationship Id="rId10" Type="http://schemas.openxmlformats.org/officeDocument/2006/relationships/hyperlink" Target="https://doi.org/10.3390/admsci12020064" TargetMode="External"/><Relationship Id="rId4" Type="http://schemas.openxmlformats.org/officeDocument/2006/relationships/image" Target="../media/image8.svg"/><Relationship Id="rId9" Type="http://schemas.openxmlformats.org/officeDocument/2006/relationships/hyperlink" Target="https://doi.org/10.1016/j.ijans.2019.01.009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9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8.svg"/><Relationship Id="rId9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9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8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9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8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9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8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9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8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9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8.svg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9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8.svg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6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8.svg"/><Relationship Id="rId10" Type="http://schemas.openxmlformats.org/officeDocument/2006/relationships/image" Target="../media/image12.png"/><Relationship Id="rId4" Type="http://schemas.openxmlformats.org/officeDocument/2006/relationships/image" Target="../media/image1.png"/><Relationship Id="rId9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9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908230"/>
            <a:ext cx="16225843" cy="1153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937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99" b="0" i="0" u="none" strike="noStrike" kern="1200" cap="none" spc="0" normalizeH="0" baseline="0" noProof="0" dirty="0">
                <a:ln>
                  <a:noFill/>
                </a:ln>
                <a:solidFill>
                  <a:srgbClr val="DCB05B"/>
                </a:solidFill>
                <a:effectLst/>
                <a:uLnTx/>
                <a:uFillTx/>
                <a:latin typeface="Montserrat Ultra-Bold"/>
                <a:ea typeface="+mn-ea"/>
                <a:cs typeface="+mn-cs"/>
              </a:rPr>
              <a:t>JOHANNESBURG HEALTH DISTRICT 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2160225" y="2088932"/>
            <a:ext cx="13962793" cy="1153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ts val="937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99" b="0" i="0" u="none" strike="noStrike" kern="1200" cap="none" spc="0" normalizeH="0" baseline="0" noProof="0" dirty="0">
                <a:ln>
                  <a:noFill/>
                </a:ln>
                <a:solidFill>
                  <a:srgbClr val="0063A0"/>
                </a:solidFill>
                <a:effectLst/>
                <a:uLnTx/>
                <a:uFillTx/>
                <a:latin typeface="Montserrat Ultra-Bold"/>
                <a:ea typeface="+mn-ea"/>
                <a:cs typeface="+mn-cs"/>
              </a:rPr>
              <a:t>2024 RESEARCH CONFERENCE</a:t>
            </a:r>
          </a:p>
        </p:txBody>
      </p:sp>
      <p:sp>
        <p:nvSpPr>
          <p:cNvPr id="4" name="Freeform 4"/>
          <p:cNvSpPr/>
          <p:nvPr/>
        </p:nvSpPr>
        <p:spPr>
          <a:xfrm>
            <a:off x="15018832" y="1547067"/>
            <a:ext cx="3636016" cy="9680082"/>
          </a:xfrm>
          <a:custGeom>
            <a:avLst/>
            <a:gdLst/>
            <a:ahLst/>
            <a:cxnLst/>
            <a:rect l="l" t="t" r="r" b="b"/>
            <a:pathLst>
              <a:path w="3636016" h="9680082">
                <a:moveTo>
                  <a:pt x="0" y="0"/>
                </a:moveTo>
                <a:lnTo>
                  <a:pt x="3636016" y="0"/>
                </a:lnTo>
                <a:lnTo>
                  <a:pt x="3636016" y="9680082"/>
                </a:lnTo>
                <a:lnTo>
                  <a:pt x="0" y="96800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7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4497763" y="301323"/>
            <a:ext cx="11802750" cy="12978807"/>
            <a:chOff x="0" y="0"/>
            <a:chExt cx="14228623" cy="15646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228699" cy="15646400"/>
            </a:xfrm>
            <a:custGeom>
              <a:avLst/>
              <a:gdLst/>
              <a:ahLst/>
              <a:cxnLst/>
              <a:rect l="l" t="t" r="r" b="b"/>
              <a:pathLst>
                <a:path w="14228699" h="15646400">
                  <a:moveTo>
                    <a:pt x="4891913" y="0"/>
                  </a:moveTo>
                  <a:lnTo>
                    <a:pt x="0" y="8473059"/>
                  </a:lnTo>
                  <a:lnTo>
                    <a:pt x="4141597" y="15646400"/>
                  </a:lnTo>
                  <a:lnTo>
                    <a:pt x="14228699" y="15646400"/>
                  </a:lnTo>
                  <a:lnTo>
                    <a:pt x="14228699" y="0"/>
                  </a:lnTo>
                  <a:close/>
                </a:path>
              </a:pathLst>
            </a:custGeom>
            <a:blipFill>
              <a:blip r:embed="rId4"/>
              <a:stretch>
                <a:fillRect t="-22720" r="-160054" b="-22720"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Freeform 7"/>
          <p:cNvSpPr/>
          <p:nvPr/>
        </p:nvSpPr>
        <p:spPr>
          <a:xfrm>
            <a:off x="14497763" y="301323"/>
            <a:ext cx="4678154" cy="12978807"/>
          </a:xfrm>
          <a:custGeom>
            <a:avLst/>
            <a:gdLst/>
            <a:ahLst/>
            <a:cxnLst/>
            <a:rect l="l" t="t" r="r" b="b"/>
            <a:pathLst>
              <a:path w="4678154" h="12978807">
                <a:moveTo>
                  <a:pt x="0" y="0"/>
                </a:moveTo>
                <a:lnTo>
                  <a:pt x="4678154" y="0"/>
                </a:lnTo>
                <a:lnTo>
                  <a:pt x="4678154" y="12978807"/>
                </a:lnTo>
                <a:lnTo>
                  <a:pt x="0" y="1297880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43999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1043544" y="8677157"/>
            <a:ext cx="2648900" cy="1002924"/>
          </a:xfrm>
          <a:custGeom>
            <a:avLst/>
            <a:gdLst/>
            <a:ahLst/>
            <a:cxnLst/>
            <a:rect l="l" t="t" r="r" b="b"/>
            <a:pathLst>
              <a:path w="2648900" h="1002924">
                <a:moveTo>
                  <a:pt x="0" y="0"/>
                </a:moveTo>
                <a:lnTo>
                  <a:pt x="2648900" y="0"/>
                </a:lnTo>
                <a:lnTo>
                  <a:pt x="2648900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15922068" y="8677157"/>
            <a:ext cx="1337232" cy="1002924"/>
          </a:xfrm>
          <a:custGeom>
            <a:avLst/>
            <a:gdLst/>
            <a:ahLst/>
            <a:cxnLst/>
            <a:rect l="l" t="t" r="r" b="b"/>
            <a:pathLst>
              <a:path w="1337232" h="1002924">
                <a:moveTo>
                  <a:pt x="0" y="0"/>
                </a:moveTo>
                <a:lnTo>
                  <a:pt x="1337232" y="0"/>
                </a:lnTo>
                <a:lnTo>
                  <a:pt x="1337232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6100515" y="8963461"/>
            <a:ext cx="6086971" cy="721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88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>
                <a:ln>
                  <a:noFill/>
                </a:ln>
                <a:solidFill>
                  <a:srgbClr val="DCB05B"/>
                </a:solidFill>
                <a:effectLst/>
                <a:uLnTx/>
                <a:uFillTx/>
                <a:latin typeface="Josefin Sans"/>
                <a:ea typeface="+mn-ea"/>
                <a:cs typeface="+mn-cs"/>
              </a:rPr>
              <a:t>#JoburgResearch2024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ED3E32D4-2941-4187-1E23-42A1CE7EFA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19400" y="3566138"/>
            <a:ext cx="12115800" cy="2105621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sz="4000" b="1" dirty="0">
                <a:latin typeface="Montserrat Ultra-Bold" panose="020B0604020202020204" charset="0"/>
              </a:rPr>
              <a:t>Nursing colleges in higher education: Determinants of organisational readiness</a:t>
            </a:r>
            <a:br>
              <a:rPr lang="en-US" sz="4000" b="1" dirty="0">
                <a:latin typeface="Montserrat Ultra-Bold" panose="020B0604020202020204" charset="0"/>
              </a:rPr>
            </a:br>
            <a:r>
              <a:rPr lang="en-US" sz="4000" b="1" dirty="0">
                <a:latin typeface="Montserrat Ultra-Bold" panose="020B0604020202020204" charset="0"/>
              </a:rPr>
              <a:t>for change 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12" name="Subtitle 11">
            <a:extLst>
              <a:ext uri="{FF2B5EF4-FFF2-40B4-BE49-F238E27FC236}">
                <a16:creationId xmlns:a16="http://schemas.microsoft.com/office/drawing/2014/main" id="{F1F19105-7E69-742F-8A31-59279A138F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0200" y="6238259"/>
            <a:ext cx="7215806" cy="2105621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>
                <a:solidFill>
                  <a:schemeClr val="tx1"/>
                </a:solidFill>
                <a:latin typeface="Montserrat Ultra-Bold" panose="020B0604020202020204" charset="0"/>
              </a:rPr>
              <a:t>Authors:</a:t>
            </a:r>
          </a:p>
          <a:p>
            <a:pPr algn="l"/>
            <a:r>
              <a:rPr lang="en-US" sz="2800" b="1" dirty="0">
                <a:solidFill>
                  <a:schemeClr val="tx1"/>
                </a:solidFill>
                <a:latin typeface="Montserrat Ultra-Bold" panose="020B0604020202020204" charset="0"/>
              </a:rPr>
              <a:t>PY </a:t>
            </a:r>
            <a:r>
              <a:rPr lang="en-US" sz="2800" b="1" dirty="0" err="1">
                <a:solidFill>
                  <a:schemeClr val="tx1"/>
                </a:solidFill>
                <a:latin typeface="Montserrat Ultra-Bold" panose="020B0604020202020204" charset="0"/>
              </a:rPr>
              <a:t>Mudzi</a:t>
            </a:r>
            <a:r>
              <a:rPr lang="en-US" sz="2800" b="1" dirty="0">
                <a:solidFill>
                  <a:schemeClr val="tx1"/>
                </a:solidFill>
                <a:latin typeface="Montserrat Ultra-Bold" panose="020B0604020202020204" charset="0"/>
              </a:rPr>
              <a:t>  &amp; J Bruce </a:t>
            </a:r>
          </a:p>
          <a:p>
            <a:pPr algn="l"/>
            <a:r>
              <a:rPr lang="en-US" sz="2800" b="1" dirty="0">
                <a:solidFill>
                  <a:schemeClr val="tx1"/>
                </a:solidFill>
                <a:latin typeface="Montserrat Ultra-Bold" panose="020B0604020202020204" charset="0"/>
              </a:rPr>
              <a:t>Faculty of Health Sciences </a:t>
            </a:r>
          </a:p>
          <a:p>
            <a:pPr algn="l"/>
            <a:r>
              <a:rPr lang="en-US" sz="2800" b="1" dirty="0">
                <a:solidFill>
                  <a:schemeClr val="tx1"/>
                </a:solidFill>
                <a:latin typeface="Montserrat Ultra-Bold" panose="020B0604020202020204" charset="0"/>
              </a:rPr>
              <a:t>University of the Witwatersrand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43544" y="8677157"/>
            <a:ext cx="2648900" cy="1002924"/>
          </a:xfrm>
          <a:custGeom>
            <a:avLst/>
            <a:gdLst/>
            <a:ahLst/>
            <a:cxnLst/>
            <a:rect l="l" t="t" r="r" b="b"/>
            <a:pathLst>
              <a:path w="2648900" h="1002924">
                <a:moveTo>
                  <a:pt x="0" y="0"/>
                </a:moveTo>
                <a:lnTo>
                  <a:pt x="2648900" y="0"/>
                </a:lnTo>
                <a:lnTo>
                  <a:pt x="2648900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725991" y="495053"/>
            <a:ext cx="11616191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DCB05B"/>
                </a:solidFill>
                <a:effectLst/>
                <a:uLnTx/>
                <a:uFillTx/>
                <a:latin typeface="Montserrat Ultra-Bold"/>
                <a:ea typeface="+mn-ea"/>
                <a:cs typeface="+mn-cs"/>
              </a:rPr>
              <a:t>JOHANNESBURG HEALTH DISTRICT </a:t>
            </a:r>
          </a:p>
        </p:txBody>
      </p:sp>
      <p:sp>
        <p:nvSpPr>
          <p:cNvPr id="4" name="Freeform 4"/>
          <p:cNvSpPr/>
          <p:nvPr/>
        </p:nvSpPr>
        <p:spPr>
          <a:xfrm>
            <a:off x="15018832" y="1547067"/>
            <a:ext cx="3636016" cy="9680082"/>
          </a:xfrm>
          <a:custGeom>
            <a:avLst/>
            <a:gdLst/>
            <a:ahLst/>
            <a:cxnLst/>
            <a:rect l="l" t="t" r="r" b="b"/>
            <a:pathLst>
              <a:path w="3636016" h="9680082">
                <a:moveTo>
                  <a:pt x="0" y="0"/>
                </a:moveTo>
                <a:lnTo>
                  <a:pt x="3636016" y="0"/>
                </a:lnTo>
                <a:lnTo>
                  <a:pt x="3636016" y="9680082"/>
                </a:lnTo>
                <a:lnTo>
                  <a:pt x="0" y="968008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7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4497763" y="301323"/>
            <a:ext cx="11802750" cy="12978807"/>
            <a:chOff x="0" y="0"/>
            <a:chExt cx="14228623" cy="15646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228699" cy="15646400"/>
            </a:xfrm>
            <a:custGeom>
              <a:avLst/>
              <a:gdLst/>
              <a:ahLst/>
              <a:cxnLst/>
              <a:rect l="l" t="t" r="r" b="b"/>
              <a:pathLst>
                <a:path w="14228699" h="15646400">
                  <a:moveTo>
                    <a:pt x="4891913" y="0"/>
                  </a:moveTo>
                  <a:lnTo>
                    <a:pt x="0" y="8473059"/>
                  </a:lnTo>
                  <a:lnTo>
                    <a:pt x="4141597" y="15646400"/>
                  </a:lnTo>
                  <a:lnTo>
                    <a:pt x="14228699" y="15646400"/>
                  </a:lnTo>
                  <a:lnTo>
                    <a:pt x="14228699" y="0"/>
                  </a:lnTo>
                  <a:close/>
                </a:path>
              </a:pathLst>
            </a:custGeom>
            <a:blipFill>
              <a:blip r:embed="rId5"/>
              <a:stretch>
                <a:fillRect t="-22720" r="-160054" b="-22720"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Freeform 7"/>
          <p:cNvSpPr/>
          <p:nvPr/>
        </p:nvSpPr>
        <p:spPr>
          <a:xfrm>
            <a:off x="14497763" y="301323"/>
            <a:ext cx="4678154" cy="12978807"/>
          </a:xfrm>
          <a:custGeom>
            <a:avLst/>
            <a:gdLst/>
            <a:ahLst/>
            <a:cxnLst/>
            <a:rect l="l" t="t" r="r" b="b"/>
            <a:pathLst>
              <a:path w="4678154" h="12978807">
                <a:moveTo>
                  <a:pt x="0" y="0"/>
                </a:moveTo>
                <a:lnTo>
                  <a:pt x="4678154" y="0"/>
                </a:lnTo>
                <a:lnTo>
                  <a:pt x="4678154" y="12978807"/>
                </a:lnTo>
                <a:lnTo>
                  <a:pt x="0" y="1297880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43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15922068" y="8677157"/>
            <a:ext cx="1337232" cy="1002924"/>
          </a:xfrm>
          <a:custGeom>
            <a:avLst/>
            <a:gdLst/>
            <a:ahLst/>
            <a:cxnLst/>
            <a:rect l="l" t="t" r="r" b="b"/>
            <a:pathLst>
              <a:path w="1337232" h="1002924">
                <a:moveTo>
                  <a:pt x="0" y="0"/>
                </a:moveTo>
                <a:lnTo>
                  <a:pt x="1337232" y="0"/>
                </a:lnTo>
                <a:lnTo>
                  <a:pt x="1337232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1046866" y="514350"/>
            <a:ext cx="6212434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0063A0"/>
                </a:solidFill>
                <a:effectLst/>
                <a:uLnTx/>
                <a:uFillTx/>
                <a:latin typeface="Montserrat Ultra-Bold"/>
                <a:ea typeface="+mn-ea"/>
                <a:cs typeface="+mn-cs"/>
              </a:rPr>
              <a:t>2024 RESEARCH CONFERENCE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100515" y="8963461"/>
            <a:ext cx="6086971" cy="721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88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>
                <a:ln>
                  <a:noFill/>
                </a:ln>
                <a:solidFill>
                  <a:srgbClr val="765944"/>
                </a:solidFill>
                <a:effectLst/>
                <a:uLnTx/>
                <a:uFillTx/>
                <a:latin typeface="Josefin Sans"/>
                <a:ea typeface="+mn-ea"/>
                <a:cs typeface="+mn-cs"/>
              </a:rPr>
              <a:t>#JoburgResearch2024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306F2A92-12BC-277D-D55C-4E68BD664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874" y="1547067"/>
            <a:ext cx="16640925" cy="1143000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Montserrat Ultra-Bold" panose="020B0604020202020204" charset="0"/>
              </a:rPr>
              <a:t>Limitations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6A4406C-3ECD-0A0C-2CC0-A2565277C3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0906" y="3009900"/>
            <a:ext cx="17467093" cy="5667257"/>
          </a:xfrm>
        </p:spPr>
        <p:txBody>
          <a:bodyPr/>
          <a:lstStyle/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tos" panose="020B0004020202020204" pitchFamily="34" charset="0"/>
              </a:rPr>
              <a:t>Use of online and face-to-face modes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to administer the ORIC survey across provinces may potentially affect data collection uniformity.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</a:endParaRP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The study was conducted in nursing colleges across three different geographic locations there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ptos" panose="020B0004020202020204" pitchFamily="34" charset="0"/>
              </a:rPr>
              <a:t>may be variances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among other public nursing colleges that were not part of the study.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>
              <a:solidFill>
                <a:prstClr val="black"/>
              </a:solidFill>
              <a:latin typeface="Aptos" panose="020B0004020202020204" pitchFamily="34" charset="0"/>
            </a:endParaRP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ptos" panose="020B0004020202020204" pitchFamily="34" charset="0"/>
              </a:rPr>
              <a:t>Low participation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by members in the nursing education and training directorate.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7020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43544" y="8677157"/>
            <a:ext cx="2648900" cy="1002924"/>
          </a:xfrm>
          <a:custGeom>
            <a:avLst/>
            <a:gdLst/>
            <a:ahLst/>
            <a:cxnLst/>
            <a:rect l="l" t="t" r="r" b="b"/>
            <a:pathLst>
              <a:path w="2648900" h="1002924">
                <a:moveTo>
                  <a:pt x="0" y="0"/>
                </a:moveTo>
                <a:lnTo>
                  <a:pt x="2648900" y="0"/>
                </a:lnTo>
                <a:lnTo>
                  <a:pt x="2648900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725991" y="495053"/>
            <a:ext cx="11616191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DCB05B"/>
                </a:solidFill>
                <a:effectLst/>
                <a:uLnTx/>
                <a:uFillTx/>
                <a:latin typeface="Montserrat Ultra-Bold"/>
                <a:ea typeface="+mn-ea"/>
                <a:cs typeface="+mn-cs"/>
              </a:rPr>
              <a:t>JOHANNESBURG HEALTH DISTRICT </a:t>
            </a:r>
          </a:p>
        </p:txBody>
      </p:sp>
      <p:sp>
        <p:nvSpPr>
          <p:cNvPr id="4" name="Freeform 4"/>
          <p:cNvSpPr/>
          <p:nvPr/>
        </p:nvSpPr>
        <p:spPr>
          <a:xfrm>
            <a:off x="15018832" y="1547067"/>
            <a:ext cx="3636016" cy="9680082"/>
          </a:xfrm>
          <a:custGeom>
            <a:avLst/>
            <a:gdLst/>
            <a:ahLst/>
            <a:cxnLst/>
            <a:rect l="l" t="t" r="r" b="b"/>
            <a:pathLst>
              <a:path w="3636016" h="9680082">
                <a:moveTo>
                  <a:pt x="0" y="0"/>
                </a:moveTo>
                <a:lnTo>
                  <a:pt x="3636016" y="0"/>
                </a:lnTo>
                <a:lnTo>
                  <a:pt x="3636016" y="9680082"/>
                </a:lnTo>
                <a:lnTo>
                  <a:pt x="0" y="96800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7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4497763" y="301323"/>
            <a:ext cx="11802750" cy="12978807"/>
            <a:chOff x="0" y="0"/>
            <a:chExt cx="14228623" cy="15646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228699" cy="15646400"/>
            </a:xfrm>
            <a:custGeom>
              <a:avLst/>
              <a:gdLst/>
              <a:ahLst/>
              <a:cxnLst/>
              <a:rect l="l" t="t" r="r" b="b"/>
              <a:pathLst>
                <a:path w="14228699" h="15646400">
                  <a:moveTo>
                    <a:pt x="4891913" y="0"/>
                  </a:moveTo>
                  <a:lnTo>
                    <a:pt x="0" y="8473059"/>
                  </a:lnTo>
                  <a:lnTo>
                    <a:pt x="4141597" y="15646400"/>
                  </a:lnTo>
                  <a:lnTo>
                    <a:pt x="14228699" y="15646400"/>
                  </a:lnTo>
                  <a:lnTo>
                    <a:pt x="14228699" y="0"/>
                  </a:lnTo>
                  <a:close/>
                </a:path>
              </a:pathLst>
            </a:custGeom>
            <a:blipFill>
              <a:blip r:embed="rId6"/>
              <a:stretch>
                <a:fillRect t="-22720" r="-160054" b="-22720"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Freeform 7"/>
          <p:cNvSpPr/>
          <p:nvPr/>
        </p:nvSpPr>
        <p:spPr>
          <a:xfrm>
            <a:off x="14497763" y="301323"/>
            <a:ext cx="4678154" cy="12978807"/>
          </a:xfrm>
          <a:custGeom>
            <a:avLst/>
            <a:gdLst/>
            <a:ahLst/>
            <a:cxnLst/>
            <a:rect l="l" t="t" r="r" b="b"/>
            <a:pathLst>
              <a:path w="4678154" h="12978807">
                <a:moveTo>
                  <a:pt x="0" y="0"/>
                </a:moveTo>
                <a:lnTo>
                  <a:pt x="4678154" y="0"/>
                </a:lnTo>
                <a:lnTo>
                  <a:pt x="4678154" y="12978807"/>
                </a:lnTo>
                <a:lnTo>
                  <a:pt x="0" y="1297880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43999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15922068" y="8677157"/>
            <a:ext cx="1337232" cy="1002924"/>
          </a:xfrm>
          <a:custGeom>
            <a:avLst/>
            <a:gdLst/>
            <a:ahLst/>
            <a:cxnLst/>
            <a:rect l="l" t="t" r="r" b="b"/>
            <a:pathLst>
              <a:path w="1337232" h="1002924">
                <a:moveTo>
                  <a:pt x="0" y="0"/>
                </a:moveTo>
                <a:lnTo>
                  <a:pt x="1337232" y="0"/>
                </a:lnTo>
                <a:lnTo>
                  <a:pt x="1337232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1046866" y="514350"/>
            <a:ext cx="6212434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0063A0"/>
                </a:solidFill>
                <a:effectLst/>
                <a:uLnTx/>
                <a:uFillTx/>
                <a:latin typeface="Montserrat Ultra-Bold"/>
                <a:ea typeface="+mn-ea"/>
                <a:cs typeface="+mn-cs"/>
              </a:rPr>
              <a:t>2024 RESEARCH CONFERENCE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100515" y="8963461"/>
            <a:ext cx="6086971" cy="721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88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>
                <a:ln>
                  <a:noFill/>
                </a:ln>
                <a:solidFill>
                  <a:srgbClr val="765944"/>
                </a:solidFill>
                <a:effectLst/>
                <a:uLnTx/>
                <a:uFillTx/>
                <a:latin typeface="Josefin Sans"/>
                <a:ea typeface="+mn-ea"/>
                <a:cs typeface="+mn-cs"/>
              </a:rPr>
              <a:t>#JoburgResearch2024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306F2A92-12BC-277D-D55C-4E68BD664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874" y="1028701"/>
            <a:ext cx="17250526" cy="691974"/>
          </a:xfrm>
        </p:spPr>
        <p:txBody>
          <a:bodyPr>
            <a:normAutofit fontScale="90000"/>
          </a:bodyPr>
          <a:lstStyle/>
          <a:p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Ultra-Bold" panose="020B0604020202020204" charset="0"/>
              </a:rPr>
              <a:t>Recommendations</a:t>
            </a:r>
            <a:endParaRPr lang="en-US" sz="3100" dirty="0">
              <a:solidFill>
                <a:srgbClr val="00B050"/>
              </a:solidFill>
              <a:highlight>
                <a:srgbClr val="FFFF00"/>
              </a:highlight>
              <a:latin typeface="Montserrat Ultra-Bold" panose="020B0604020202020204" charset="0"/>
            </a:endParaRP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6A4406C-3ECD-0A0C-2CC0-A2565277C3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756077"/>
            <a:ext cx="18059400" cy="7207383"/>
          </a:xfrm>
        </p:spPr>
        <p:txBody>
          <a:bodyPr>
            <a:normAutofit/>
          </a:bodyPr>
          <a:lstStyle/>
          <a:p>
            <a:endParaRPr lang="en-ZA" sz="32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ZA" sz="3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Leverage </a:t>
            </a:r>
            <a:r>
              <a:rPr lang="en-ZA" b="1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</a:t>
            </a:r>
            <a:r>
              <a:rPr lang="en-ZA" sz="3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eterminants of change </a:t>
            </a:r>
            <a:r>
              <a:rPr lang="en-ZA" b="1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</a:t>
            </a:r>
            <a:r>
              <a:rPr lang="en-ZA" sz="3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eadiness</a:t>
            </a:r>
            <a:endParaRPr lang="en-ZA" sz="3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1" indent="-342900">
              <a:buFont typeface="Wingdings" panose="05000000000000000000" pitchFamily="2" charset="2"/>
              <a:buChar char=""/>
            </a:pPr>
            <a:r>
              <a:rPr lang="en-ZA" kern="100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Conduct needs assessments in the nursing colleges </a:t>
            </a:r>
            <a:r>
              <a:rPr lang="en-ZA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to identify barriers to readiness for change.</a:t>
            </a:r>
          </a:p>
          <a:p>
            <a:r>
              <a:rPr lang="en-ZA" sz="3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Develop strategies to manage </a:t>
            </a:r>
            <a:r>
              <a:rPr lang="en-ZA" b="1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</a:t>
            </a:r>
            <a:r>
              <a:rPr lang="en-ZA" sz="3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olitics of </a:t>
            </a:r>
            <a:r>
              <a:rPr lang="en-ZA" b="1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</a:t>
            </a:r>
            <a:r>
              <a:rPr lang="en-ZA" sz="3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hange</a:t>
            </a:r>
            <a:endParaRPr lang="en-ZA" sz="3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1" indent="-342900">
              <a:buFont typeface="Wingdings" panose="05000000000000000000" pitchFamily="2" charset="2"/>
              <a:buChar char=""/>
            </a:pPr>
            <a:r>
              <a:rPr lang="en-ZA" kern="100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Strengthen stakeholder </a:t>
            </a:r>
            <a:r>
              <a:rPr lang="en-ZA" kern="100" dirty="0">
                <a:solidFill>
                  <a:srgbClr val="FF0000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engagement at the onset of change (include.</a:t>
            </a:r>
            <a:r>
              <a:rPr lang="en-ZA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reps from nurse educators, practitioners, and regulatory bodies, policy makers) -  balance power dynamics.</a:t>
            </a:r>
          </a:p>
          <a:p>
            <a:r>
              <a:rPr lang="en-ZA" sz="3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Develop location-specific </a:t>
            </a:r>
            <a:r>
              <a:rPr lang="en-ZA" b="1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</a:t>
            </a:r>
            <a:r>
              <a:rPr lang="en-ZA" sz="3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trategies to enhance </a:t>
            </a:r>
            <a:r>
              <a:rPr lang="en-ZA" b="1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</a:t>
            </a:r>
            <a:r>
              <a:rPr lang="en-ZA" sz="3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eadiness</a:t>
            </a:r>
            <a:endParaRPr lang="en-ZA" sz="3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1" indent="-342900">
              <a:buFont typeface="Wingdings" panose="05000000000000000000" pitchFamily="2" charset="2"/>
              <a:buChar char=""/>
            </a:pPr>
            <a:r>
              <a:rPr lang="en-ZA" kern="100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Consider infrastructure, resources, and cultural differences </a:t>
            </a:r>
            <a:r>
              <a:rPr lang="en-ZA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when developing strategies for different locations.</a:t>
            </a:r>
          </a:p>
          <a:p>
            <a:pPr lvl="1" indent="-342900">
              <a:buFont typeface="Wingdings" panose="05000000000000000000" pitchFamily="2" charset="2"/>
              <a:buChar char=""/>
            </a:pPr>
            <a:r>
              <a:rPr lang="en-ZA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Focus on the challenges faced by historically disadvantaged nursing colleges.</a:t>
            </a:r>
          </a:p>
          <a:p>
            <a:r>
              <a:rPr lang="en-ZA" sz="3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Ensure </a:t>
            </a:r>
            <a:r>
              <a:rPr lang="en-ZA" b="1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</a:t>
            </a:r>
            <a:r>
              <a:rPr lang="en-ZA" sz="3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ctive </a:t>
            </a:r>
            <a:r>
              <a:rPr lang="en-ZA" b="1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</a:t>
            </a:r>
            <a:r>
              <a:rPr lang="en-ZA" sz="3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eadership </a:t>
            </a:r>
            <a:r>
              <a:rPr lang="en-ZA" b="1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</a:t>
            </a:r>
            <a:r>
              <a:rPr lang="en-ZA" sz="3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nvolvement</a:t>
            </a:r>
            <a:endParaRPr lang="en-ZA" sz="3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1" indent="-342900">
              <a:buFont typeface="Wingdings" panose="05000000000000000000" pitchFamily="2" charset="2"/>
              <a:buChar char=""/>
            </a:pPr>
            <a:r>
              <a:rPr lang="en-ZA" kern="100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Promote regular communication </a:t>
            </a:r>
            <a:r>
              <a:rPr lang="en-ZA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between district health authorities and nursing college leaders.</a:t>
            </a:r>
          </a:p>
          <a:p>
            <a:r>
              <a:rPr lang="en-ZA" b="1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Motivation</a:t>
            </a:r>
          </a:p>
          <a:p>
            <a:pPr marL="857250" lvl="1" indent="-457200">
              <a:buFont typeface="Wingdings" panose="05000000000000000000" pitchFamily="2" charset="2"/>
              <a:buChar char="ü"/>
            </a:pPr>
            <a:r>
              <a:rPr lang="en-ZA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Incentives, recognition, career advancement, CPD.</a:t>
            </a:r>
            <a:endParaRPr lang="en-ZA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397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43544" y="8677157"/>
            <a:ext cx="2648900" cy="1002924"/>
          </a:xfrm>
          <a:custGeom>
            <a:avLst/>
            <a:gdLst/>
            <a:ahLst/>
            <a:cxnLst/>
            <a:rect l="l" t="t" r="r" b="b"/>
            <a:pathLst>
              <a:path w="2648900" h="1002924">
                <a:moveTo>
                  <a:pt x="0" y="0"/>
                </a:moveTo>
                <a:lnTo>
                  <a:pt x="2648900" y="0"/>
                </a:lnTo>
                <a:lnTo>
                  <a:pt x="2648900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725991" y="495053"/>
            <a:ext cx="11616191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DCB05B"/>
                </a:solidFill>
                <a:effectLst/>
                <a:uLnTx/>
                <a:uFillTx/>
                <a:latin typeface="Montserrat Ultra-Bold"/>
                <a:ea typeface="+mn-ea"/>
                <a:cs typeface="+mn-cs"/>
              </a:rPr>
              <a:t>JOHANNESBURG HEALTH DISTRICT </a:t>
            </a:r>
          </a:p>
        </p:txBody>
      </p:sp>
      <p:sp>
        <p:nvSpPr>
          <p:cNvPr id="4" name="Freeform 4"/>
          <p:cNvSpPr/>
          <p:nvPr/>
        </p:nvSpPr>
        <p:spPr>
          <a:xfrm>
            <a:off x="15018832" y="1547067"/>
            <a:ext cx="3636016" cy="9680082"/>
          </a:xfrm>
          <a:custGeom>
            <a:avLst/>
            <a:gdLst/>
            <a:ahLst/>
            <a:cxnLst/>
            <a:rect l="l" t="t" r="r" b="b"/>
            <a:pathLst>
              <a:path w="3636016" h="9680082">
                <a:moveTo>
                  <a:pt x="0" y="0"/>
                </a:moveTo>
                <a:lnTo>
                  <a:pt x="3636016" y="0"/>
                </a:lnTo>
                <a:lnTo>
                  <a:pt x="3636016" y="9680082"/>
                </a:lnTo>
                <a:lnTo>
                  <a:pt x="0" y="968008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7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4497763" y="301323"/>
            <a:ext cx="11802750" cy="12978807"/>
            <a:chOff x="0" y="0"/>
            <a:chExt cx="14228623" cy="15646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228699" cy="15646400"/>
            </a:xfrm>
            <a:custGeom>
              <a:avLst/>
              <a:gdLst/>
              <a:ahLst/>
              <a:cxnLst/>
              <a:rect l="l" t="t" r="r" b="b"/>
              <a:pathLst>
                <a:path w="14228699" h="15646400">
                  <a:moveTo>
                    <a:pt x="4891913" y="0"/>
                  </a:moveTo>
                  <a:lnTo>
                    <a:pt x="0" y="8473059"/>
                  </a:lnTo>
                  <a:lnTo>
                    <a:pt x="4141597" y="15646400"/>
                  </a:lnTo>
                  <a:lnTo>
                    <a:pt x="14228699" y="15646400"/>
                  </a:lnTo>
                  <a:lnTo>
                    <a:pt x="14228699" y="0"/>
                  </a:lnTo>
                  <a:close/>
                </a:path>
              </a:pathLst>
            </a:custGeom>
            <a:blipFill>
              <a:blip r:embed="rId5"/>
              <a:stretch>
                <a:fillRect t="-22720" r="-160054" b="-22720"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Freeform 7"/>
          <p:cNvSpPr/>
          <p:nvPr/>
        </p:nvSpPr>
        <p:spPr>
          <a:xfrm>
            <a:off x="14497763" y="301323"/>
            <a:ext cx="4678154" cy="12978807"/>
          </a:xfrm>
          <a:custGeom>
            <a:avLst/>
            <a:gdLst/>
            <a:ahLst/>
            <a:cxnLst/>
            <a:rect l="l" t="t" r="r" b="b"/>
            <a:pathLst>
              <a:path w="4678154" h="12978807">
                <a:moveTo>
                  <a:pt x="0" y="0"/>
                </a:moveTo>
                <a:lnTo>
                  <a:pt x="4678154" y="0"/>
                </a:lnTo>
                <a:lnTo>
                  <a:pt x="4678154" y="12978807"/>
                </a:lnTo>
                <a:lnTo>
                  <a:pt x="0" y="1297880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43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15922068" y="8677157"/>
            <a:ext cx="1337232" cy="1002924"/>
          </a:xfrm>
          <a:custGeom>
            <a:avLst/>
            <a:gdLst/>
            <a:ahLst/>
            <a:cxnLst/>
            <a:rect l="l" t="t" r="r" b="b"/>
            <a:pathLst>
              <a:path w="1337232" h="1002924">
                <a:moveTo>
                  <a:pt x="0" y="0"/>
                </a:moveTo>
                <a:lnTo>
                  <a:pt x="1337232" y="0"/>
                </a:lnTo>
                <a:lnTo>
                  <a:pt x="1337232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1046866" y="514350"/>
            <a:ext cx="6212434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0063A0"/>
                </a:solidFill>
                <a:effectLst/>
                <a:uLnTx/>
                <a:uFillTx/>
                <a:latin typeface="Montserrat Ultra-Bold"/>
                <a:ea typeface="+mn-ea"/>
                <a:cs typeface="+mn-cs"/>
              </a:rPr>
              <a:t>2024 RESEARCH CONFERENCE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100515" y="8963461"/>
            <a:ext cx="6086971" cy="721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88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>
                <a:ln>
                  <a:noFill/>
                </a:ln>
                <a:solidFill>
                  <a:srgbClr val="765944"/>
                </a:solidFill>
                <a:effectLst/>
                <a:uLnTx/>
                <a:uFillTx/>
                <a:latin typeface="Josefin Sans"/>
                <a:ea typeface="+mn-ea"/>
                <a:cs typeface="+mn-cs"/>
              </a:rPr>
              <a:t>#JoburgResearch2024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306F2A92-12BC-277D-D55C-4E68BD664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874" y="1547067"/>
            <a:ext cx="16640925" cy="1143000"/>
          </a:xfrm>
        </p:spPr>
        <p:txBody>
          <a:bodyPr>
            <a:normAutofit/>
          </a:bodyPr>
          <a:lstStyle/>
          <a:p>
            <a:r>
              <a:rPr kumimoji="0" lang="en-Z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Ultra-Bold" panose="020B0604020202020204" charset="0"/>
              </a:rPr>
              <a:t>References</a:t>
            </a:r>
            <a:endParaRPr lang="en-US" sz="4800" dirty="0">
              <a:latin typeface="Montserrat Ultra-Bold" panose="020B0604020202020204" charset="0"/>
            </a:endParaRP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6A4406C-3ECD-0A0C-2CC0-A2565277C3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0906" y="3009900"/>
            <a:ext cx="17467093" cy="5667257"/>
          </a:xfrm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Adelson, P., Yates, R., Fleet, J.,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Mckellar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L., 2021. Measuring organisational readiness for implementing change (ORIC) in a new midwifery model of care in rural South Australia. BMC Health Services Research 21(1), 368. DOI:10.1186/s12913-021-06373-9.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Armstrong, S.J., Geyer, N. &amp; Bell, C.A. 2019. The capacity of South African nursing education institutions to meet healthcare demands: a looming disaster? International Journal of Africa Nursing Sciences, 10:92-101.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9"/>
              </a:rPr>
              <a:t>https://doi.org/10.1016/j.ijans.2019.01.009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Maes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G. &amp; Van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Hootegem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G. 2022. Power and politics in different change discourses. Administrative Sciences, 12(2):64.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10"/>
              </a:rPr>
              <a:t>https://doi.org/10.3390/admsci12020064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Makhanya, N.J., Matahela, V.E., &amp; Buthelezi, G. (2022). Responding to post-school education policy reforms: a case study on the incorporation of nursing colleges into the post-school education and training system of South Africa. Global Journal of Health Science, 14(9), 39-40.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11"/>
              </a:rPr>
              <a:t>https://doi.org/10.5539/gjhs.v14n9p29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Rowold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J. &amp;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Abrell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-Vogel, C. 2014. The influence of leaders' commitment to change on the effectiveness of transformational leadership in change situations – a multilevel investigation. Journal of Organisational Change Management, 27(6):900-921. https://doi.org/10.1108/JOCM-07-2012-0111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Shea, C.M., Jacobs, S.R Shea et al., Esserman, D.A., Bruce, K., Weiner, B.J., 2014. Organizational readiness for implementing change: a psychometric assessment of a new measure. Implementation Science 9, 7.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12"/>
              </a:rPr>
              <a:t>https://doi.org/10.1186/1748-5908-9-7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Storkholm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M.H.,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Mazzocato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P.,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Tessma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M.K. &amp; Savage, C. 2018. Assessing the reliability and validity of the Danish version of organisational readiness for implementing change (ORIC). Implementation Science, 13:78.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13"/>
              </a:rPr>
              <a:t>https://doi.org/10.1186/s13012-018-0769-y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Weiner, B.J., Lewis, M.A.,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Linnan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L.A., 2009. Using organization theory to understand the determinants of effective implementation of worksite health promotion programs. Health Educ Res. 24 (2), 292–305. DOI: 10.1093/her/cyn019.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5652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43544" y="8677157"/>
            <a:ext cx="2648900" cy="1002924"/>
          </a:xfrm>
          <a:custGeom>
            <a:avLst/>
            <a:gdLst/>
            <a:ahLst/>
            <a:cxnLst/>
            <a:rect l="l" t="t" r="r" b="b"/>
            <a:pathLst>
              <a:path w="2648900" h="1002924">
                <a:moveTo>
                  <a:pt x="0" y="0"/>
                </a:moveTo>
                <a:lnTo>
                  <a:pt x="2648900" y="0"/>
                </a:lnTo>
                <a:lnTo>
                  <a:pt x="2648900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725991" y="495053"/>
            <a:ext cx="11616191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DCB05B"/>
                </a:solidFill>
                <a:effectLst/>
                <a:uLnTx/>
                <a:uFillTx/>
                <a:latin typeface="Montserrat Ultra-Bold"/>
                <a:ea typeface="+mn-ea"/>
                <a:cs typeface="+mn-cs"/>
              </a:rPr>
              <a:t>JOHANNESBURG HEALTH DISTRICT </a:t>
            </a:r>
          </a:p>
        </p:txBody>
      </p:sp>
      <p:sp>
        <p:nvSpPr>
          <p:cNvPr id="4" name="Freeform 4"/>
          <p:cNvSpPr/>
          <p:nvPr/>
        </p:nvSpPr>
        <p:spPr>
          <a:xfrm>
            <a:off x="15018832" y="1547067"/>
            <a:ext cx="3636016" cy="9680082"/>
          </a:xfrm>
          <a:custGeom>
            <a:avLst/>
            <a:gdLst/>
            <a:ahLst/>
            <a:cxnLst/>
            <a:rect l="l" t="t" r="r" b="b"/>
            <a:pathLst>
              <a:path w="3636016" h="9680082">
                <a:moveTo>
                  <a:pt x="0" y="0"/>
                </a:moveTo>
                <a:lnTo>
                  <a:pt x="3636016" y="0"/>
                </a:lnTo>
                <a:lnTo>
                  <a:pt x="3636016" y="9680082"/>
                </a:lnTo>
                <a:lnTo>
                  <a:pt x="0" y="968008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7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4497763" y="301323"/>
            <a:ext cx="11802750" cy="12978807"/>
            <a:chOff x="0" y="0"/>
            <a:chExt cx="14228623" cy="15646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228699" cy="15646400"/>
            </a:xfrm>
            <a:custGeom>
              <a:avLst/>
              <a:gdLst/>
              <a:ahLst/>
              <a:cxnLst/>
              <a:rect l="l" t="t" r="r" b="b"/>
              <a:pathLst>
                <a:path w="14228699" h="15646400">
                  <a:moveTo>
                    <a:pt x="4891913" y="0"/>
                  </a:moveTo>
                  <a:lnTo>
                    <a:pt x="0" y="8473059"/>
                  </a:lnTo>
                  <a:lnTo>
                    <a:pt x="4141597" y="15646400"/>
                  </a:lnTo>
                  <a:lnTo>
                    <a:pt x="14228699" y="15646400"/>
                  </a:lnTo>
                  <a:lnTo>
                    <a:pt x="14228699" y="0"/>
                  </a:lnTo>
                  <a:close/>
                </a:path>
              </a:pathLst>
            </a:custGeom>
            <a:blipFill>
              <a:blip r:embed="rId5"/>
              <a:stretch>
                <a:fillRect t="-22720" r="-160054" b="-22720"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Freeform 7"/>
          <p:cNvSpPr/>
          <p:nvPr/>
        </p:nvSpPr>
        <p:spPr>
          <a:xfrm>
            <a:off x="14497763" y="301323"/>
            <a:ext cx="4678154" cy="12978807"/>
          </a:xfrm>
          <a:custGeom>
            <a:avLst/>
            <a:gdLst/>
            <a:ahLst/>
            <a:cxnLst/>
            <a:rect l="l" t="t" r="r" b="b"/>
            <a:pathLst>
              <a:path w="4678154" h="12978807">
                <a:moveTo>
                  <a:pt x="0" y="0"/>
                </a:moveTo>
                <a:lnTo>
                  <a:pt x="4678154" y="0"/>
                </a:lnTo>
                <a:lnTo>
                  <a:pt x="4678154" y="12978807"/>
                </a:lnTo>
                <a:lnTo>
                  <a:pt x="0" y="1297880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43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15922068" y="8677157"/>
            <a:ext cx="1337232" cy="1002924"/>
          </a:xfrm>
          <a:custGeom>
            <a:avLst/>
            <a:gdLst/>
            <a:ahLst/>
            <a:cxnLst/>
            <a:rect l="l" t="t" r="r" b="b"/>
            <a:pathLst>
              <a:path w="1337232" h="1002924">
                <a:moveTo>
                  <a:pt x="0" y="0"/>
                </a:moveTo>
                <a:lnTo>
                  <a:pt x="1337232" y="0"/>
                </a:lnTo>
                <a:lnTo>
                  <a:pt x="1337232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1046866" y="514350"/>
            <a:ext cx="6212434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0063A0"/>
                </a:solidFill>
                <a:effectLst/>
                <a:uLnTx/>
                <a:uFillTx/>
                <a:latin typeface="Montserrat Ultra-Bold"/>
                <a:ea typeface="+mn-ea"/>
                <a:cs typeface="+mn-cs"/>
              </a:rPr>
              <a:t>2024 RESEARCH CONFERENCE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100515" y="8963461"/>
            <a:ext cx="6086971" cy="721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88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>
                <a:ln>
                  <a:noFill/>
                </a:ln>
                <a:solidFill>
                  <a:srgbClr val="765944"/>
                </a:solidFill>
                <a:effectLst/>
                <a:uLnTx/>
                <a:uFillTx/>
                <a:latin typeface="Josefin Sans"/>
                <a:ea typeface="+mn-ea"/>
                <a:cs typeface="+mn-cs"/>
              </a:rPr>
              <a:t>#JoburgResearch2024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306F2A92-12BC-277D-D55C-4E68BD664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874" y="1547067"/>
            <a:ext cx="16640925" cy="1143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30" name="Picture 6" descr="Image result for thank you slide">
            <a:extLst>
              <a:ext uri="{FF2B5EF4-FFF2-40B4-BE49-F238E27FC236}">
                <a16:creationId xmlns:a16="http://schemas.microsoft.com/office/drawing/2014/main" id="{6BF8AD2D-247F-BCCA-D981-0163B0179A5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991" y="1222431"/>
            <a:ext cx="17562009" cy="7741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23144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43544" y="8677157"/>
            <a:ext cx="2648900" cy="1002924"/>
          </a:xfrm>
          <a:custGeom>
            <a:avLst/>
            <a:gdLst/>
            <a:ahLst/>
            <a:cxnLst/>
            <a:rect l="l" t="t" r="r" b="b"/>
            <a:pathLst>
              <a:path w="2648900" h="1002924">
                <a:moveTo>
                  <a:pt x="0" y="0"/>
                </a:moveTo>
                <a:lnTo>
                  <a:pt x="2648900" y="0"/>
                </a:lnTo>
                <a:lnTo>
                  <a:pt x="2648900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725991" y="495053"/>
            <a:ext cx="11616191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DCB05B"/>
                </a:solidFill>
                <a:effectLst/>
                <a:uLnTx/>
                <a:uFillTx/>
                <a:latin typeface="Montserrat Ultra-Bold"/>
                <a:ea typeface="+mn-ea"/>
                <a:cs typeface="+mn-cs"/>
              </a:rPr>
              <a:t>JOHANNESBURG HEALTH DISTRICT </a:t>
            </a:r>
          </a:p>
        </p:txBody>
      </p:sp>
      <p:sp>
        <p:nvSpPr>
          <p:cNvPr id="4" name="Freeform 4"/>
          <p:cNvSpPr/>
          <p:nvPr/>
        </p:nvSpPr>
        <p:spPr>
          <a:xfrm>
            <a:off x="15018832" y="1547067"/>
            <a:ext cx="3636016" cy="9680082"/>
          </a:xfrm>
          <a:custGeom>
            <a:avLst/>
            <a:gdLst/>
            <a:ahLst/>
            <a:cxnLst/>
            <a:rect l="l" t="t" r="r" b="b"/>
            <a:pathLst>
              <a:path w="3636016" h="9680082">
                <a:moveTo>
                  <a:pt x="0" y="0"/>
                </a:moveTo>
                <a:lnTo>
                  <a:pt x="3636016" y="0"/>
                </a:lnTo>
                <a:lnTo>
                  <a:pt x="3636016" y="9680082"/>
                </a:lnTo>
                <a:lnTo>
                  <a:pt x="0" y="968008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7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4497763" y="301323"/>
            <a:ext cx="11802750" cy="12978807"/>
            <a:chOff x="0" y="0"/>
            <a:chExt cx="14228623" cy="15646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228699" cy="15646400"/>
            </a:xfrm>
            <a:custGeom>
              <a:avLst/>
              <a:gdLst/>
              <a:ahLst/>
              <a:cxnLst/>
              <a:rect l="l" t="t" r="r" b="b"/>
              <a:pathLst>
                <a:path w="14228699" h="15646400">
                  <a:moveTo>
                    <a:pt x="4891913" y="0"/>
                  </a:moveTo>
                  <a:lnTo>
                    <a:pt x="0" y="8473059"/>
                  </a:lnTo>
                  <a:lnTo>
                    <a:pt x="4141597" y="15646400"/>
                  </a:lnTo>
                  <a:lnTo>
                    <a:pt x="14228699" y="15646400"/>
                  </a:lnTo>
                  <a:lnTo>
                    <a:pt x="14228699" y="0"/>
                  </a:lnTo>
                  <a:close/>
                </a:path>
              </a:pathLst>
            </a:custGeom>
            <a:blipFill>
              <a:blip r:embed="rId5"/>
              <a:stretch>
                <a:fillRect t="-22720" r="-160054" b="-22720"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Freeform 7"/>
          <p:cNvSpPr/>
          <p:nvPr/>
        </p:nvSpPr>
        <p:spPr>
          <a:xfrm>
            <a:off x="14497763" y="301323"/>
            <a:ext cx="4678154" cy="12978807"/>
          </a:xfrm>
          <a:custGeom>
            <a:avLst/>
            <a:gdLst/>
            <a:ahLst/>
            <a:cxnLst/>
            <a:rect l="l" t="t" r="r" b="b"/>
            <a:pathLst>
              <a:path w="4678154" h="12978807">
                <a:moveTo>
                  <a:pt x="0" y="0"/>
                </a:moveTo>
                <a:lnTo>
                  <a:pt x="4678154" y="0"/>
                </a:lnTo>
                <a:lnTo>
                  <a:pt x="4678154" y="12978807"/>
                </a:lnTo>
                <a:lnTo>
                  <a:pt x="0" y="1297880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43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15922068" y="8677157"/>
            <a:ext cx="1337232" cy="1002924"/>
          </a:xfrm>
          <a:custGeom>
            <a:avLst/>
            <a:gdLst/>
            <a:ahLst/>
            <a:cxnLst/>
            <a:rect l="l" t="t" r="r" b="b"/>
            <a:pathLst>
              <a:path w="1337232" h="1002924">
                <a:moveTo>
                  <a:pt x="0" y="0"/>
                </a:moveTo>
                <a:lnTo>
                  <a:pt x="1337232" y="0"/>
                </a:lnTo>
                <a:lnTo>
                  <a:pt x="1337232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1046866" y="514350"/>
            <a:ext cx="6212434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0063A0"/>
                </a:solidFill>
                <a:effectLst/>
                <a:uLnTx/>
                <a:uFillTx/>
                <a:latin typeface="Montserrat Ultra-Bold"/>
                <a:ea typeface="+mn-ea"/>
                <a:cs typeface="+mn-cs"/>
              </a:rPr>
              <a:t>2024 RESEARCH CONFERENCE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100515" y="8963461"/>
            <a:ext cx="6086971" cy="721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88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>
                <a:ln>
                  <a:noFill/>
                </a:ln>
                <a:solidFill>
                  <a:srgbClr val="765944"/>
                </a:solidFill>
                <a:effectLst/>
                <a:uLnTx/>
                <a:uFillTx/>
                <a:latin typeface="Josefin Sans"/>
                <a:ea typeface="+mn-ea"/>
                <a:cs typeface="+mn-cs"/>
              </a:rPr>
              <a:t>#JoburgResearch2024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306F2A92-12BC-277D-D55C-4E68BD664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874" y="1222431"/>
            <a:ext cx="16640925" cy="784546"/>
          </a:xfrm>
        </p:spPr>
        <p:txBody>
          <a:bodyPr>
            <a:normAutofit/>
          </a:bodyPr>
          <a:lstStyle/>
          <a:p>
            <a:r>
              <a:rPr kumimoji="0" lang="en-Z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Ultra-Bold" panose="020B0604020202020204" charset="0"/>
              </a:rPr>
              <a:t>Introduction and background</a:t>
            </a:r>
            <a:endParaRPr lang="en-US" sz="5400" dirty="0">
              <a:latin typeface="Montserrat Ultra-Bold" panose="020B0604020202020204" charset="0"/>
            </a:endParaRP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6A4406C-3ECD-0A0C-2CC0-A2565277C3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0907" y="2200708"/>
            <a:ext cx="17467093" cy="6476449"/>
          </a:xfrm>
        </p:spPr>
        <p:txBody>
          <a:bodyPr>
            <a:normAutofit fontScale="92500" lnSpcReduction="20000"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Understanding organisational readiness is crucial 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ptos" panose="020B0004020202020204" pitchFamily="34" charset="0"/>
              </a:rPr>
              <a:t>for successful change implementation</a:t>
            </a:r>
            <a:r>
              <a:rPr lang="en-US" sz="3800" dirty="0">
                <a:solidFill>
                  <a:srgbClr val="FF0000"/>
                </a:solidFill>
                <a:latin typeface="Aptos" panose="020B0004020202020204" pitchFamily="34" charset="0"/>
              </a:rPr>
              <a:t>.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Anecdotes exist, 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ptos" panose="020B0004020202020204" pitchFamily="34" charset="0"/>
              </a:rPr>
              <a:t>but empirical research on public nursing colleges' readiness for transitioning to higher education is lacking.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Existing criteria for programme accreditation might not capture college 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ptos" panose="020B0004020202020204" pitchFamily="34" charset="0"/>
              </a:rPr>
              <a:t>leadership's perspective on readiness for the transition process.</a:t>
            </a:r>
          </a:p>
          <a:p>
            <a:pPr marL="2286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Public nursing colleges are governed by provincial DoH, and they would need to undergo significant change during the higher education integration process.</a:t>
            </a:r>
          </a:p>
          <a:p>
            <a:pPr marL="2286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Last intake for legacy nursing programmes was 2019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0146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43544" y="8677157"/>
            <a:ext cx="2648900" cy="1002924"/>
          </a:xfrm>
          <a:custGeom>
            <a:avLst/>
            <a:gdLst/>
            <a:ahLst/>
            <a:cxnLst/>
            <a:rect l="l" t="t" r="r" b="b"/>
            <a:pathLst>
              <a:path w="2648900" h="1002924">
                <a:moveTo>
                  <a:pt x="0" y="0"/>
                </a:moveTo>
                <a:lnTo>
                  <a:pt x="2648900" y="0"/>
                </a:lnTo>
                <a:lnTo>
                  <a:pt x="2648900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725991" y="495053"/>
            <a:ext cx="11616191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>
                <a:solidFill>
                  <a:srgbClr val="DCB05B"/>
                </a:solidFill>
                <a:latin typeface="Montserrat Ultra-Bold"/>
              </a:rPr>
              <a:t>JOHANNESBURG HEALTH DISTRICT </a:t>
            </a:r>
          </a:p>
        </p:txBody>
      </p:sp>
      <p:sp>
        <p:nvSpPr>
          <p:cNvPr id="4" name="Freeform 4"/>
          <p:cNvSpPr/>
          <p:nvPr/>
        </p:nvSpPr>
        <p:spPr>
          <a:xfrm>
            <a:off x="15018832" y="1547067"/>
            <a:ext cx="3636016" cy="9680082"/>
          </a:xfrm>
          <a:custGeom>
            <a:avLst/>
            <a:gdLst/>
            <a:ahLst/>
            <a:cxnLst/>
            <a:rect l="l" t="t" r="r" b="b"/>
            <a:pathLst>
              <a:path w="3636016" h="9680082">
                <a:moveTo>
                  <a:pt x="0" y="0"/>
                </a:moveTo>
                <a:lnTo>
                  <a:pt x="3636016" y="0"/>
                </a:lnTo>
                <a:lnTo>
                  <a:pt x="3636016" y="9680082"/>
                </a:lnTo>
                <a:lnTo>
                  <a:pt x="0" y="968008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7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4497763" y="301323"/>
            <a:ext cx="11802750" cy="12978807"/>
            <a:chOff x="0" y="0"/>
            <a:chExt cx="14228623" cy="15646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228699" cy="15646400"/>
            </a:xfrm>
            <a:custGeom>
              <a:avLst/>
              <a:gdLst/>
              <a:ahLst/>
              <a:cxnLst/>
              <a:rect l="l" t="t" r="r" b="b"/>
              <a:pathLst>
                <a:path w="14228699" h="15646400">
                  <a:moveTo>
                    <a:pt x="4891913" y="0"/>
                  </a:moveTo>
                  <a:lnTo>
                    <a:pt x="0" y="8473059"/>
                  </a:lnTo>
                  <a:lnTo>
                    <a:pt x="4141597" y="15646400"/>
                  </a:lnTo>
                  <a:lnTo>
                    <a:pt x="14228699" y="15646400"/>
                  </a:lnTo>
                  <a:lnTo>
                    <a:pt x="14228699" y="0"/>
                  </a:lnTo>
                  <a:close/>
                </a:path>
              </a:pathLst>
            </a:custGeom>
            <a:blipFill>
              <a:blip r:embed="rId5"/>
              <a:stretch>
                <a:fillRect t="-22720" r="-160054" b="-22720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Freeform 7"/>
          <p:cNvSpPr/>
          <p:nvPr/>
        </p:nvSpPr>
        <p:spPr>
          <a:xfrm>
            <a:off x="14497763" y="301323"/>
            <a:ext cx="4678154" cy="12978807"/>
          </a:xfrm>
          <a:custGeom>
            <a:avLst/>
            <a:gdLst/>
            <a:ahLst/>
            <a:cxnLst/>
            <a:rect l="l" t="t" r="r" b="b"/>
            <a:pathLst>
              <a:path w="4678154" h="12978807">
                <a:moveTo>
                  <a:pt x="0" y="0"/>
                </a:moveTo>
                <a:lnTo>
                  <a:pt x="4678154" y="0"/>
                </a:lnTo>
                <a:lnTo>
                  <a:pt x="4678154" y="12978807"/>
                </a:lnTo>
                <a:lnTo>
                  <a:pt x="0" y="1297880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43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5922068" y="8677157"/>
            <a:ext cx="1337232" cy="1002924"/>
          </a:xfrm>
          <a:custGeom>
            <a:avLst/>
            <a:gdLst/>
            <a:ahLst/>
            <a:cxnLst/>
            <a:rect l="l" t="t" r="r" b="b"/>
            <a:pathLst>
              <a:path w="1337232" h="1002924">
                <a:moveTo>
                  <a:pt x="0" y="0"/>
                </a:moveTo>
                <a:lnTo>
                  <a:pt x="1337232" y="0"/>
                </a:lnTo>
                <a:lnTo>
                  <a:pt x="1337232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11046866" y="514350"/>
            <a:ext cx="6212434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200"/>
              </a:lnSpc>
            </a:pPr>
            <a:r>
              <a:rPr lang="en-US" sz="3000">
                <a:solidFill>
                  <a:srgbClr val="0063A0"/>
                </a:solidFill>
                <a:latin typeface="Montserrat Ultra-Bold"/>
              </a:rPr>
              <a:t>2024 RESEARCH CONFERENCE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100515" y="8963461"/>
            <a:ext cx="6086971" cy="721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880"/>
              </a:lnSpc>
              <a:spcBef>
                <a:spcPct val="0"/>
              </a:spcBef>
            </a:pPr>
            <a:r>
              <a:rPr lang="en-US" sz="4200">
                <a:solidFill>
                  <a:srgbClr val="765944"/>
                </a:solidFill>
                <a:latin typeface="Josefin Sans"/>
              </a:rPr>
              <a:t>#JoburgResearch2024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306F2A92-12BC-277D-D55C-4E68BD664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874" y="1241727"/>
            <a:ext cx="16640925" cy="1086342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Montserrat Ultra-Bold" panose="020B0604020202020204" charset="0"/>
              </a:rPr>
              <a:t>Aim &amp; Objectives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6A4406C-3ECD-0A0C-2CC0-A2565277C3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3538" y="2328069"/>
            <a:ext cx="17464462" cy="6505457"/>
          </a:xfrm>
        </p:spPr>
        <p:txBody>
          <a:bodyPr>
            <a:normAutofit fontScale="92500"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Aim: </a:t>
            </a: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To determine </a:t>
            </a: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ptos" panose="020B0004020202020204" pitchFamily="34" charset="0"/>
              </a:rPr>
              <a:t>the readiness of public nursing colleges for integration into higher education.</a:t>
            </a:r>
            <a:endParaRPr kumimoji="0" lang="en-ZA" sz="3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ptos" panose="020B0004020202020204" pitchFamily="34" charset="0"/>
            </a:endParaRPr>
          </a:p>
          <a:p>
            <a:endParaRPr lang="en-US" sz="3500" dirty="0">
              <a:solidFill>
                <a:srgbClr val="FF0000"/>
              </a:solidFill>
              <a:latin typeface="Aptos" panose="020B0004020202020204" pitchFamily="34" charset="0"/>
            </a:endParaRPr>
          </a:p>
          <a:p>
            <a:pPr marL="0" indent="0">
              <a:buNone/>
            </a:pPr>
            <a:r>
              <a:rPr lang="en-US" sz="3500" b="1" dirty="0">
                <a:latin typeface="Aptos" panose="020B0004020202020204" pitchFamily="34" charset="0"/>
              </a:rPr>
              <a:t>Objectives: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To determine the nursing college managers and nursing education directors’</a:t>
            </a: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ptos" panose="020B0004020202020204" pitchFamily="34" charset="0"/>
              </a:rPr>
              <a:t> </a:t>
            </a: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ptos" panose="020B0004020202020204" pitchFamily="34" charset="0"/>
              </a:rPr>
              <a:t>change </a:t>
            </a: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ptos" panose="020B0004020202020204" pitchFamily="34" charset="0"/>
              </a:rPr>
              <a:t>commitment </a:t>
            </a: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to the integration process.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To determine the nursing college managers and nursing education directors’ </a:t>
            </a: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ptos" panose="020B0004020202020204" pitchFamily="34" charset="0"/>
              </a:rPr>
              <a:t>change efficacy </a:t>
            </a: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towards the integration process.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To establish the </a:t>
            </a: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ptos" panose="020B0004020202020204" pitchFamily="34" charset="0"/>
              </a:rPr>
              <a:t>overall </a:t>
            </a: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ptos" panose="020B0004020202020204" pitchFamily="34" charset="0"/>
              </a:rPr>
              <a:t>nurse managers’ perceived </a:t>
            </a: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ptos" panose="020B0004020202020204" pitchFamily="34" charset="0"/>
              </a:rPr>
              <a:t>readiness </a:t>
            </a: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of nursing colleges for integration into higher education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.</a:t>
            </a:r>
          </a:p>
          <a:p>
            <a:pPr marL="0" indent="0">
              <a:buNone/>
            </a:pPr>
            <a:endParaRPr lang="en-US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43544" y="8677157"/>
            <a:ext cx="2648900" cy="1002924"/>
          </a:xfrm>
          <a:custGeom>
            <a:avLst/>
            <a:gdLst/>
            <a:ahLst/>
            <a:cxnLst/>
            <a:rect l="l" t="t" r="r" b="b"/>
            <a:pathLst>
              <a:path w="2648900" h="1002924">
                <a:moveTo>
                  <a:pt x="0" y="0"/>
                </a:moveTo>
                <a:lnTo>
                  <a:pt x="2648900" y="0"/>
                </a:lnTo>
                <a:lnTo>
                  <a:pt x="2648900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725991" y="495053"/>
            <a:ext cx="11616191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DCB05B"/>
                </a:solidFill>
                <a:effectLst/>
                <a:uLnTx/>
                <a:uFillTx/>
                <a:latin typeface="Montserrat Ultra-Bold"/>
                <a:ea typeface="+mn-ea"/>
                <a:cs typeface="+mn-cs"/>
              </a:rPr>
              <a:t>JOHANNESBURG HEALTH DISTRICT </a:t>
            </a:r>
          </a:p>
        </p:txBody>
      </p:sp>
      <p:sp>
        <p:nvSpPr>
          <p:cNvPr id="4" name="Freeform 4"/>
          <p:cNvSpPr/>
          <p:nvPr/>
        </p:nvSpPr>
        <p:spPr>
          <a:xfrm>
            <a:off x="15018832" y="1547067"/>
            <a:ext cx="3636016" cy="9680082"/>
          </a:xfrm>
          <a:custGeom>
            <a:avLst/>
            <a:gdLst/>
            <a:ahLst/>
            <a:cxnLst/>
            <a:rect l="l" t="t" r="r" b="b"/>
            <a:pathLst>
              <a:path w="3636016" h="9680082">
                <a:moveTo>
                  <a:pt x="0" y="0"/>
                </a:moveTo>
                <a:lnTo>
                  <a:pt x="3636016" y="0"/>
                </a:lnTo>
                <a:lnTo>
                  <a:pt x="3636016" y="9680082"/>
                </a:lnTo>
                <a:lnTo>
                  <a:pt x="0" y="968008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7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4497763" y="301323"/>
            <a:ext cx="11802750" cy="12978807"/>
            <a:chOff x="0" y="0"/>
            <a:chExt cx="14228623" cy="15646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228699" cy="15646400"/>
            </a:xfrm>
            <a:custGeom>
              <a:avLst/>
              <a:gdLst/>
              <a:ahLst/>
              <a:cxnLst/>
              <a:rect l="l" t="t" r="r" b="b"/>
              <a:pathLst>
                <a:path w="14228699" h="15646400">
                  <a:moveTo>
                    <a:pt x="4891913" y="0"/>
                  </a:moveTo>
                  <a:lnTo>
                    <a:pt x="0" y="8473059"/>
                  </a:lnTo>
                  <a:lnTo>
                    <a:pt x="4141597" y="15646400"/>
                  </a:lnTo>
                  <a:lnTo>
                    <a:pt x="14228699" y="15646400"/>
                  </a:lnTo>
                  <a:lnTo>
                    <a:pt x="14228699" y="0"/>
                  </a:lnTo>
                  <a:close/>
                </a:path>
              </a:pathLst>
            </a:custGeom>
            <a:blipFill>
              <a:blip r:embed="rId5"/>
              <a:stretch>
                <a:fillRect t="-22720" r="-160054" b="-22720"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Freeform 7"/>
          <p:cNvSpPr/>
          <p:nvPr/>
        </p:nvSpPr>
        <p:spPr>
          <a:xfrm>
            <a:off x="14497763" y="301323"/>
            <a:ext cx="4678154" cy="12978807"/>
          </a:xfrm>
          <a:custGeom>
            <a:avLst/>
            <a:gdLst/>
            <a:ahLst/>
            <a:cxnLst/>
            <a:rect l="l" t="t" r="r" b="b"/>
            <a:pathLst>
              <a:path w="4678154" h="12978807">
                <a:moveTo>
                  <a:pt x="0" y="0"/>
                </a:moveTo>
                <a:lnTo>
                  <a:pt x="4678154" y="0"/>
                </a:lnTo>
                <a:lnTo>
                  <a:pt x="4678154" y="12978807"/>
                </a:lnTo>
                <a:lnTo>
                  <a:pt x="0" y="1297880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43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15922068" y="8677157"/>
            <a:ext cx="1337232" cy="1002924"/>
          </a:xfrm>
          <a:custGeom>
            <a:avLst/>
            <a:gdLst/>
            <a:ahLst/>
            <a:cxnLst/>
            <a:rect l="l" t="t" r="r" b="b"/>
            <a:pathLst>
              <a:path w="1337232" h="1002924">
                <a:moveTo>
                  <a:pt x="0" y="0"/>
                </a:moveTo>
                <a:lnTo>
                  <a:pt x="1337232" y="0"/>
                </a:lnTo>
                <a:lnTo>
                  <a:pt x="1337232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1046866" y="514350"/>
            <a:ext cx="6212434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0063A0"/>
                </a:solidFill>
                <a:effectLst/>
                <a:uLnTx/>
                <a:uFillTx/>
                <a:latin typeface="Montserrat Ultra-Bold"/>
                <a:ea typeface="+mn-ea"/>
                <a:cs typeface="+mn-cs"/>
              </a:rPr>
              <a:t>2024 RESEARCH CONFERENCE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100515" y="8963461"/>
            <a:ext cx="6086971" cy="721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88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>
                <a:ln>
                  <a:noFill/>
                </a:ln>
                <a:solidFill>
                  <a:srgbClr val="765944"/>
                </a:solidFill>
                <a:effectLst/>
                <a:uLnTx/>
                <a:uFillTx/>
                <a:latin typeface="Josefin Sans"/>
                <a:ea typeface="+mn-ea"/>
                <a:cs typeface="+mn-cs"/>
              </a:rPr>
              <a:t>#JoburgResearch2024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306F2A92-12BC-277D-D55C-4E68BD664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874" y="1222430"/>
            <a:ext cx="16640925" cy="1032717"/>
          </a:xfrm>
        </p:spPr>
        <p:txBody>
          <a:bodyPr>
            <a:normAutofit/>
          </a:bodyPr>
          <a:lstStyle/>
          <a:p>
            <a:r>
              <a:rPr kumimoji="0" lang="en-Z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Ultra-Bold" panose="020B0604020202020204" charset="0"/>
              </a:rPr>
              <a:t>Methodology</a:t>
            </a:r>
            <a:endParaRPr lang="en-US" sz="4800" dirty="0">
              <a:latin typeface="Montserrat Ultra-Bold" panose="020B0604020202020204" charset="0"/>
            </a:endParaRP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6A4406C-3ECD-0A0C-2CC0-A2565277C3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0906" y="2448878"/>
            <a:ext cx="17467093" cy="6291056"/>
          </a:xfrm>
        </p:spPr>
        <p:txBody>
          <a:bodyPr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Research design: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ptos" panose="020B0004020202020204" pitchFamily="34" charset="0"/>
              </a:rPr>
              <a:t>descriptive, cross-sectional quantitative study.</a:t>
            </a:r>
          </a:p>
          <a:p>
            <a:pPr marL="2286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Population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: </a:t>
            </a:r>
            <a:r>
              <a:rPr lang="en-US" dirty="0">
                <a:solidFill>
                  <a:srgbClr val="FF0000"/>
                </a:solidFill>
                <a:latin typeface="Aptos" panose="020B0004020202020204" pitchFamily="34" charset="0"/>
              </a:rPr>
              <a:t>75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ptos" panose="020B0004020202020204" pitchFamily="34" charset="0"/>
              </a:rPr>
              <a:t>participants (n=75)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from a target population of 88 nursing college managers and nursing education directors (N=88).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Sampling: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Purposive,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ptos" panose="020B0004020202020204" pitchFamily="34" charset="0"/>
              </a:rPr>
              <a:t>across three provinces: rural, urban and mixed urban and rural settings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.</a:t>
            </a:r>
          </a:p>
          <a:p>
            <a:pPr marL="2286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Data collection: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ptos" panose="020B0004020202020204" pitchFamily="34" charset="0"/>
              </a:rPr>
              <a:t>a cross-sectional, survey design was used to administer the ORIC scale to measure the change efficacy and change commitment of nursing colleges. </a:t>
            </a:r>
          </a:p>
          <a:p>
            <a:pPr marL="228600" marR="0" lvl="0" indent="-228600" algn="l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1" dirty="0">
                <a:solidFill>
                  <a:srgbClr val="00B050"/>
                </a:solidFill>
                <a:latin typeface="Aptos" panose="020B0004020202020204" pitchFamily="34" charset="0"/>
              </a:rPr>
              <a:t>Data Analysis</a:t>
            </a:r>
            <a:r>
              <a:rPr lang="en-US" dirty="0">
                <a:solidFill>
                  <a:srgbClr val="00B050"/>
                </a:solidFill>
                <a:latin typeface="Aptos" panose="020B0004020202020204" pitchFamily="34" charset="0"/>
              </a:rPr>
              <a:t>: </a:t>
            </a:r>
            <a:r>
              <a:rPr lang="en-US" dirty="0">
                <a:solidFill>
                  <a:srgbClr val="FF0000"/>
                </a:solidFill>
                <a:latin typeface="Aptos" panose="020B0004020202020204" pitchFamily="34" charset="0"/>
              </a:rPr>
              <a:t>descriptive statistics</a:t>
            </a:r>
            <a:r>
              <a:rPr lang="en-US" dirty="0">
                <a:solidFill>
                  <a:srgbClr val="00B050"/>
                </a:solidFill>
                <a:latin typeface="Aptos" panose="020B0004020202020204" pitchFamily="34" charset="0"/>
              </a:rPr>
              <a:t>,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ptos" panose="020B0004020202020204" pitchFamily="34" charset="0"/>
              </a:rPr>
              <a:t>Mann-Whitney U test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ptos" panose="020B0004020202020204" pitchFamily="34" charset="0"/>
              </a:rPr>
              <a:t>for two groups and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ptos" panose="020B0004020202020204" pitchFamily="34" charset="0"/>
              </a:rPr>
              <a:t>Kruskal-Wallis test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ptos" panose="020B0004020202020204" pitchFamily="34" charset="0"/>
              </a:rPr>
              <a:t>for between two or more variable differences.</a:t>
            </a:r>
            <a:endParaRPr kumimoji="0" lang="en-ZA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ptos" panose="020B00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ptos" panose="020B00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2595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43544" y="8677157"/>
            <a:ext cx="2648900" cy="1002924"/>
          </a:xfrm>
          <a:custGeom>
            <a:avLst/>
            <a:gdLst/>
            <a:ahLst/>
            <a:cxnLst/>
            <a:rect l="l" t="t" r="r" b="b"/>
            <a:pathLst>
              <a:path w="2648900" h="1002924">
                <a:moveTo>
                  <a:pt x="0" y="0"/>
                </a:moveTo>
                <a:lnTo>
                  <a:pt x="2648900" y="0"/>
                </a:lnTo>
                <a:lnTo>
                  <a:pt x="2648900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725991" y="495053"/>
            <a:ext cx="11616191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DCB05B"/>
                </a:solidFill>
                <a:effectLst/>
                <a:uLnTx/>
                <a:uFillTx/>
                <a:latin typeface="Montserrat Ultra-Bold"/>
                <a:ea typeface="+mn-ea"/>
                <a:cs typeface="+mn-cs"/>
              </a:rPr>
              <a:t>JOHANNESBURG HEALTH DISTRICT </a:t>
            </a:r>
          </a:p>
        </p:txBody>
      </p:sp>
      <p:sp>
        <p:nvSpPr>
          <p:cNvPr id="4" name="Freeform 4"/>
          <p:cNvSpPr/>
          <p:nvPr/>
        </p:nvSpPr>
        <p:spPr>
          <a:xfrm>
            <a:off x="15018832" y="1547067"/>
            <a:ext cx="3636016" cy="9680082"/>
          </a:xfrm>
          <a:custGeom>
            <a:avLst/>
            <a:gdLst/>
            <a:ahLst/>
            <a:cxnLst/>
            <a:rect l="l" t="t" r="r" b="b"/>
            <a:pathLst>
              <a:path w="3636016" h="9680082">
                <a:moveTo>
                  <a:pt x="0" y="0"/>
                </a:moveTo>
                <a:lnTo>
                  <a:pt x="3636016" y="0"/>
                </a:lnTo>
                <a:lnTo>
                  <a:pt x="3636016" y="9680082"/>
                </a:lnTo>
                <a:lnTo>
                  <a:pt x="0" y="968008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7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4497763" y="301323"/>
            <a:ext cx="11802750" cy="12978807"/>
            <a:chOff x="0" y="0"/>
            <a:chExt cx="14228623" cy="15646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228699" cy="15646400"/>
            </a:xfrm>
            <a:custGeom>
              <a:avLst/>
              <a:gdLst/>
              <a:ahLst/>
              <a:cxnLst/>
              <a:rect l="l" t="t" r="r" b="b"/>
              <a:pathLst>
                <a:path w="14228699" h="15646400">
                  <a:moveTo>
                    <a:pt x="4891913" y="0"/>
                  </a:moveTo>
                  <a:lnTo>
                    <a:pt x="0" y="8473059"/>
                  </a:lnTo>
                  <a:lnTo>
                    <a:pt x="4141597" y="15646400"/>
                  </a:lnTo>
                  <a:lnTo>
                    <a:pt x="14228699" y="15646400"/>
                  </a:lnTo>
                  <a:lnTo>
                    <a:pt x="14228699" y="0"/>
                  </a:lnTo>
                  <a:close/>
                </a:path>
              </a:pathLst>
            </a:custGeom>
            <a:blipFill>
              <a:blip r:embed="rId5"/>
              <a:stretch>
                <a:fillRect t="-22720" r="-160054" b="-22720"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Freeform 7"/>
          <p:cNvSpPr/>
          <p:nvPr/>
        </p:nvSpPr>
        <p:spPr>
          <a:xfrm>
            <a:off x="14497763" y="301323"/>
            <a:ext cx="4678154" cy="12978807"/>
          </a:xfrm>
          <a:custGeom>
            <a:avLst/>
            <a:gdLst/>
            <a:ahLst/>
            <a:cxnLst/>
            <a:rect l="l" t="t" r="r" b="b"/>
            <a:pathLst>
              <a:path w="4678154" h="12978807">
                <a:moveTo>
                  <a:pt x="0" y="0"/>
                </a:moveTo>
                <a:lnTo>
                  <a:pt x="4678154" y="0"/>
                </a:lnTo>
                <a:lnTo>
                  <a:pt x="4678154" y="12978807"/>
                </a:lnTo>
                <a:lnTo>
                  <a:pt x="0" y="1297880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43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15922068" y="8677157"/>
            <a:ext cx="1337232" cy="1002924"/>
          </a:xfrm>
          <a:custGeom>
            <a:avLst/>
            <a:gdLst/>
            <a:ahLst/>
            <a:cxnLst/>
            <a:rect l="l" t="t" r="r" b="b"/>
            <a:pathLst>
              <a:path w="1337232" h="1002924">
                <a:moveTo>
                  <a:pt x="0" y="0"/>
                </a:moveTo>
                <a:lnTo>
                  <a:pt x="1337232" y="0"/>
                </a:lnTo>
                <a:lnTo>
                  <a:pt x="1337232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1046866" y="514350"/>
            <a:ext cx="6212434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0063A0"/>
                </a:solidFill>
                <a:effectLst/>
                <a:uLnTx/>
                <a:uFillTx/>
                <a:latin typeface="Montserrat Ultra-Bold"/>
                <a:ea typeface="+mn-ea"/>
                <a:cs typeface="+mn-cs"/>
              </a:rPr>
              <a:t>2024 RESEARCH CONFERENCE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100515" y="8963461"/>
            <a:ext cx="6086971" cy="721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88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>
                <a:ln>
                  <a:noFill/>
                </a:ln>
                <a:solidFill>
                  <a:srgbClr val="765944"/>
                </a:solidFill>
                <a:effectLst/>
                <a:uLnTx/>
                <a:uFillTx/>
                <a:latin typeface="Josefin Sans"/>
                <a:ea typeface="+mn-ea"/>
                <a:cs typeface="+mn-cs"/>
              </a:rPr>
              <a:t>#JoburgResearch2024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306F2A92-12BC-277D-D55C-4E68BD664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874" y="1047999"/>
            <a:ext cx="17479126" cy="688782"/>
          </a:xfrm>
        </p:spPr>
        <p:txBody>
          <a:bodyPr>
            <a:normAutofit/>
          </a:bodyPr>
          <a:lstStyle/>
          <a:p>
            <a:r>
              <a:rPr kumimoji="0" lang="en-ZA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Ultra-Bold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 Participant demographics (n=75)</a:t>
            </a:r>
            <a:endParaRPr lang="en-US" sz="4800" dirty="0">
              <a:latin typeface="Montserrat Ultra-Bold" panose="020B0604020202020204" charset="0"/>
            </a:endParaRP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6A4406C-3ECD-0A0C-2CC0-A2565277C3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0906" y="2448878"/>
            <a:ext cx="17467093" cy="6291056"/>
          </a:xfrm>
        </p:spPr>
        <p:txBody>
          <a:bodyPr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ptos" panose="020B0004020202020204" pitchFamily="34" charset="0"/>
            </a:endParaRPr>
          </a:p>
          <a:p>
            <a:endParaRPr lang="en-US" dirty="0"/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997530BE-A440-15C9-C0B0-25EE3B64A3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8153828"/>
              </p:ext>
            </p:extLst>
          </p:nvPr>
        </p:nvGraphicFramePr>
        <p:xfrm>
          <a:off x="457200" y="1775376"/>
          <a:ext cx="17830800" cy="83973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42486">
                  <a:extLst>
                    <a:ext uri="{9D8B030D-6E8A-4147-A177-3AD203B41FA5}">
                      <a16:colId xmlns:a16="http://schemas.microsoft.com/office/drawing/2014/main" val="702823910"/>
                    </a:ext>
                  </a:extLst>
                </a:gridCol>
                <a:gridCol w="5244714">
                  <a:extLst>
                    <a:ext uri="{9D8B030D-6E8A-4147-A177-3AD203B41FA5}">
                      <a16:colId xmlns:a16="http://schemas.microsoft.com/office/drawing/2014/main" val="2198050379"/>
                    </a:ext>
                  </a:extLst>
                </a:gridCol>
                <a:gridCol w="5943600">
                  <a:extLst>
                    <a:ext uri="{9D8B030D-6E8A-4147-A177-3AD203B41FA5}">
                      <a16:colId xmlns:a16="http://schemas.microsoft.com/office/drawing/2014/main" val="2177171754"/>
                    </a:ext>
                  </a:extLst>
                </a:gridCol>
              </a:tblGrid>
              <a:tr h="529900">
                <a:tc>
                  <a:txBody>
                    <a:bodyPr/>
                    <a:lstStyle/>
                    <a:p>
                      <a:r>
                        <a:rPr lang="en-ZA" sz="2800" dirty="0">
                          <a:latin typeface="Aptos" panose="020B0004020202020204" pitchFamily="34" charset="0"/>
                        </a:rPr>
                        <a:t>Variable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800" dirty="0">
                          <a:latin typeface="Aptos" panose="020B0004020202020204" pitchFamily="34" charset="0"/>
                        </a:rPr>
                        <a:t>Frequency  (n)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800" dirty="0">
                          <a:latin typeface="Aptos" panose="020B0004020202020204" pitchFamily="34" charset="0"/>
                        </a:rPr>
                        <a:t>Percentage (%)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2019199"/>
                  </a:ext>
                </a:extLst>
              </a:tr>
              <a:tr h="497938">
                <a:tc>
                  <a:txBody>
                    <a:bodyPr/>
                    <a:lstStyle/>
                    <a:p>
                      <a:r>
                        <a:rPr lang="en-ZA" sz="2400" b="1" dirty="0">
                          <a:latin typeface="Aptos" panose="020B0004020202020204" pitchFamily="34" charset="0"/>
                        </a:rPr>
                        <a:t>Province of Employment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ZA" sz="2400" dirty="0">
                        <a:latin typeface="Aptos" panose="020B00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ZA" sz="2400" dirty="0">
                        <a:latin typeface="Aptos" panose="020B00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3406034"/>
                  </a:ext>
                </a:extLst>
              </a:tr>
              <a:tr h="497938">
                <a:tc>
                  <a:txBody>
                    <a:bodyPr/>
                    <a:lstStyle/>
                    <a:p>
                      <a:r>
                        <a:rPr lang="en-ZA" sz="2400" dirty="0">
                          <a:latin typeface="Aptos" panose="020B0004020202020204" pitchFamily="34" charset="0"/>
                        </a:rPr>
                        <a:t>Urban province nursing college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400" dirty="0">
                          <a:latin typeface="Aptos" panose="020B0004020202020204" pitchFamily="34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400" dirty="0">
                          <a:latin typeface="Aptos" panose="020B0004020202020204" pitchFamily="34" charset="0"/>
                        </a:rPr>
                        <a:t>12.0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0701013"/>
                  </a:ext>
                </a:extLst>
              </a:tr>
              <a:tr h="497938">
                <a:tc>
                  <a:txBody>
                    <a:bodyPr/>
                    <a:lstStyle/>
                    <a:p>
                      <a:r>
                        <a:rPr lang="en-ZA" sz="2400" dirty="0">
                          <a:latin typeface="Aptos" panose="020B0004020202020204" pitchFamily="34" charset="0"/>
                        </a:rPr>
                        <a:t>Rural province nursing college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400" dirty="0">
                          <a:latin typeface="Aptos" panose="020B0004020202020204" pitchFamily="34" charset="0"/>
                        </a:rPr>
                        <a:t>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400" dirty="0">
                          <a:latin typeface="Aptos" panose="020B0004020202020204" pitchFamily="34" charset="0"/>
                        </a:rPr>
                        <a:t>73.3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3525981"/>
                  </a:ext>
                </a:extLst>
              </a:tr>
              <a:tr h="497938">
                <a:tc>
                  <a:txBody>
                    <a:bodyPr/>
                    <a:lstStyle/>
                    <a:p>
                      <a:r>
                        <a:rPr lang="en-ZA" sz="2400" dirty="0">
                          <a:latin typeface="Aptos" panose="020B0004020202020204" pitchFamily="34" charset="0"/>
                        </a:rPr>
                        <a:t>Mixed urban and rural province nursing college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400" dirty="0">
                          <a:latin typeface="Aptos" panose="020B0004020202020204" pitchFamily="34" charset="0"/>
                        </a:rPr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400" dirty="0">
                          <a:latin typeface="Aptos" panose="020B0004020202020204" pitchFamily="34" charset="0"/>
                        </a:rPr>
                        <a:t>14.7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400599"/>
                  </a:ext>
                </a:extLst>
              </a:tr>
              <a:tr h="497938">
                <a:tc>
                  <a:txBody>
                    <a:bodyPr/>
                    <a:lstStyle/>
                    <a:p>
                      <a:r>
                        <a:rPr lang="en-ZA" sz="2400" b="1" dirty="0">
                          <a:latin typeface="Aptos" panose="020B0004020202020204" pitchFamily="34" charset="0"/>
                        </a:rPr>
                        <a:t>Years of Teaching Experience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ZA" sz="2400" dirty="0">
                        <a:latin typeface="Aptos" panose="020B00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ZA" sz="2400" dirty="0">
                        <a:latin typeface="Aptos" panose="020B00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8523188"/>
                  </a:ext>
                </a:extLst>
              </a:tr>
              <a:tr h="497938">
                <a:tc>
                  <a:txBody>
                    <a:bodyPr/>
                    <a:lstStyle/>
                    <a:p>
                      <a:r>
                        <a:rPr lang="en-ZA" sz="2400" dirty="0">
                          <a:latin typeface="Aptos" panose="020B0004020202020204" pitchFamily="34" charset="0"/>
                        </a:rPr>
                        <a:t>0-5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400" dirty="0">
                          <a:latin typeface="Aptos" panose="020B0004020202020204" pitchFamily="34" charset="0"/>
                        </a:rPr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400" dirty="0">
                          <a:latin typeface="Aptos" panose="020B0004020202020204" pitchFamily="34" charset="0"/>
                        </a:rPr>
                        <a:t>17.3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2538441"/>
                  </a:ext>
                </a:extLst>
              </a:tr>
              <a:tr h="497938">
                <a:tc>
                  <a:txBody>
                    <a:bodyPr/>
                    <a:lstStyle/>
                    <a:p>
                      <a:r>
                        <a:rPr lang="en-ZA" sz="2400" dirty="0">
                          <a:latin typeface="Aptos" panose="020B0004020202020204" pitchFamily="34" charset="0"/>
                        </a:rPr>
                        <a:t>6-10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400" dirty="0">
                          <a:latin typeface="Aptos" panose="020B0004020202020204" pitchFamily="34" charset="0"/>
                        </a:rPr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400" dirty="0">
                          <a:latin typeface="Aptos" panose="020B0004020202020204" pitchFamily="34" charset="0"/>
                        </a:rPr>
                        <a:t>21.3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9817646"/>
                  </a:ext>
                </a:extLst>
              </a:tr>
              <a:tr h="497938">
                <a:tc>
                  <a:txBody>
                    <a:bodyPr/>
                    <a:lstStyle/>
                    <a:p>
                      <a:r>
                        <a:rPr lang="en-ZA" sz="2400" dirty="0">
                          <a:latin typeface="Aptos" panose="020B0004020202020204" pitchFamily="34" charset="0"/>
                        </a:rPr>
                        <a:t>11-15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400" dirty="0">
                          <a:latin typeface="Aptos" panose="020B0004020202020204" pitchFamily="34" charset="0"/>
                        </a:rPr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400" dirty="0">
                          <a:latin typeface="Aptos" panose="020B0004020202020204" pitchFamily="34" charset="0"/>
                        </a:rPr>
                        <a:t>21.3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8576143"/>
                  </a:ext>
                </a:extLst>
              </a:tr>
              <a:tr h="497938">
                <a:tc>
                  <a:txBody>
                    <a:bodyPr/>
                    <a:lstStyle/>
                    <a:p>
                      <a:r>
                        <a:rPr lang="en-ZA" sz="2400" dirty="0">
                          <a:latin typeface="Aptos" panose="020B0004020202020204" pitchFamily="34" charset="0"/>
                        </a:rPr>
                        <a:t>16-20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400" dirty="0">
                          <a:latin typeface="Aptos" panose="020B0004020202020204" pitchFamily="34" charset="0"/>
                        </a:rPr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400" dirty="0">
                          <a:latin typeface="Aptos" panose="020B0004020202020204" pitchFamily="34" charset="0"/>
                        </a:rPr>
                        <a:t>21.3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4340094"/>
                  </a:ext>
                </a:extLst>
              </a:tr>
              <a:tr h="497938">
                <a:tc>
                  <a:txBody>
                    <a:bodyPr/>
                    <a:lstStyle/>
                    <a:p>
                      <a:r>
                        <a:rPr lang="en-ZA" sz="2400" dirty="0">
                          <a:latin typeface="Aptos" panose="020B0004020202020204" pitchFamily="34" charset="0"/>
                        </a:rPr>
                        <a:t>&gt;20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400" dirty="0">
                          <a:latin typeface="Aptos" panose="020B0004020202020204" pitchFamily="34" charset="0"/>
                        </a:rPr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400" dirty="0">
                          <a:latin typeface="Aptos" panose="020B0004020202020204" pitchFamily="34" charset="0"/>
                        </a:rPr>
                        <a:t>18.7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7302289"/>
                  </a:ext>
                </a:extLst>
              </a:tr>
              <a:tr h="497938">
                <a:tc>
                  <a:txBody>
                    <a:bodyPr/>
                    <a:lstStyle/>
                    <a:p>
                      <a:r>
                        <a:rPr lang="en-ZA" sz="2400" b="1" dirty="0">
                          <a:latin typeface="Aptos" panose="020B0004020202020204" pitchFamily="34" charset="0"/>
                        </a:rPr>
                        <a:t>Highest Level of Qualification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ZA" sz="2400" dirty="0">
                        <a:latin typeface="Aptos" panose="020B00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ZA" sz="2400" dirty="0">
                        <a:latin typeface="Aptos" panose="020B00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4507072"/>
                  </a:ext>
                </a:extLst>
              </a:tr>
              <a:tr h="497938">
                <a:tc>
                  <a:txBody>
                    <a:bodyPr/>
                    <a:lstStyle/>
                    <a:p>
                      <a:r>
                        <a:rPr lang="en-ZA" sz="2400" dirty="0">
                          <a:latin typeface="Aptos" panose="020B0004020202020204" pitchFamily="34" charset="0"/>
                        </a:rPr>
                        <a:t>Bachelor’s degree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400" dirty="0">
                          <a:latin typeface="Aptos" panose="020B0004020202020204" pitchFamily="34" charset="0"/>
                        </a:rPr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400" dirty="0">
                          <a:latin typeface="Aptos" panose="020B0004020202020204" pitchFamily="34" charset="0"/>
                        </a:rPr>
                        <a:t>36.0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6253191"/>
                  </a:ext>
                </a:extLst>
              </a:tr>
              <a:tr h="497938">
                <a:tc>
                  <a:txBody>
                    <a:bodyPr/>
                    <a:lstStyle/>
                    <a:p>
                      <a:r>
                        <a:rPr lang="en-ZA" sz="2400" dirty="0">
                          <a:latin typeface="Aptos" panose="020B0004020202020204" pitchFamily="34" charset="0"/>
                        </a:rPr>
                        <a:t>Postgraduate/ Higher Postgraduate Diploma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400" dirty="0">
                          <a:latin typeface="Aptos" panose="020B000402020202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400" dirty="0">
                          <a:latin typeface="Aptos" panose="020B0004020202020204" pitchFamily="34" charset="0"/>
                        </a:rPr>
                        <a:t>2.7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2568520"/>
                  </a:ext>
                </a:extLst>
              </a:tr>
              <a:tr h="497938">
                <a:tc>
                  <a:txBody>
                    <a:bodyPr/>
                    <a:lstStyle/>
                    <a:p>
                      <a:r>
                        <a:rPr lang="en-ZA" sz="2400" dirty="0">
                          <a:latin typeface="Aptos" panose="020B0004020202020204" pitchFamily="34" charset="0"/>
                        </a:rPr>
                        <a:t>Master’s degree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400" dirty="0">
                          <a:latin typeface="Aptos" panose="020B0004020202020204" pitchFamily="34" charset="0"/>
                        </a:rPr>
                        <a:t>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400" dirty="0">
                          <a:latin typeface="Aptos" panose="020B0004020202020204" pitchFamily="34" charset="0"/>
                        </a:rPr>
                        <a:t>48.0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6671456"/>
                  </a:ext>
                </a:extLst>
              </a:tr>
              <a:tr h="89629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2400" dirty="0">
                          <a:latin typeface="Aptos" panose="020B0004020202020204" pitchFamily="34" charset="0"/>
                        </a:rPr>
                        <a:t>PhD</a:t>
                      </a:r>
                    </a:p>
                    <a:p>
                      <a:endParaRPr lang="en-ZA" sz="2400" dirty="0">
                        <a:latin typeface="Aptos" panose="020B00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400" dirty="0">
                          <a:latin typeface="Aptos" panose="020B0004020202020204" pitchFamily="34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400" dirty="0">
                          <a:latin typeface="Aptos" panose="020B0004020202020204" pitchFamily="34" charset="0"/>
                        </a:rPr>
                        <a:t>13.3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86115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05442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43544" y="8677157"/>
            <a:ext cx="2648900" cy="1002924"/>
          </a:xfrm>
          <a:custGeom>
            <a:avLst/>
            <a:gdLst/>
            <a:ahLst/>
            <a:cxnLst/>
            <a:rect l="l" t="t" r="r" b="b"/>
            <a:pathLst>
              <a:path w="2648900" h="1002924">
                <a:moveTo>
                  <a:pt x="0" y="0"/>
                </a:moveTo>
                <a:lnTo>
                  <a:pt x="2648900" y="0"/>
                </a:lnTo>
                <a:lnTo>
                  <a:pt x="2648900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725991" y="495053"/>
            <a:ext cx="11616191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DCB05B"/>
                </a:solidFill>
                <a:effectLst/>
                <a:uLnTx/>
                <a:uFillTx/>
                <a:latin typeface="Montserrat Ultra-Bold"/>
                <a:ea typeface="+mn-ea"/>
                <a:cs typeface="+mn-cs"/>
              </a:rPr>
              <a:t>JOHANNESBURG HEALTH DISTRICT </a:t>
            </a:r>
          </a:p>
        </p:txBody>
      </p:sp>
      <p:sp>
        <p:nvSpPr>
          <p:cNvPr id="4" name="Freeform 4"/>
          <p:cNvSpPr/>
          <p:nvPr/>
        </p:nvSpPr>
        <p:spPr>
          <a:xfrm>
            <a:off x="15018832" y="1547067"/>
            <a:ext cx="3636016" cy="9680082"/>
          </a:xfrm>
          <a:custGeom>
            <a:avLst/>
            <a:gdLst/>
            <a:ahLst/>
            <a:cxnLst/>
            <a:rect l="l" t="t" r="r" b="b"/>
            <a:pathLst>
              <a:path w="3636016" h="9680082">
                <a:moveTo>
                  <a:pt x="0" y="0"/>
                </a:moveTo>
                <a:lnTo>
                  <a:pt x="3636016" y="0"/>
                </a:lnTo>
                <a:lnTo>
                  <a:pt x="3636016" y="9680082"/>
                </a:lnTo>
                <a:lnTo>
                  <a:pt x="0" y="968008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7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4497763" y="301323"/>
            <a:ext cx="11802750" cy="12978807"/>
            <a:chOff x="0" y="0"/>
            <a:chExt cx="14228623" cy="15646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228699" cy="15646400"/>
            </a:xfrm>
            <a:custGeom>
              <a:avLst/>
              <a:gdLst/>
              <a:ahLst/>
              <a:cxnLst/>
              <a:rect l="l" t="t" r="r" b="b"/>
              <a:pathLst>
                <a:path w="14228699" h="15646400">
                  <a:moveTo>
                    <a:pt x="4891913" y="0"/>
                  </a:moveTo>
                  <a:lnTo>
                    <a:pt x="0" y="8473059"/>
                  </a:lnTo>
                  <a:lnTo>
                    <a:pt x="4141597" y="15646400"/>
                  </a:lnTo>
                  <a:lnTo>
                    <a:pt x="14228699" y="15646400"/>
                  </a:lnTo>
                  <a:lnTo>
                    <a:pt x="14228699" y="0"/>
                  </a:lnTo>
                  <a:close/>
                </a:path>
              </a:pathLst>
            </a:custGeom>
            <a:blipFill>
              <a:blip r:embed="rId5"/>
              <a:stretch>
                <a:fillRect t="-22720" r="-160054" b="-22720"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Freeform 7"/>
          <p:cNvSpPr/>
          <p:nvPr/>
        </p:nvSpPr>
        <p:spPr>
          <a:xfrm>
            <a:off x="14497763" y="301323"/>
            <a:ext cx="4678154" cy="12978807"/>
          </a:xfrm>
          <a:custGeom>
            <a:avLst/>
            <a:gdLst/>
            <a:ahLst/>
            <a:cxnLst/>
            <a:rect l="l" t="t" r="r" b="b"/>
            <a:pathLst>
              <a:path w="4678154" h="12978807">
                <a:moveTo>
                  <a:pt x="0" y="0"/>
                </a:moveTo>
                <a:lnTo>
                  <a:pt x="4678154" y="0"/>
                </a:lnTo>
                <a:lnTo>
                  <a:pt x="4678154" y="12978807"/>
                </a:lnTo>
                <a:lnTo>
                  <a:pt x="0" y="1297880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43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15922068" y="8677157"/>
            <a:ext cx="1337232" cy="1002924"/>
          </a:xfrm>
          <a:custGeom>
            <a:avLst/>
            <a:gdLst/>
            <a:ahLst/>
            <a:cxnLst/>
            <a:rect l="l" t="t" r="r" b="b"/>
            <a:pathLst>
              <a:path w="1337232" h="1002924">
                <a:moveTo>
                  <a:pt x="0" y="0"/>
                </a:moveTo>
                <a:lnTo>
                  <a:pt x="1337232" y="0"/>
                </a:lnTo>
                <a:lnTo>
                  <a:pt x="1337232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1046866" y="514350"/>
            <a:ext cx="6212434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0063A0"/>
                </a:solidFill>
                <a:effectLst/>
                <a:uLnTx/>
                <a:uFillTx/>
                <a:latin typeface="Montserrat Ultra-Bold"/>
                <a:ea typeface="+mn-ea"/>
                <a:cs typeface="+mn-cs"/>
              </a:rPr>
              <a:t>2024 RESEARCH CONFERENCE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100515" y="8963461"/>
            <a:ext cx="6086971" cy="721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88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>
                <a:ln>
                  <a:noFill/>
                </a:ln>
                <a:solidFill>
                  <a:srgbClr val="765944"/>
                </a:solidFill>
                <a:effectLst/>
                <a:uLnTx/>
                <a:uFillTx/>
                <a:latin typeface="Josefin Sans"/>
                <a:ea typeface="+mn-ea"/>
                <a:cs typeface="+mn-cs"/>
              </a:rPr>
              <a:t>#JoburgResearch2024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306F2A92-12BC-277D-D55C-4E68BD664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874" y="1241727"/>
            <a:ext cx="16640925" cy="1013420"/>
          </a:xfrm>
        </p:spPr>
        <p:txBody>
          <a:bodyPr>
            <a:normAutofit/>
          </a:bodyPr>
          <a:lstStyle/>
          <a:p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Ultra-Bold" panose="020B0604020202020204" charset="0"/>
              </a:rPr>
              <a:t>Participant response categories (%) to ORIC items </a:t>
            </a:r>
            <a:endParaRPr lang="en-US" dirty="0">
              <a:latin typeface="Montserrat Ultra-Bold" panose="020B0604020202020204" charset="0"/>
            </a:endParaRPr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38643BA3-456F-808C-0150-054ACD5EEE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9"/>
          <a:stretch>
            <a:fillRect/>
          </a:stretch>
        </p:blipFill>
        <p:spPr>
          <a:xfrm>
            <a:off x="1043544" y="1969105"/>
            <a:ext cx="17244456" cy="6703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9044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43544" y="8677157"/>
            <a:ext cx="2648900" cy="1002924"/>
          </a:xfrm>
          <a:custGeom>
            <a:avLst/>
            <a:gdLst/>
            <a:ahLst/>
            <a:cxnLst/>
            <a:rect l="l" t="t" r="r" b="b"/>
            <a:pathLst>
              <a:path w="2648900" h="1002924">
                <a:moveTo>
                  <a:pt x="0" y="0"/>
                </a:moveTo>
                <a:lnTo>
                  <a:pt x="2648900" y="0"/>
                </a:lnTo>
                <a:lnTo>
                  <a:pt x="2648900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725991" y="495053"/>
            <a:ext cx="11616191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DCB05B"/>
                </a:solidFill>
                <a:effectLst/>
                <a:uLnTx/>
                <a:uFillTx/>
                <a:latin typeface="Montserrat Ultra-Bold"/>
                <a:ea typeface="+mn-ea"/>
                <a:cs typeface="+mn-cs"/>
              </a:rPr>
              <a:t>JOHANNESBURG HEALTH DISTRICT </a:t>
            </a:r>
          </a:p>
        </p:txBody>
      </p:sp>
      <p:sp>
        <p:nvSpPr>
          <p:cNvPr id="4" name="Freeform 4"/>
          <p:cNvSpPr/>
          <p:nvPr/>
        </p:nvSpPr>
        <p:spPr>
          <a:xfrm>
            <a:off x="15018832" y="1547067"/>
            <a:ext cx="3636016" cy="9680082"/>
          </a:xfrm>
          <a:custGeom>
            <a:avLst/>
            <a:gdLst/>
            <a:ahLst/>
            <a:cxnLst/>
            <a:rect l="l" t="t" r="r" b="b"/>
            <a:pathLst>
              <a:path w="3636016" h="9680082">
                <a:moveTo>
                  <a:pt x="0" y="0"/>
                </a:moveTo>
                <a:lnTo>
                  <a:pt x="3636016" y="0"/>
                </a:lnTo>
                <a:lnTo>
                  <a:pt x="3636016" y="9680082"/>
                </a:lnTo>
                <a:lnTo>
                  <a:pt x="0" y="968008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7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4497763" y="301323"/>
            <a:ext cx="11802750" cy="12978807"/>
            <a:chOff x="0" y="0"/>
            <a:chExt cx="14228623" cy="15646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228699" cy="15646400"/>
            </a:xfrm>
            <a:custGeom>
              <a:avLst/>
              <a:gdLst/>
              <a:ahLst/>
              <a:cxnLst/>
              <a:rect l="l" t="t" r="r" b="b"/>
              <a:pathLst>
                <a:path w="14228699" h="15646400">
                  <a:moveTo>
                    <a:pt x="4891913" y="0"/>
                  </a:moveTo>
                  <a:lnTo>
                    <a:pt x="0" y="8473059"/>
                  </a:lnTo>
                  <a:lnTo>
                    <a:pt x="4141597" y="15646400"/>
                  </a:lnTo>
                  <a:lnTo>
                    <a:pt x="14228699" y="15646400"/>
                  </a:lnTo>
                  <a:lnTo>
                    <a:pt x="14228699" y="0"/>
                  </a:lnTo>
                  <a:close/>
                </a:path>
              </a:pathLst>
            </a:custGeom>
            <a:blipFill>
              <a:blip r:embed="rId5"/>
              <a:stretch>
                <a:fillRect t="-22720" r="-160054" b="-22720"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Freeform 7"/>
          <p:cNvSpPr/>
          <p:nvPr/>
        </p:nvSpPr>
        <p:spPr>
          <a:xfrm>
            <a:off x="14497763" y="301323"/>
            <a:ext cx="4678154" cy="12978807"/>
          </a:xfrm>
          <a:custGeom>
            <a:avLst/>
            <a:gdLst/>
            <a:ahLst/>
            <a:cxnLst/>
            <a:rect l="l" t="t" r="r" b="b"/>
            <a:pathLst>
              <a:path w="4678154" h="12978807">
                <a:moveTo>
                  <a:pt x="0" y="0"/>
                </a:moveTo>
                <a:lnTo>
                  <a:pt x="4678154" y="0"/>
                </a:lnTo>
                <a:lnTo>
                  <a:pt x="4678154" y="12978807"/>
                </a:lnTo>
                <a:lnTo>
                  <a:pt x="0" y="1297880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43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15922068" y="8677157"/>
            <a:ext cx="1337232" cy="1002924"/>
          </a:xfrm>
          <a:custGeom>
            <a:avLst/>
            <a:gdLst/>
            <a:ahLst/>
            <a:cxnLst/>
            <a:rect l="l" t="t" r="r" b="b"/>
            <a:pathLst>
              <a:path w="1337232" h="1002924">
                <a:moveTo>
                  <a:pt x="0" y="0"/>
                </a:moveTo>
                <a:lnTo>
                  <a:pt x="1337232" y="0"/>
                </a:lnTo>
                <a:lnTo>
                  <a:pt x="1337232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1046866" y="514350"/>
            <a:ext cx="6212434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0063A0"/>
                </a:solidFill>
                <a:effectLst/>
                <a:uLnTx/>
                <a:uFillTx/>
                <a:latin typeface="Montserrat Ultra-Bold"/>
                <a:ea typeface="+mn-ea"/>
                <a:cs typeface="+mn-cs"/>
              </a:rPr>
              <a:t>2024 RESEARCH CONFERENCE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100515" y="8963461"/>
            <a:ext cx="6086971" cy="721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88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>
                <a:ln>
                  <a:noFill/>
                </a:ln>
                <a:solidFill>
                  <a:srgbClr val="765944"/>
                </a:solidFill>
                <a:effectLst/>
                <a:uLnTx/>
                <a:uFillTx/>
                <a:latin typeface="Josefin Sans"/>
                <a:ea typeface="+mn-ea"/>
                <a:cs typeface="+mn-cs"/>
              </a:rPr>
              <a:t>#JoburgResearch2024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306F2A92-12BC-277D-D55C-4E68BD664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0684" y="1218580"/>
            <a:ext cx="16640925" cy="865475"/>
          </a:xfrm>
        </p:spPr>
        <p:txBody>
          <a:bodyPr/>
          <a:lstStyle/>
          <a:p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Ultra-Bold" panose="020B0604020202020204" charset="0"/>
              </a:rPr>
              <a:t>Participant response categories (%) to ORIC items </a:t>
            </a:r>
            <a:endParaRPr lang="en-US" dirty="0">
              <a:latin typeface="Montserrat Ultra-Bold" panose="020B0604020202020204" charset="0"/>
            </a:endParaRPr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0AB48B92-A158-C9CC-7809-C301DC7FB0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9"/>
          <a:stretch>
            <a:fillRect/>
          </a:stretch>
        </p:blipFill>
        <p:spPr>
          <a:xfrm>
            <a:off x="457200" y="1945957"/>
            <a:ext cx="17830800" cy="6793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7272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43544" y="8677157"/>
            <a:ext cx="2648900" cy="1002924"/>
          </a:xfrm>
          <a:custGeom>
            <a:avLst/>
            <a:gdLst/>
            <a:ahLst/>
            <a:cxnLst/>
            <a:rect l="l" t="t" r="r" b="b"/>
            <a:pathLst>
              <a:path w="2648900" h="1002924">
                <a:moveTo>
                  <a:pt x="0" y="0"/>
                </a:moveTo>
                <a:lnTo>
                  <a:pt x="2648900" y="0"/>
                </a:lnTo>
                <a:lnTo>
                  <a:pt x="2648900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725991" y="495053"/>
            <a:ext cx="11616191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DCB05B"/>
                </a:solidFill>
                <a:effectLst/>
                <a:uLnTx/>
                <a:uFillTx/>
                <a:latin typeface="Montserrat Ultra-Bold"/>
                <a:ea typeface="+mn-ea"/>
                <a:cs typeface="+mn-cs"/>
              </a:rPr>
              <a:t>JOHANNESBURG HEALTH DISTRICT </a:t>
            </a:r>
          </a:p>
        </p:txBody>
      </p:sp>
      <p:sp>
        <p:nvSpPr>
          <p:cNvPr id="4" name="Freeform 4"/>
          <p:cNvSpPr/>
          <p:nvPr/>
        </p:nvSpPr>
        <p:spPr>
          <a:xfrm>
            <a:off x="15065789" y="1259094"/>
            <a:ext cx="3636016" cy="9680082"/>
          </a:xfrm>
          <a:custGeom>
            <a:avLst/>
            <a:gdLst/>
            <a:ahLst/>
            <a:cxnLst/>
            <a:rect l="l" t="t" r="r" b="b"/>
            <a:pathLst>
              <a:path w="3636016" h="9680082">
                <a:moveTo>
                  <a:pt x="0" y="0"/>
                </a:moveTo>
                <a:lnTo>
                  <a:pt x="3636016" y="0"/>
                </a:lnTo>
                <a:lnTo>
                  <a:pt x="3636016" y="9680082"/>
                </a:lnTo>
                <a:lnTo>
                  <a:pt x="0" y="96800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7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4497763" y="301323"/>
            <a:ext cx="11802750" cy="12978807"/>
            <a:chOff x="0" y="0"/>
            <a:chExt cx="14228623" cy="15646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228699" cy="15646400"/>
            </a:xfrm>
            <a:custGeom>
              <a:avLst/>
              <a:gdLst/>
              <a:ahLst/>
              <a:cxnLst/>
              <a:rect l="l" t="t" r="r" b="b"/>
              <a:pathLst>
                <a:path w="14228699" h="15646400">
                  <a:moveTo>
                    <a:pt x="4891913" y="0"/>
                  </a:moveTo>
                  <a:lnTo>
                    <a:pt x="0" y="8473059"/>
                  </a:lnTo>
                  <a:lnTo>
                    <a:pt x="4141597" y="15646400"/>
                  </a:lnTo>
                  <a:lnTo>
                    <a:pt x="14228699" y="15646400"/>
                  </a:lnTo>
                  <a:lnTo>
                    <a:pt x="14228699" y="0"/>
                  </a:lnTo>
                  <a:close/>
                </a:path>
              </a:pathLst>
            </a:custGeom>
            <a:blipFill>
              <a:blip r:embed="rId6"/>
              <a:stretch>
                <a:fillRect t="-22720" r="-160054" b="-22720"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Freeform 7"/>
          <p:cNvSpPr/>
          <p:nvPr/>
        </p:nvSpPr>
        <p:spPr>
          <a:xfrm>
            <a:off x="14497763" y="301323"/>
            <a:ext cx="4678154" cy="12978807"/>
          </a:xfrm>
          <a:custGeom>
            <a:avLst/>
            <a:gdLst/>
            <a:ahLst/>
            <a:cxnLst/>
            <a:rect l="l" t="t" r="r" b="b"/>
            <a:pathLst>
              <a:path w="4678154" h="12978807">
                <a:moveTo>
                  <a:pt x="0" y="0"/>
                </a:moveTo>
                <a:lnTo>
                  <a:pt x="4678154" y="0"/>
                </a:lnTo>
                <a:lnTo>
                  <a:pt x="4678154" y="12978807"/>
                </a:lnTo>
                <a:lnTo>
                  <a:pt x="0" y="1297880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43999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15922068" y="8677157"/>
            <a:ext cx="1337232" cy="1002924"/>
          </a:xfrm>
          <a:custGeom>
            <a:avLst/>
            <a:gdLst/>
            <a:ahLst/>
            <a:cxnLst/>
            <a:rect l="l" t="t" r="r" b="b"/>
            <a:pathLst>
              <a:path w="1337232" h="1002924">
                <a:moveTo>
                  <a:pt x="0" y="0"/>
                </a:moveTo>
                <a:lnTo>
                  <a:pt x="1337232" y="0"/>
                </a:lnTo>
                <a:lnTo>
                  <a:pt x="1337232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1046866" y="514350"/>
            <a:ext cx="6212434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0063A0"/>
                </a:solidFill>
                <a:effectLst/>
                <a:uLnTx/>
                <a:uFillTx/>
                <a:latin typeface="Montserrat Ultra-Bold"/>
                <a:ea typeface="+mn-ea"/>
                <a:cs typeface="+mn-cs"/>
              </a:rPr>
              <a:t>2024 RESEARCH CONFERENCE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100515" y="8963461"/>
            <a:ext cx="6086971" cy="721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88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>
                <a:ln>
                  <a:noFill/>
                </a:ln>
                <a:solidFill>
                  <a:srgbClr val="765944"/>
                </a:solidFill>
                <a:effectLst/>
                <a:uLnTx/>
                <a:uFillTx/>
                <a:latin typeface="Josefin Sans"/>
                <a:ea typeface="+mn-ea"/>
                <a:cs typeface="+mn-cs"/>
              </a:rPr>
              <a:t>#JoburgResearch2024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306F2A92-12BC-277D-D55C-4E68BD664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3537" y="731981"/>
            <a:ext cx="16640925" cy="1245745"/>
          </a:xfrm>
        </p:spPr>
        <p:txBody>
          <a:bodyPr>
            <a:normAutofit/>
          </a:bodyPr>
          <a:lstStyle/>
          <a:p>
            <a:r>
              <a:rPr kumimoji="0" lang="en-GB" sz="4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Ultra-Bold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Readiness for change in the three nursing colleges</a:t>
            </a:r>
            <a:endParaRPr lang="en-US" sz="4800" dirty="0">
              <a:latin typeface="Montserrat Ultra-Bold" panose="020B0604020202020204" charset="0"/>
            </a:endParaRPr>
          </a:p>
        </p:txBody>
      </p:sp>
      <p:pic>
        <p:nvPicPr>
          <p:cNvPr id="16" name="Content Placeholder 15">
            <a:extLst>
              <a:ext uri="{FF2B5EF4-FFF2-40B4-BE49-F238E27FC236}">
                <a16:creationId xmlns:a16="http://schemas.microsoft.com/office/drawing/2014/main" id="{B4EB0ADA-7FFA-FB3F-08AB-D0B3868A26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10"/>
          <a:stretch>
            <a:fillRect/>
          </a:stretch>
        </p:blipFill>
        <p:spPr>
          <a:xfrm>
            <a:off x="1134051" y="2095500"/>
            <a:ext cx="6875897" cy="64770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B838AB1-A0F6-E30B-B11B-AE5EDE74A7EB}"/>
              </a:ext>
            </a:extLst>
          </p:cNvPr>
          <p:cNvSpPr txBox="1"/>
          <p:nvPr/>
        </p:nvSpPr>
        <p:spPr>
          <a:xfrm>
            <a:off x="8577974" y="2103242"/>
            <a:ext cx="9710026" cy="5711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The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ptos" panose="020B0004020202020204" pitchFamily="34" charset="0"/>
              </a:rPr>
              <a:t>rural province nursing college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had the highest level of readiness (median: 48, IQR: 44-52).</a:t>
            </a:r>
          </a:p>
          <a:p>
            <a:pPr marL="228600" indent="-228600"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The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ptos" panose="020B0004020202020204" pitchFamily="34" charset="0"/>
              </a:rPr>
              <a:t>overall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readiness of the nursing colleges was assessed by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ptos" panose="020B0004020202020204" pitchFamily="34" charset="0"/>
              </a:rPr>
              <a:t>aggregating individual scores and </a:t>
            </a:r>
            <a:r>
              <a:rPr lang="en-US" sz="3200" dirty="0">
                <a:latin typeface="Aptos" panose="020B0004020202020204" pitchFamily="34" charset="0"/>
              </a:rPr>
              <a:t>calculating the mean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ptos" panose="020B00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(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Adelson et al., 2021);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The threshold for readiness to change was a mean of 40; Mean scores: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Change efficacy: 22.7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Change commitment: 17.5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Overall mean score: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ptos" panose="020B0004020202020204" pitchFamily="34" charset="0"/>
              </a:rPr>
              <a:t>40.2 </a:t>
            </a:r>
            <a:r>
              <a:rPr lang="en-US" sz="2800" dirty="0">
                <a:solidFill>
                  <a:srgbClr val="FF0000"/>
                </a:solidFill>
                <a:latin typeface="Aptos" panose="020B0004020202020204" pitchFamily="34" charset="0"/>
              </a:rPr>
              <a:t> (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ptos" panose="020B0004020202020204" pitchFamily="34" charset="0"/>
              </a:rPr>
              <a:t>marginal level of readiness)</a:t>
            </a:r>
          </a:p>
          <a:p>
            <a:endParaRPr lang="en-ZA" sz="2800" dirty="0"/>
          </a:p>
        </p:txBody>
      </p:sp>
    </p:spTree>
    <p:extLst>
      <p:ext uri="{BB962C8B-B14F-4D97-AF65-F5344CB8AC3E}">
        <p14:creationId xmlns:p14="http://schemas.microsoft.com/office/powerpoint/2010/main" val="9933435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43544" y="8677157"/>
            <a:ext cx="2648900" cy="1002924"/>
          </a:xfrm>
          <a:custGeom>
            <a:avLst/>
            <a:gdLst/>
            <a:ahLst/>
            <a:cxnLst/>
            <a:rect l="l" t="t" r="r" b="b"/>
            <a:pathLst>
              <a:path w="2648900" h="1002924">
                <a:moveTo>
                  <a:pt x="0" y="0"/>
                </a:moveTo>
                <a:lnTo>
                  <a:pt x="2648900" y="0"/>
                </a:lnTo>
                <a:lnTo>
                  <a:pt x="2648900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725991" y="495053"/>
            <a:ext cx="11616191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DCB05B"/>
                </a:solidFill>
                <a:effectLst/>
                <a:uLnTx/>
                <a:uFillTx/>
                <a:latin typeface="Montserrat Ultra-Bold"/>
                <a:ea typeface="+mn-ea"/>
                <a:cs typeface="+mn-cs"/>
              </a:rPr>
              <a:t>JOHANNESBURG HEALTH DISTRICT </a:t>
            </a:r>
          </a:p>
        </p:txBody>
      </p:sp>
      <p:sp>
        <p:nvSpPr>
          <p:cNvPr id="4" name="Freeform 4"/>
          <p:cNvSpPr/>
          <p:nvPr/>
        </p:nvSpPr>
        <p:spPr>
          <a:xfrm>
            <a:off x="15018832" y="1547067"/>
            <a:ext cx="3636016" cy="9680082"/>
          </a:xfrm>
          <a:custGeom>
            <a:avLst/>
            <a:gdLst/>
            <a:ahLst/>
            <a:cxnLst/>
            <a:rect l="l" t="t" r="r" b="b"/>
            <a:pathLst>
              <a:path w="3636016" h="9680082">
                <a:moveTo>
                  <a:pt x="0" y="0"/>
                </a:moveTo>
                <a:lnTo>
                  <a:pt x="3636016" y="0"/>
                </a:lnTo>
                <a:lnTo>
                  <a:pt x="3636016" y="9680082"/>
                </a:lnTo>
                <a:lnTo>
                  <a:pt x="0" y="968008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7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4497763" y="301323"/>
            <a:ext cx="11802750" cy="12978807"/>
            <a:chOff x="0" y="0"/>
            <a:chExt cx="14228623" cy="15646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228699" cy="15646400"/>
            </a:xfrm>
            <a:custGeom>
              <a:avLst/>
              <a:gdLst/>
              <a:ahLst/>
              <a:cxnLst/>
              <a:rect l="l" t="t" r="r" b="b"/>
              <a:pathLst>
                <a:path w="14228699" h="15646400">
                  <a:moveTo>
                    <a:pt x="4891913" y="0"/>
                  </a:moveTo>
                  <a:lnTo>
                    <a:pt x="0" y="8473059"/>
                  </a:lnTo>
                  <a:lnTo>
                    <a:pt x="4141597" y="15646400"/>
                  </a:lnTo>
                  <a:lnTo>
                    <a:pt x="14228699" y="15646400"/>
                  </a:lnTo>
                  <a:lnTo>
                    <a:pt x="14228699" y="0"/>
                  </a:lnTo>
                  <a:close/>
                </a:path>
              </a:pathLst>
            </a:custGeom>
            <a:blipFill>
              <a:blip r:embed="rId5"/>
              <a:stretch>
                <a:fillRect t="-22720" r="-160054" b="-22720"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Freeform 7"/>
          <p:cNvSpPr/>
          <p:nvPr/>
        </p:nvSpPr>
        <p:spPr>
          <a:xfrm>
            <a:off x="14497763" y="301323"/>
            <a:ext cx="4678154" cy="12978807"/>
          </a:xfrm>
          <a:custGeom>
            <a:avLst/>
            <a:gdLst/>
            <a:ahLst/>
            <a:cxnLst/>
            <a:rect l="l" t="t" r="r" b="b"/>
            <a:pathLst>
              <a:path w="4678154" h="12978807">
                <a:moveTo>
                  <a:pt x="0" y="0"/>
                </a:moveTo>
                <a:lnTo>
                  <a:pt x="4678154" y="0"/>
                </a:lnTo>
                <a:lnTo>
                  <a:pt x="4678154" y="12978807"/>
                </a:lnTo>
                <a:lnTo>
                  <a:pt x="0" y="1297880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43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15922068" y="8677157"/>
            <a:ext cx="1337232" cy="1002924"/>
          </a:xfrm>
          <a:custGeom>
            <a:avLst/>
            <a:gdLst/>
            <a:ahLst/>
            <a:cxnLst/>
            <a:rect l="l" t="t" r="r" b="b"/>
            <a:pathLst>
              <a:path w="1337232" h="1002924">
                <a:moveTo>
                  <a:pt x="0" y="0"/>
                </a:moveTo>
                <a:lnTo>
                  <a:pt x="1337232" y="0"/>
                </a:lnTo>
                <a:lnTo>
                  <a:pt x="1337232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1046866" y="514350"/>
            <a:ext cx="6212434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0063A0"/>
                </a:solidFill>
                <a:effectLst/>
                <a:uLnTx/>
                <a:uFillTx/>
                <a:latin typeface="Montserrat Ultra-Bold"/>
                <a:ea typeface="+mn-ea"/>
                <a:cs typeface="+mn-cs"/>
              </a:rPr>
              <a:t>2024 RESEARCH CONFERENCE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100515" y="8963461"/>
            <a:ext cx="6086971" cy="721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88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>
                <a:ln>
                  <a:noFill/>
                </a:ln>
                <a:solidFill>
                  <a:srgbClr val="765944"/>
                </a:solidFill>
                <a:effectLst/>
                <a:uLnTx/>
                <a:uFillTx/>
                <a:latin typeface="Josefin Sans"/>
                <a:ea typeface="+mn-ea"/>
                <a:cs typeface="+mn-cs"/>
              </a:rPr>
              <a:t>#JoburgResearch2024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306F2A92-12BC-277D-D55C-4E68BD664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874" y="1222431"/>
            <a:ext cx="16640925" cy="784546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Montserrat Ultra-Bold" panose="020B0604020202020204" charset="0"/>
              </a:rPr>
              <a:t>Factors influencing organisational readiness 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6A4406C-3ECD-0A0C-2CC0-A2565277C3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0906" y="2476500"/>
            <a:ext cx="17467093" cy="6200657"/>
          </a:xfrm>
        </p:spPr>
        <p:txBody>
          <a:bodyPr>
            <a:normAutofit/>
          </a:bodyPr>
          <a:lstStyle/>
          <a:p>
            <a:pPr marL="228600" marR="0" lvl="0" indent="-228600" algn="just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There were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ptos" panose="020B0004020202020204" pitchFamily="34" charset="0"/>
              </a:rPr>
              <a:t>statistically significant differences in readiness levels among the nursing colleges to implement change (p= 0.04).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Participants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ptos" panose="020B0004020202020204" pitchFamily="34" charset="0"/>
              </a:rPr>
              <a:t>with &gt;20 years of teaching experience perceived higher readiness levels to change than the less experienced staff (48, IQR: 42-49), p=0.003.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tos" panose="020B0004020202020204" pitchFamily="34" charset="0"/>
              </a:rPr>
              <a:t>No significant differences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were found based on gender (p=0.13), qualification level (p = 0.88) , and employee designation (p = 0.32).</a:t>
            </a:r>
            <a:endParaRPr kumimoji="0" lang="en-ZA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6843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444</TotalTime>
  <Words>1294</Words>
  <Application>Microsoft Office PowerPoint</Application>
  <PresentationFormat>Custom</PresentationFormat>
  <Paragraphs>154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Montserrat Ultra-Bold</vt:lpstr>
      <vt:lpstr>Aptos</vt:lpstr>
      <vt:lpstr>Arial</vt:lpstr>
      <vt:lpstr>Calibri</vt:lpstr>
      <vt:lpstr>Josefin Sans</vt:lpstr>
      <vt:lpstr>Wingdings</vt:lpstr>
      <vt:lpstr>Office Theme</vt:lpstr>
      <vt:lpstr> Nursing colleges in higher education: Determinants of organisational readiness for change  </vt:lpstr>
      <vt:lpstr>Introduction and background</vt:lpstr>
      <vt:lpstr>Aim &amp; Objectives</vt:lpstr>
      <vt:lpstr>Methodology</vt:lpstr>
      <vt:lpstr> Participant demographics (n=75)</vt:lpstr>
      <vt:lpstr>Participant response categories (%) to ORIC items </vt:lpstr>
      <vt:lpstr>Participant response categories (%) to ORIC items </vt:lpstr>
      <vt:lpstr>Readiness for change in the three nursing colleges</vt:lpstr>
      <vt:lpstr>Factors influencing organisational readiness </vt:lpstr>
      <vt:lpstr>Limitations</vt:lpstr>
      <vt:lpstr>Recommendations</vt:lpstr>
      <vt:lpstr>References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JHD R Conf 2024 PPT General Slide</dc:title>
  <dc:creator>Patricia Mudzi</dc:creator>
  <cp:lastModifiedBy>Patricia Mudzi</cp:lastModifiedBy>
  <cp:revision>9</cp:revision>
  <cp:lastPrinted>2024-08-27T07:20:39Z</cp:lastPrinted>
  <dcterms:created xsi:type="dcterms:W3CDTF">2006-08-16T00:00:00Z</dcterms:created>
  <dcterms:modified xsi:type="dcterms:W3CDTF">2024-08-27T07:24:13Z</dcterms:modified>
  <dc:identifier>DAGBbRz9S2I</dc:identifier>
</cp:coreProperties>
</file>