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2" r:id="rId7"/>
    <p:sldId id="263" r:id="rId8"/>
    <p:sldId id="264" r:id="rId9"/>
  </p:sldIdLst>
  <p:sldSz cx="18288000" cy="10287000"/>
  <p:notesSz cx="6858000" cy="9144000"/>
  <p:embeddedFontLst>
    <p:embeddedFont>
      <p:font typeface="Aptos" panose="020B00040202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Josefin Sans" pitchFamily="2" charset="0"/>
      <p:regular r:id="rId16"/>
      <p:bold r:id="rId17"/>
    </p:embeddedFont>
    <p:embeddedFont>
      <p:font typeface="Montserrat Ultra-Bold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86E27-B8C3-42B5-B347-B05EF541A9B2}" v="4" dt="2024-08-21T16:19:42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589" autoAdjust="0"/>
  </p:normalViewPr>
  <p:slideViewPr>
    <p:cSldViewPr>
      <p:cViewPr varScale="1">
        <p:scale>
          <a:sx n="40" d="100"/>
          <a:sy n="40" d="100"/>
        </p:scale>
        <p:origin x="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368" y="3875362"/>
            <a:ext cx="13799632" cy="1752600"/>
          </a:xfrm>
        </p:spPr>
        <p:txBody>
          <a:bodyPr>
            <a:noAutofit/>
          </a:bodyPr>
          <a:lstStyle/>
          <a:p>
            <a:r>
              <a:rPr lang="en-US" b="1" dirty="0"/>
              <a:t>Integrated Hepatitis C virus Self-Testing and HIV Services among People who inject and use Drugs in Johannesburg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9987" y="6134100"/>
            <a:ext cx="11802813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Mohammed Majam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Ezintsha Research Centre</a:t>
            </a:r>
          </a:p>
          <a:p>
            <a:r>
              <a:rPr lang="en-ZA" sz="2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ZA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Faculty of Health Sciences, University of the Witwatersrand, Johannesburg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33" y="853558"/>
            <a:ext cx="11961181" cy="1143000"/>
          </a:xfrm>
        </p:spPr>
        <p:txBody>
          <a:bodyPr/>
          <a:lstStyle/>
          <a:p>
            <a:pPr algn="l"/>
            <a:r>
              <a:rPr lang="en-US" b="1" dirty="0"/>
              <a:t>Background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782871"/>
            <a:ext cx="13242283" cy="746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Approximately 13 million people globally inject drugs, and 1.7 million of those are living with HIV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People who inject and use drugs (PWIDs and PWUDs) are at higher risk of contracting both HIV and hepatitis C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GB" sz="2400" dirty="0"/>
              <a:t>his vulnerable population, particularly those who test positive for HCV RNA, encounters challenges regarding healthcare access, treatment adherence, and co-management of both infections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coexistence of HIV and HCV among this population requires a detailed understanding of: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Epidemiological (Healthcare utilisation, high prevalence of drug usage, concentrated epidemics)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Clinical (delayed diagnoses and treatment, high viral load, shared injection needles, frequent injection practices)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Socio-</a:t>
            </a:r>
            <a:r>
              <a:rPr lang="en-GB" sz="2400" dirty="0" err="1"/>
              <a:t>behavioral</a:t>
            </a:r>
            <a:r>
              <a:rPr lang="en-GB" sz="2400" dirty="0"/>
              <a:t> factors (Poverty, unemployment, transactional sex, lack of education)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These coinfection poses complex health implications that’s affects disease progression, treatment outcomes, and overall morbidity and mortality rates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A67F0D-7C51-AB62-42BF-A6730C351A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44600" y="2210280"/>
            <a:ext cx="5410200" cy="45875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62100"/>
            <a:ext cx="16640925" cy="1143000"/>
          </a:xfrm>
        </p:spPr>
        <p:txBody>
          <a:bodyPr/>
          <a:lstStyle/>
          <a:p>
            <a:pPr algn="l"/>
            <a:r>
              <a:rPr lang="en-US" b="1" dirty="0"/>
              <a:t>Study implementation Objectives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1788701" cy="56672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To evaluate the effectiveness  of Hepatitis C Virus (HCVST) in diagnosing HCV among the key population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To explore operational characteristics and impact within these high-risk populations (PWIDs and PWUDs) by integrating HCVST with existing HIV services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89C28C-4442-E397-863D-76BA731266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0677" y="2948679"/>
            <a:ext cx="5482848" cy="33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257300"/>
            <a:ext cx="16640925" cy="1143000"/>
          </a:xfrm>
        </p:spPr>
        <p:txBody>
          <a:bodyPr/>
          <a:lstStyle/>
          <a:p>
            <a:pPr algn="l"/>
            <a:r>
              <a:rPr lang="en-US" b="1" dirty="0"/>
              <a:t>Methods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/>
              <a:t>Study implementation duration: July 2023- January 2024</a:t>
            </a:r>
          </a:p>
          <a:p>
            <a:r>
              <a:rPr lang="en-US" dirty="0"/>
              <a:t>Study population: High-risk population all genders (PWIDs and PWUDs)</a:t>
            </a:r>
          </a:p>
          <a:p>
            <a:r>
              <a:rPr lang="en-US" dirty="0">
                <a:solidFill>
                  <a:srgbClr val="FF0000"/>
                </a:solidFill>
              </a:rPr>
              <a:t>Targeted population number: 1600</a:t>
            </a:r>
          </a:p>
          <a:p>
            <a:r>
              <a:rPr lang="en-US" dirty="0"/>
              <a:t>Study sites: Harm reduction sites, partnered clinic (Yeoville-</a:t>
            </a:r>
            <a:r>
              <a:rPr lang="en-US" dirty="0" err="1"/>
              <a:t>Anova</a:t>
            </a:r>
            <a:r>
              <a:rPr lang="en-US" dirty="0"/>
              <a:t>) in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9363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6955812-88CC-DBD1-C47C-840DFBA07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433" y="2456575"/>
            <a:ext cx="5333164" cy="6268325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93" y="1184505"/>
            <a:ext cx="14133009" cy="1143000"/>
          </a:xfrm>
        </p:spPr>
        <p:txBody>
          <a:bodyPr/>
          <a:lstStyle/>
          <a:p>
            <a:pPr algn="l"/>
            <a:r>
              <a:rPr lang="en-US" b="1" dirty="0"/>
              <a:t>Results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009222-629B-2B28-D63C-C1D3E97B2871}"/>
              </a:ext>
            </a:extLst>
          </p:cNvPr>
          <p:cNvCxnSpPr>
            <a:cxnSpLocks/>
          </p:cNvCxnSpPr>
          <p:nvPr/>
        </p:nvCxnSpPr>
        <p:spPr>
          <a:xfrm>
            <a:off x="4399657" y="3189736"/>
            <a:ext cx="10486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2CDEC69-BA3E-58FA-D4DC-BB5759AE3979}"/>
              </a:ext>
            </a:extLst>
          </p:cNvPr>
          <p:cNvSpPr txBox="1">
            <a:spLocks/>
          </p:cNvSpPr>
          <p:nvPr/>
        </p:nvSpPr>
        <p:spPr>
          <a:xfrm>
            <a:off x="5439900" y="2382259"/>
            <a:ext cx="3051846" cy="1506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96</a:t>
            </a:r>
            <a:r>
              <a:rPr lang="en-Z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313 Participants tested for HIV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20895FA-FD51-8CEE-936C-085CA594D560}"/>
              </a:ext>
            </a:extLst>
          </p:cNvPr>
          <p:cNvSpPr txBox="1">
            <a:spLocks/>
          </p:cNvSpPr>
          <p:nvPr/>
        </p:nvSpPr>
        <p:spPr>
          <a:xfrm>
            <a:off x="1277763" y="4134042"/>
            <a:ext cx="2923505" cy="132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960</a:t>
            </a:r>
            <a:r>
              <a:rPr lang="en-Z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824 HCV RNA positive confirmed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0593884-F959-5310-0965-B6AD3AF87D0B}"/>
              </a:ext>
            </a:extLst>
          </p:cNvPr>
          <p:cNvSpPr txBox="1">
            <a:spLocks/>
          </p:cNvSpPr>
          <p:nvPr/>
        </p:nvSpPr>
        <p:spPr>
          <a:xfrm>
            <a:off x="1341918" y="5774635"/>
            <a:ext cx="2499805" cy="14062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history collected before DAA initiation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EC996FA-0106-3F33-2BEB-9FF53C7D3BF9}"/>
              </a:ext>
            </a:extLst>
          </p:cNvPr>
          <p:cNvSpPr txBox="1">
            <a:spLocks/>
          </p:cNvSpPr>
          <p:nvPr/>
        </p:nvSpPr>
        <p:spPr>
          <a:xfrm>
            <a:off x="2028369" y="7429506"/>
            <a:ext cx="5791199" cy="1142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960</a:t>
            </a:r>
            <a:r>
              <a:rPr lang="en-Z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Linkage to care 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FC6F1C9-5125-EF3E-C40E-60138E7B9311}"/>
              </a:ext>
            </a:extLst>
          </p:cNvPr>
          <p:cNvSpPr txBox="1">
            <a:spLocks/>
          </p:cNvSpPr>
          <p:nvPr/>
        </p:nvSpPr>
        <p:spPr>
          <a:xfrm>
            <a:off x="5616098" y="4152725"/>
            <a:ext cx="2825161" cy="1335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</a:t>
            </a:r>
          </a:p>
          <a:p>
            <a:pPr marL="0" indent="0" algn="ctr">
              <a:buNone/>
            </a:pPr>
            <a:r>
              <a:rPr lang="en-Z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 positive confirmed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82D0045-6860-B10E-4DA9-0C8A0A457D25}"/>
              </a:ext>
            </a:extLst>
          </p:cNvPr>
          <p:cNvSpPr txBox="1">
            <a:spLocks/>
          </p:cNvSpPr>
          <p:nvPr/>
        </p:nvSpPr>
        <p:spPr>
          <a:xfrm>
            <a:off x="5923779" y="5743176"/>
            <a:ext cx="2057400" cy="1374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 </a:t>
            </a:r>
          </a:p>
          <a:p>
            <a:pPr marL="0" indent="0" algn="ctr">
              <a:buNone/>
            </a:pPr>
            <a:r>
              <a:rPr lang="en-Z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initiated on ART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25DC76-B4EA-5F16-EF98-5BD3B9FAD913}"/>
              </a:ext>
            </a:extLst>
          </p:cNvPr>
          <p:cNvCxnSpPr>
            <a:cxnSpLocks/>
          </p:cNvCxnSpPr>
          <p:nvPr/>
        </p:nvCxnSpPr>
        <p:spPr>
          <a:xfrm>
            <a:off x="2761479" y="3888350"/>
            <a:ext cx="0" cy="245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831180-15FE-989E-6E06-1C523EDD5D35}"/>
              </a:ext>
            </a:extLst>
          </p:cNvPr>
          <p:cNvCxnSpPr>
            <a:cxnSpLocks/>
          </p:cNvCxnSpPr>
          <p:nvPr/>
        </p:nvCxnSpPr>
        <p:spPr>
          <a:xfrm>
            <a:off x="2761479" y="7173407"/>
            <a:ext cx="0" cy="245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179554-FFB9-6858-513E-AE0433351E76}"/>
              </a:ext>
            </a:extLst>
          </p:cNvPr>
          <p:cNvCxnSpPr>
            <a:cxnSpLocks/>
          </p:cNvCxnSpPr>
          <p:nvPr/>
        </p:nvCxnSpPr>
        <p:spPr>
          <a:xfrm>
            <a:off x="2591821" y="5461345"/>
            <a:ext cx="0" cy="245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BF3592CE-24A4-760D-0F77-F9FF872F0BC8}"/>
              </a:ext>
            </a:extLst>
          </p:cNvPr>
          <p:cNvSpPr txBox="1">
            <a:spLocks/>
          </p:cNvSpPr>
          <p:nvPr/>
        </p:nvSpPr>
        <p:spPr>
          <a:xfrm>
            <a:off x="1066800" y="2363362"/>
            <a:ext cx="3345796" cy="1524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960</a:t>
            </a:r>
            <a:r>
              <a:rPr lang="en-Z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824 HCV RNA positive confirmed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B0C04D-EF94-EFD6-DCDD-7FC453C45004}"/>
              </a:ext>
            </a:extLst>
          </p:cNvPr>
          <p:cNvCxnSpPr>
            <a:cxnSpLocks/>
          </p:cNvCxnSpPr>
          <p:nvPr/>
        </p:nvCxnSpPr>
        <p:spPr>
          <a:xfrm>
            <a:off x="7028679" y="3907245"/>
            <a:ext cx="0" cy="245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3C4CD2-705D-B962-0760-1622A68BC7AE}"/>
              </a:ext>
            </a:extLst>
          </p:cNvPr>
          <p:cNvCxnSpPr>
            <a:cxnSpLocks/>
          </p:cNvCxnSpPr>
          <p:nvPr/>
        </p:nvCxnSpPr>
        <p:spPr>
          <a:xfrm>
            <a:off x="6974098" y="5488649"/>
            <a:ext cx="0" cy="245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014FC6-50D9-12E8-35D2-C48B93BC1BFE}"/>
              </a:ext>
            </a:extLst>
          </p:cNvPr>
          <p:cNvCxnSpPr>
            <a:cxnSpLocks/>
          </p:cNvCxnSpPr>
          <p:nvPr/>
        </p:nvCxnSpPr>
        <p:spPr>
          <a:xfrm>
            <a:off x="6952479" y="7147957"/>
            <a:ext cx="0" cy="245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2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790700"/>
            <a:ext cx="16640925" cy="1143000"/>
          </a:xfrm>
        </p:spPr>
        <p:txBody>
          <a:bodyPr/>
          <a:lstStyle/>
          <a:p>
            <a:pPr algn="l"/>
            <a:r>
              <a:rPr lang="en-US" b="1" dirty="0"/>
              <a:t>Conclusion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The study highlights the successful integration of HCV self-testing with HIV services, revealing a high burden of HCV among people who inject drugs (PWID) and people who use drugs (PWUD).</a:t>
            </a:r>
          </a:p>
          <a:p>
            <a:pPr>
              <a:lnSpc>
                <a:spcPct val="150000"/>
              </a:lnSpc>
            </a:pPr>
            <a:r>
              <a:rPr lang="en-GB" dirty="0"/>
              <a:t> Focused on HIV, the findings stress the importance of linking individuals to care for confirmatory testing, treatment, and adherence</a:t>
            </a:r>
          </a:p>
          <a:p>
            <a:pPr>
              <a:lnSpc>
                <a:spcPct val="150000"/>
              </a:lnSpc>
            </a:pPr>
            <a:r>
              <a:rPr lang="en-GB" dirty="0"/>
              <a:t>The rates of HIV co-infection underscore the need for comprehensive healthcare approaches for high-risk populations.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4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b="1" dirty="0"/>
              <a:t>Recommendations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019293" cy="56672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</a:rPr>
              <a:t>Remove punitive laws, policies and practice to enable health interventions</a:t>
            </a:r>
          </a:p>
          <a:p>
            <a:pPr>
              <a:lnSpc>
                <a:spcPct val="150000"/>
              </a:lnSpc>
            </a:pPr>
            <a:r>
              <a:rPr lang="en-GB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</a:rPr>
              <a:t>A comprehensive package of services (HIV, PrEP, PEP, STIs, etc.) to address these infectious diseases in people who inject drugs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C4245"/>
                </a:solidFill>
                <a:highlight>
                  <a:srgbClr val="FFFFFF"/>
                </a:highlight>
              </a:rPr>
              <a:t>Increase more </a:t>
            </a:r>
            <a:r>
              <a:rPr lang="en-GB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</a:rPr>
              <a:t>harm reduction interventions to reduce transmission of HIV, HCV and other infectious diseases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C4245"/>
                </a:solidFill>
                <a:highlight>
                  <a:srgbClr val="FFFFFF"/>
                </a:highlight>
              </a:rPr>
              <a:t>Avoid  general stigma and social exclusion of PWIDs and PWUDs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3C4245"/>
                </a:solidFill>
                <a:highlight>
                  <a:srgbClr val="FFFFFF"/>
                </a:highlight>
              </a:rPr>
              <a:t>Access to healthcare facilities without being discriminated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BBFCFE-7B6F-15E9-5589-50EAA3FC39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1397423"/>
            <a:ext cx="1781784" cy="14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pPr algn="l"/>
            <a:r>
              <a:rPr lang="en-US" sz="4400" b="1" dirty="0">
                <a:latin typeface="+mn-lt"/>
              </a:rPr>
              <a:t>Acknowledgement of Funders and collaborators </a:t>
            </a:r>
            <a:endParaRPr lang="en-US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r>
              <a:rPr lang="en-US" sz="3600" dirty="0"/>
              <a:t>PSI, UNITAID</a:t>
            </a:r>
          </a:p>
          <a:p>
            <a:r>
              <a:rPr lang="en-US" sz="3600" dirty="0"/>
              <a:t>ANOVA Team</a:t>
            </a:r>
          </a:p>
          <a:p>
            <a:r>
              <a:rPr lang="en-US" sz="3600" dirty="0"/>
              <a:t>Ezintsha Medical Technologies team</a:t>
            </a:r>
          </a:p>
        </p:txBody>
      </p:sp>
    </p:spTree>
    <p:extLst>
      <p:ext uri="{BB962C8B-B14F-4D97-AF65-F5344CB8AC3E}">
        <p14:creationId xmlns:p14="http://schemas.microsoft.com/office/powerpoint/2010/main" val="215874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524</Words>
  <Application>Microsoft Office PowerPoint</Application>
  <PresentationFormat>Custom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Josefin Sans</vt:lpstr>
      <vt:lpstr>Calibri</vt:lpstr>
      <vt:lpstr>Aptos</vt:lpstr>
      <vt:lpstr>Montserrat Ultra-Bold</vt:lpstr>
      <vt:lpstr>Office Theme</vt:lpstr>
      <vt:lpstr>Integrated Hepatitis C virus Self-Testing and HIV Services among People who inject and use Drugs in Johannesburg</vt:lpstr>
      <vt:lpstr>Background</vt:lpstr>
      <vt:lpstr>Study implementation Objectives</vt:lpstr>
      <vt:lpstr>Methods</vt:lpstr>
      <vt:lpstr>Results</vt:lpstr>
      <vt:lpstr>Conclusion</vt:lpstr>
      <vt:lpstr>Recommendations</vt:lpstr>
      <vt:lpstr>Acknowledgement of Funders and collaborators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Mohammed Majam</dc:creator>
  <cp:lastModifiedBy>Mohammed Majam</cp:lastModifiedBy>
  <cp:revision>2</cp:revision>
  <dcterms:created xsi:type="dcterms:W3CDTF">2006-08-16T00:00:00Z</dcterms:created>
  <dcterms:modified xsi:type="dcterms:W3CDTF">2024-08-23T07:47:48Z</dcterms:modified>
  <dc:identifier>DAGBbZIf2EI</dc:identifier>
</cp:coreProperties>
</file>