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Josefin Sans" pitchFamily="2" charset="77"/>
      <p:regular r:id="rId25"/>
      <p:bold r:id="rId26"/>
      <p:italic r:id="rId27"/>
      <p:boldItalic r:id="rId28"/>
    </p:embeddedFont>
    <p:embeddedFont>
      <p:font typeface="Montserrat Black" panose="020F0502020204030204" pitchFamily="34" charset="0"/>
      <p:bold r:id="rId29"/>
      <p:italic r:id="rId30"/>
      <p:boldItalic r:id="rId31"/>
    </p:embeddedFont>
    <p:embeddedFont>
      <p:font typeface="Nunito" pitchFamily="2" charset="77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hQczMZ17A3eKT1/pKPK1taZ7K5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5A3826-7024-4818-999C-39BB3084D6F7}">
  <a:tblStyle styleId="{ED5A3826-7024-4818-999C-39BB3084D6F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1905"/>
  </p:normalViewPr>
  <p:slideViewPr>
    <p:cSldViewPr snapToGrid="0">
      <p:cViewPr varScale="1">
        <p:scale>
          <a:sx n="50" d="100"/>
          <a:sy n="50" d="100"/>
        </p:scale>
        <p:origin x="184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f57e03507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2f57e03507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f57e035077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2f57e035077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f57e035077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2f57e035077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f57e035077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2f57e035077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f57e035077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2f57e035077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f4c740db8b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2f4c740db8b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f59fbd91d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2f59fbd91d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7e035077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-"/>
            </a:pPr>
            <a:r>
              <a:rPr lang="en-US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stickers with patient details in each file (reduces spelling errors, easier follow-up of VL results)</a:t>
            </a:r>
            <a:endParaRPr dirty="0"/>
          </a:p>
        </p:txBody>
      </p:sp>
      <p:sp>
        <p:nvSpPr>
          <p:cNvPr id="311" name="Google Shape;311;g2f57e035077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f59fbd91d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2f59fbd91d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4c740db8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forward to 2023, where th</a:t>
            </a:r>
            <a:endParaRPr/>
          </a:p>
        </p:txBody>
      </p:sp>
      <p:sp>
        <p:nvSpPr>
          <p:cNvPr id="96" name="Google Shape;96;g2f4c740db8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f4c740db8b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2f4c740db8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f4c740db8b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2f4c740db8b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4c740db8b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2f4c740db8b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f4c740db8b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2f4c740db8b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f57e03507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2f57e03507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57e0350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f57e0350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f57e03507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2f57e03507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28700" y="908230"/>
            <a:ext cx="16225843" cy="115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99" b="1" i="0" u="none" strike="noStrike" cap="none">
                <a:solidFill>
                  <a:srgbClr val="DCB05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JOHANNESBURG HEALTH DISTRICT 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802105" y="2088932"/>
            <a:ext cx="15320913" cy="144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99" b="1" i="0" u="none" strike="noStrike" cap="none" dirty="0">
                <a:solidFill>
                  <a:srgbClr val="0063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2024 RESEARCH CONFERENCE</a:t>
            </a:r>
            <a:endParaRPr dirty="0"/>
          </a:p>
        </p:txBody>
      </p:sp>
      <p:sp>
        <p:nvSpPr>
          <p:cNvPr id="86" name="Google Shape;86;p1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 extrusionOk="0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4497763" y="301323"/>
            <a:ext cx="11802813" cy="12978807"/>
          </a:xfrm>
          <a:custGeom>
            <a:avLst/>
            <a:gdLst/>
            <a:ahLst/>
            <a:cxnLst/>
            <a:rect l="l" t="t" r="r" b="b"/>
            <a:pathLst>
              <a:path w="14228699" h="15646400" extrusionOk="0">
                <a:moveTo>
                  <a:pt x="4891913" y="0"/>
                </a:moveTo>
                <a:lnTo>
                  <a:pt x="0" y="8473059"/>
                </a:lnTo>
                <a:lnTo>
                  <a:pt x="4141597" y="15646400"/>
                </a:lnTo>
                <a:lnTo>
                  <a:pt x="14228699" y="15646400"/>
                </a:lnTo>
                <a:lnTo>
                  <a:pt x="1422869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2718" r="-160051" b="-227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 extrusionOk="0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43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 extrusionOk="0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 extrusionOk="0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DCB05B"/>
                </a:solidFill>
                <a:latin typeface="Josefin Sans"/>
                <a:ea typeface="Josefin Sans"/>
                <a:cs typeface="Josefin Sans"/>
                <a:sym typeface="Josefin Sans"/>
              </a:rPr>
              <a:t>#JoburgResearch2024</a:t>
            </a:r>
            <a:endParaRPr/>
          </a:p>
        </p:txBody>
      </p:sp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2160100" y="3875350"/>
            <a:ext cx="139629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/>
              <a:t>Virological Suppression at the time of delivery in HIV positive pregnant women on ART at South Rand Hospital</a:t>
            </a:r>
            <a:endParaRPr/>
          </a:p>
        </p:txBody>
      </p:sp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1773475" y="6171950"/>
            <a:ext cx="14148600" cy="27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0"/>
              <a:buNone/>
            </a:pPr>
            <a:r>
              <a:rPr lang="en-US"/>
              <a:t>Jessica Robertson, Imaan Hassim, Kemolemo Tseki, Mamolatelo Kgare, Sara Yenson-Demetrio, Ismaeel Chohan &amp; Adam Sarlie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0"/>
              <a:buFont typeface="Arial"/>
              <a:buNone/>
            </a:pPr>
            <a:r>
              <a:rPr lang="en-US"/>
              <a:t>Supervisors: Dr Coceka Mnyani &amp; Dr Mimie Jordaan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f57e035077_0_50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 extrusionOk="0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f57e035077_0_50"/>
          <p:cNvSpPr txBox="1"/>
          <p:nvPr/>
        </p:nvSpPr>
        <p:spPr>
          <a:xfrm>
            <a:off x="725991" y="495053"/>
            <a:ext cx="1161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DCB05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JOHANNESBURG HEALTH DISTRICT </a:t>
            </a:r>
            <a:endParaRPr/>
          </a:p>
        </p:txBody>
      </p:sp>
      <p:sp>
        <p:nvSpPr>
          <p:cNvPr id="216" name="Google Shape;216;g2f57e035077_0_50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 extrusionOk="0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2f57e035077_0_50"/>
          <p:cNvSpPr/>
          <p:nvPr/>
        </p:nvSpPr>
        <p:spPr>
          <a:xfrm>
            <a:off x="14497763" y="301323"/>
            <a:ext cx="11809820" cy="12986512"/>
          </a:xfrm>
          <a:custGeom>
            <a:avLst/>
            <a:gdLst/>
            <a:ahLst/>
            <a:cxnLst/>
            <a:rect l="l" t="t" r="r" b="b"/>
            <a:pathLst>
              <a:path w="14228699" h="15646400" extrusionOk="0">
                <a:moveTo>
                  <a:pt x="4891913" y="0"/>
                </a:moveTo>
                <a:lnTo>
                  <a:pt x="0" y="8473059"/>
                </a:lnTo>
                <a:lnTo>
                  <a:pt x="4141597" y="15646400"/>
                </a:lnTo>
                <a:lnTo>
                  <a:pt x="14228699" y="15646400"/>
                </a:lnTo>
                <a:lnTo>
                  <a:pt x="1422869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2718" r="-160044" b="-227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f57e035077_0_50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 extrusionOk="0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44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f57e035077_0_50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 extrusionOk="0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2f57e035077_0_50"/>
          <p:cNvSpPr txBox="1"/>
          <p:nvPr/>
        </p:nvSpPr>
        <p:spPr>
          <a:xfrm>
            <a:off x="11046866" y="514350"/>
            <a:ext cx="6212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63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2024 RESEARCH CONFERENCE</a:t>
            </a:r>
            <a:endParaRPr/>
          </a:p>
        </p:txBody>
      </p:sp>
      <p:sp>
        <p:nvSpPr>
          <p:cNvPr id="221" name="Google Shape;221;g2f57e035077_0_50"/>
          <p:cNvSpPr txBox="1"/>
          <p:nvPr/>
        </p:nvSpPr>
        <p:spPr>
          <a:xfrm>
            <a:off x="6100515" y="8963461"/>
            <a:ext cx="608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765944"/>
                </a:solidFill>
                <a:latin typeface="Josefin Sans"/>
                <a:ea typeface="Josefin Sans"/>
                <a:cs typeface="Josefin Sans"/>
                <a:sym typeface="Josefin Sans"/>
              </a:rPr>
              <a:t>#JoburgResearch2024</a:t>
            </a:r>
            <a:endParaRPr/>
          </a:p>
        </p:txBody>
      </p:sp>
      <p:sp>
        <p:nvSpPr>
          <p:cNvPr id="222" name="Google Shape;222;g2f57e035077_0_50"/>
          <p:cNvSpPr txBox="1">
            <a:spLocks noGrp="1"/>
          </p:cNvSpPr>
          <p:nvPr>
            <p:ph type="title"/>
          </p:nvPr>
        </p:nvSpPr>
        <p:spPr>
          <a:xfrm>
            <a:off x="823499" y="1272992"/>
            <a:ext cx="1664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Results: VL Testing During Pregnancy</a:t>
            </a:r>
            <a:endParaRPr/>
          </a:p>
        </p:txBody>
      </p:sp>
      <p:graphicFrame>
        <p:nvGraphicFramePr>
          <p:cNvPr id="223" name="Google Shape;223;g2f57e035077_0_50"/>
          <p:cNvGraphicFramePr/>
          <p:nvPr/>
        </p:nvGraphicFramePr>
        <p:xfrm>
          <a:off x="1317700" y="2592913"/>
          <a:ext cx="15272825" cy="6084225"/>
        </p:xfrm>
        <a:graphic>
          <a:graphicData uri="http://schemas.openxmlformats.org/drawingml/2006/table">
            <a:tbl>
              <a:tblPr>
                <a:noFill/>
                <a:tableStyleId>{ED5A3826-7024-4818-999C-39BB3084D6F7}</a:tableStyleId>
              </a:tblPr>
              <a:tblGrid>
                <a:gridCol w="555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4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least 1 ANC VL test</a:t>
                      </a:r>
                      <a:endParaRPr sz="2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26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women (n)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148</a:t>
                      </a:r>
                      <a:endParaRPr sz="26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(%)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74,37</a:t>
                      </a:r>
                      <a:endParaRPr sz="26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25,63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22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ANC VL tests</a:t>
                      </a:r>
                      <a:endParaRPr sz="2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</a:t>
                      </a:r>
                      <a:endParaRPr sz="26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6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women (n)</a:t>
                      </a:r>
                      <a:endParaRPr sz="2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 sz="2600" b="1" u="none" strike="noStrike" cap="none" dirty="0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133</a:t>
                      </a:r>
                      <a:endParaRPr sz="2600" b="1" u="none" strike="noStrike" cap="none" dirty="0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2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(%)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25,63</a:t>
                      </a:r>
                      <a:endParaRPr sz="26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66,83</a:t>
                      </a:r>
                      <a:endParaRPr sz="26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7,54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1st VL Test Result</a:t>
                      </a:r>
                      <a:endParaRPr sz="2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Suppressed (&lt;50 copies/ml)</a:t>
                      </a:r>
                      <a:endParaRPr sz="26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Unsuppressed (≥50 copies/ml)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barcode</a:t>
                      </a:r>
                      <a:endParaRPr sz="2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women (n)</a:t>
                      </a:r>
                      <a:endParaRPr sz="2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</a:t>
                      </a:r>
                      <a:endParaRPr sz="26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(%)</a:t>
                      </a:r>
                      <a:endParaRPr sz="2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69,59</a:t>
                      </a:r>
                      <a:endParaRPr sz="2600" b="1" u="none" strike="noStrike" cap="none" dirty="0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28,38</a:t>
                      </a:r>
                      <a:endParaRPr sz="2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2,03</a:t>
                      </a:r>
                      <a:endParaRPr sz="2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f57e035077_0_79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 extrusionOk="0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2f57e035077_0_79"/>
          <p:cNvSpPr txBox="1"/>
          <p:nvPr/>
        </p:nvSpPr>
        <p:spPr>
          <a:xfrm>
            <a:off x="725991" y="495053"/>
            <a:ext cx="1161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DCB05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JOHANNESBURG HEALTH DISTRICT </a:t>
            </a:r>
            <a:endParaRPr/>
          </a:p>
        </p:txBody>
      </p:sp>
      <p:sp>
        <p:nvSpPr>
          <p:cNvPr id="230" name="Google Shape;230;g2f57e035077_0_79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 extrusionOk="0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2f57e035077_0_79"/>
          <p:cNvSpPr/>
          <p:nvPr/>
        </p:nvSpPr>
        <p:spPr>
          <a:xfrm>
            <a:off x="14497763" y="301323"/>
            <a:ext cx="11809820" cy="12986512"/>
          </a:xfrm>
          <a:custGeom>
            <a:avLst/>
            <a:gdLst/>
            <a:ahLst/>
            <a:cxnLst/>
            <a:rect l="l" t="t" r="r" b="b"/>
            <a:pathLst>
              <a:path w="14228699" h="15646400" extrusionOk="0">
                <a:moveTo>
                  <a:pt x="4891913" y="0"/>
                </a:moveTo>
                <a:lnTo>
                  <a:pt x="0" y="8473059"/>
                </a:lnTo>
                <a:lnTo>
                  <a:pt x="4141597" y="15646400"/>
                </a:lnTo>
                <a:lnTo>
                  <a:pt x="14228699" y="15646400"/>
                </a:lnTo>
                <a:lnTo>
                  <a:pt x="1422869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2718" r="-160044" b="-227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2f57e035077_0_79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 extrusionOk="0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44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2f57e035077_0_79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 extrusionOk="0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2f57e035077_0_79"/>
          <p:cNvSpPr txBox="1"/>
          <p:nvPr/>
        </p:nvSpPr>
        <p:spPr>
          <a:xfrm>
            <a:off x="11046866" y="514350"/>
            <a:ext cx="6212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63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2024 RESEARCH CONFERENCE</a:t>
            </a:r>
            <a:endParaRPr/>
          </a:p>
        </p:txBody>
      </p:sp>
      <p:sp>
        <p:nvSpPr>
          <p:cNvPr id="235" name="Google Shape;235;g2f57e035077_0_79"/>
          <p:cNvSpPr txBox="1"/>
          <p:nvPr/>
        </p:nvSpPr>
        <p:spPr>
          <a:xfrm>
            <a:off x="6100515" y="8963461"/>
            <a:ext cx="608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765944"/>
                </a:solidFill>
                <a:latin typeface="Josefin Sans"/>
                <a:ea typeface="Josefin Sans"/>
                <a:cs typeface="Josefin Sans"/>
                <a:sym typeface="Josefin Sans"/>
              </a:rPr>
              <a:t>#JoburgResearch2024</a:t>
            </a:r>
            <a:endParaRPr/>
          </a:p>
        </p:txBody>
      </p:sp>
      <p:sp>
        <p:nvSpPr>
          <p:cNvPr id="236" name="Google Shape;236;g2f57e035077_0_79"/>
          <p:cNvSpPr txBox="1">
            <a:spLocks noGrp="1"/>
          </p:cNvSpPr>
          <p:nvPr>
            <p:ph type="title"/>
          </p:nvPr>
        </p:nvSpPr>
        <p:spPr>
          <a:xfrm>
            <a:off x="808874" y="1547067"/>
            <a:ext cx="1664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Results: Pregnancy Outcomes </a:t>
            </a:r>
            <a:endParaRPr/>
          </a:p>
        </p:txBody>
      </p:sp>
      <p:sp>
        <p:nvSpPr>
          <p:cNvPr id="237" name="Google Shape;237;g2f57e035077_0_79"/>
          <p:cNvSpPr txBox="1"/>
          <p:nvPr/>
        </p:nvSpPr>
        <p:spPr>
          <a:xfrm>
            <a:off x="2294350" y="3282425"/>
            <a:ext cx="12232170" cy="60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31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176 (89,34%) participants gave birth at ≥37 weeks gestation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135 (67,84%) participants had an NVD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Birth weights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31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Char char="○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≥2500g: 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179 (89,95%)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31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○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&lt;2500g: 20 (10,05%) 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f57e035077_0_9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 extrusionOk="0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2f57e035077_0_92"/>
          <p:cNvSpPr txBox="1"/>
          <p:nvPr/>
        </p:nvSpPr>
        <p:spPr>
          <a:xfrm>
            <a:off x="725991" y="495053"/>
            <a:ext cx="1161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DCB05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JOHANNESBURG HEALTH DISTRICT </a:t>
            </a:r>
            <a:endParaRPr/>
          </a:p>
        </p:txBody>
      </p:sp>
      <p:sp>
        <p:nvSpPr>
          <p:cNvPr id="244" name="Google Shape;244;g2f57e035077_0_92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 extrusionOk="0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2f57e035077_0_92"/>
          <p:cNvSpPr/>
          <p:nvPr/>
        </p:nvSpPr>
        <p:spPr>
          <a:xfrm>
            <a:off x="14497763" y="301323"/>
            <a:ext cx="11809820" cy="12986512"/>
          </a:xfrm>
          <a:custGeom>
            <a:avLst/>
            <a:gdLst/>
            <a:ahLst/>
            <a:cxnLst/>
            <a:rect l="l" t="t" r="r" b="b"/>
            <a:pathLst>
              <a:path w="14228699" h="15646400" extrusionOk="0">
                <a:moveTo>
                  <a:pt x="4891913" y="0"/>
                </a:moveTo>
                <a:lnTo>
                  <a:pt x="0" y="8473059"/>
                </a:lnTo>
                <a:lnTo>
                  <a:pt x="4141597" y="15646400"/>
                </a:lnTo>
                <a:lnTo>
                  <a:pt x="14228699" y="15646400"/>
                </a:lnTo>
                <a:lnTo>
                  <a:pt x="1422869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2718" r="-160044" b="-227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2f57e035077_0_92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 extrusionOk="0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44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2f57e035077_0_92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 extrusionOk="0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2f57e035077_0_92"/>
          <p:cNvSpPr txBox="1"/>
          <p:nvPr/>
        </p:nvSpPr>
        <p:spPr>
          <a:xfrm>
            <a:off x="11046866" y="514350"/>
            <a:ext cx="6212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63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2024 RESEARCH CONFERENCE</a:t>
            </a:r>
            <a:endParaRPr/>
          </a:p>
        </p:txBody>
      </p:sp>
      <p:sp>
        <p:nvSpPr>
          <p:cNvPr id="249" name="Google Shape;249;g2f57e035077_0_92"/>
          <p:cNvSpPr txBox="1"/>
          <p:nvPr/>
        </p:nvSpPr>
        <p:spPr>
          <a:xfrm>
            <a:off x="6100515" y="8963461"/>
            <a:ext cx="608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765944"/>
                </a:solidFill>
                <a:latin typeface="Josefin Sans"/>
                <a:ea typeface="Josefin Sans"/>
                <a:cs typeface="Josefin Sans"/>
                <a:sym typeface="Josefin Sans"/>
              </a:rPr>
              <a:t>#JoburgResearch2024</a:t>
            </a:r>
            <a:endParaRPr/>
          </a:p>
        </p:txBody>
      </p:sp>
      <p:pic>
        <p:nvPicPr>
          <p:cNvPr id="250" name="Google Shape;250;g2f57e035077_0_92" title="Points scor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84250" y="1144700"/>
            <a:ext cx="11346699" cy="701602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2f57e035077_0_92"/>
          <p:cNvSpPr txBox="1"/>
          <p:nvPr/>
        </p:nvSpPr>
        <p:spPr>
          <a:xfrm>
            <a:off x="4239050" y="8160725"/>
            <a:ext cx="74184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4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Figure 4: Infant HIV PCR Result at Birth</a:t>
            </a:r>
            <a:endParaRPr sz="3400" i="0" u="none" strike="noStrike" cap="none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f57e035077_0_105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 extrusionOk="0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2f57e035077_0_105"/>
          <p:cNvSpPr txBox="1"/>
          <p:nvPr/>
        </p:nvSpPr>
        <p:spPr>
          <a:xfrm>
            <a:off x="725991" y="495053"/>
            <a:ext cx="1161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DCB05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JOHANNESBURG HEALTH DISTRICT </a:t>
            </a:r>
            <a:endParaRPr/>
          </a:p>
        </p:txBody>
      </p:sp>
      <p:sp>
        <p:nvSpPr>
          <p:cNvPr id="258" name="Google Shape;258;g2f57e035077_0_105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 extrusionOk="0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2f57e035077_0_105"/>
          <p:cNvSpPr/>
          <p:nvPr/>
        </p:nvSpPr>
        <p:spPr>
          <a:xfrm>
            <a:off x="14497763" y="301323"/>
            <a:ext cx="11809820" cy="12986512"/>
          </a:xfrm>
          <a:custGeom>
            <a:avLst/>
            <a:gdLst/>
            <a:ahLst/>
            <a:cxnLst/>
            <a:rect l="l" t="t" r="r" b="b"/>
            <a:pathLst>
              <a:path w="14228699" h="15646400" extrusionOk="0">
                <a:moveTo>
                  <a:pt x="4891913" y="0"/>
                </a:moveTo>
                <a:lnTo>
                  <a:pt x="0" y="8473059"/>
                </a:lnTo>
                <a:lnTo>
                  <a:pt x="4141597" y="15646400"/>
                </a:lnTo>
                <a:lnTo>
                  <a:pt x="14228699" y="15646400"/>
                </a:lnTo>
                <a:lnTo>
                  <a:pt x="1422869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2718" r="-160044" b="-227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2f57e035077_0_105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 extrusionOk="0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44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2f57e035077_0_105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 extrusionOk="0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f57e035077_0_105"/>
          <p:cNvSpPr txBox="1"/>
          <p:nvPr/>
        </p:nvSpPr>
        <p:spPr>
          <a:xfrm>
            <a:off x="11046866" y="514350"/>
            <a:ext cx="6212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63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2024 RESEARCH CONFERENCE</a:t>
            </a:r>
            <a:endParaRPr/>
          </a:p>
        </p:txBody>
      </p:sp>
      <p:sp>
        <p:nvSpPr>
          <p:cNvPr id="263" name="Google Shape;263;g2f57e035077_0_105"/>
          <p:cNvSpPr txBox="1"/>
          <p:nvPr/>
        </p:nvSpPr>
        <p:spPr>
          <a:xfrm>
            <a:off x="6100515" y="8963461"/>
            <a:ext cx="608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765944"/>
                </a:solidFill>
                <a:latin typeface="Josefin Sans"/>
                <a:ea typeface="Josefin Sans"/>
                <a:cs typeface="Josefin Sans"/>
                <a:sym typeface="Josefin Sans"/>
              </a:rPr>
              <a:t>#JoburgResearch2024</a:t>
            </a:r>
            <a:endParaRPr/>
          </a:p>
        </p:txBody>
      </p:sp>
      <p:sp>
        <p:nvSpPr>
          <p:cNvPr id="264" name="Google Shape;264;g2f57e035077_0_105"/>
          <p:cNvSpPr txBox="1">
            <a:spLocks noGrp="1"/>
          </p:cNvSpPr>
          <p:nvPr>
            <p:ph type="title"/>
          </p:nvPr>
        </p:nvSpPr>
        <p:spPr>
          <a:xfrm>
            <a:off x="808874" y="1547067"/>
            <a:ext cx="1664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Results: VL Trends at Delivery </a:t>
            </a:r>
            <a:endParaRPr/>
          </a:p>
        </p:txBody>
      </p:sp>
      <p:graphicFrame>
        <p:nvGraphicFramePr>
          <p:cNvPr id="265" name="Google Shape;265;g2f57e035077_0_105"/>
          <p:cNvGraphicFramePr/>
          <p:nvPr/>
        </p:nvGraphicFramePr>
        <p:xfrm>
          <a:off x="3218225" y="3090450"/>
          <a:ext cx="11417850" cy="5649822"/>
        </p:xfrm>
        <a:graphic>
          <a:graphicData uri="http://schemas.openxmlformats.org/drawingml/2006/table">
            <a:tbl>
              <a:tblPr>
                <a:noFill/>
                <a:tableStyleId>{ED5A3826-7024-4818-999C-39BB3084D6F7}</a:tableStyleId>
              </a:tblPr>
              <a:tblGrid>
                <a:gridCol w="380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3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Viral</a:t>
                      </a:r>
                      <a:r>
                        <a:rPr lang="en-US" sz="3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Load (copies/mL)</a:t>
                      </a:r>
                      <a:endParaRPr sz="3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32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&lt;50</a:t>
                      </a:r>
                      <a:endParaRPr sz="32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3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50-999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3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≥1000</a:t>
                      </a:r>
                      <a:endParaRPr sz="3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3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en-US" sz="3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women (n)</a:t>
                      </a:r>
                      <a:endParaRPr sz="3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32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141</a:t>
                      </a:r>
                      <a:endParaRPr sz="32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3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3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3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(%)</a:t>
                      </a:r>
                      <a:endParaRPr sz="3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32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70,85</a:t>
                      </a:r>
                      <a:endParaRPr sz="32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3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6,03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3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9,55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32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Suppressed (&lt;50)</a:t>
                      </a:r>
                      <a:endParaRPr sz="32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3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Unsuppressed (≥50)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32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141</a:t>
                      </a:r>
                      <a:endParaRPr sz="32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3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32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70,85</a:t>
                      </a:r>
                      <a:endParaRPr sz="32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3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15,58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f57e035077_0_123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 extrusionOk="0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f57e035077_0_123"/>
          <p:cNvSpPr txBox="1"/>
          <p:nvPr/>
        </p:nvSpPr>
        <p:spPr>
          <a:xfrm>
            <a:off x="725991" y="495053"/>
            <a:ext cx="1161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DCB05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JOHANNESBURG HEALTH DISTRICT </a:t>
            </a:r>
            <a:endParaRPr/>
          </a:p>
        </p:txBody>
      </p:sp>
      <p:sp>
        <p:nvSpPr>
          <p:cNvPr id="272" name="Google Shape;272;g2f57e035077_0_123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 extrusionOk="0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2f57e035077_0_123"/>
          <p:cNvSpPr/>
          <p:nvPr/>
        </p:nvSpPr>
        <p:spPr>
          <a:xfrm>
            <a:off x="14497763" y="301323"/>
            <a:ext cx="11809820" cy="12986512"/>
          </a:xfrm>
          <a:custGeom>
            <a:avLst/>
            <a:gdLst/>
            <a:ahLst/>
            <a:cxnLst/>
            <a:rect l="l" t="t" r="r" b="b"/>
            <a:pathLst>
              <a:path w="14228699" h="15646400" extrusionOk="0">
                <a:moveTo>
                  <a:pt x="4891913" y="0"/>
                </a:moveTo>
                <a:lnTo>
                  <a:pt x="0" y="8473059"/>
                </a:lnTo>
                <a:lnTo>
                  <a:pt x="4141597" y="15646400"/>
                </a:lnTo>
                <a:lnTo>
                  <a:pt x="14228699" y="15646400"/>
                </a:lnTo>
                <a:lnTo>
                  <a:pt x="1422869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2718" r="-160044" b="-227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2f57e035077_0_123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 extrusionOk="0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44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2f57e035077_0_123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 extrusionOk="0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2f57e035077_0_123"/>
          <p:cNvSpPr txBox="1"/>
          <p:nvPr/>
        </p:nvSpPr>
        <p:spPr>
          <a:xfrm>
            <a:off x="11046866" y="514350"/>
            <a:ext cx="6212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63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2024 RESEARCH CONFERENCE</a:t>
            </a:r>
            <a:endParaRPr/>
          </a:p>
        </p:txBody>
      </p:sp>
      <p:sp>
        <p:nvSpPr>
          <p:cNvPr id="277" name="Google Shape;277;g2f57e035077_0_123"/>
          <p:cNvSpPr txBox="1"/>
          <p:nvPr/>
        </p:nvSpPr>
        <p:spPr>
          <a:xfrm>
            <a:off x="6100515" y="8963461"/>
            <a:ext cx="608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765944"/>
                </a:solidFill>
                <a:latin typeface="Josefin Sans"/>
                <a:ea typeface="Josefin Sans"/>
                <a:cs typeface="Josefin Sans"/>
                <a:sym typeface="Josefin Sans"/>
              </a:rPr>
              <a:t>#JoburgResearch2024</a:t>
            </a:r>
            <a:endParaRPr/>
          </a:p>
        </p:txBody>
      </p:sp>
      <p:sp>
        <p:nvSpPr>
          <p:cNvPr id="278" name="Google Shape;278;g2f57e035077_0_123"/>
          <p:cNvSpPr txBox="1">
            <a:spLocks noGrp="1"/>
          </p:cNvSpPr>
          <p:nvPr>
            <p:ph type="title"/>
          </p:nvPr>
        </p:nvSpPr>
        <p:spPr>
          <a:xfrm>
            <a:off x="823499" y="1163367"/>
            <a:ext cx="1664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Results: Factors Associated with Delivery Viral Suppression </a:t>
            </a:r>
            <a:endParaRPr/>
          </a:p>
        </p:txBody>
      </p:sp>
      <p:graphicFrame>
        <p:nvGraphicFramePr>
          <p:cNvPr id="279" name="Google Shape;279;g2f57e035077_0_123"/>
          <p:cNvGraphicFramePr/>
          <p:nvPr/>
        </p:nvGraphicFramePr>
        <p:xfrm>
          <a:off x="1731913" y="2355888"/>
          <a:ext cx="14310125" cy="6558160"/>
        </p:xfrm>
        <a:graphic>
          <a:graphicData uri="http://schemas.openxmlformats.org/drawingml/2006/table">
            <a:tbl>
              <a:tblPr>
                <a:noFill/>
                <a:tableStyleId>{ED5A3826-7024-4818-999C-39BB3084D6F7}</a:tableStyleId>
              </a:tblPr>
              <a:tblGrid>
                <a:gridCol w="635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0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7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Demographics &amp; Clinical Characteristics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virally suppressed women n(%)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P- value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Employment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Employed</a:t>
                      </a: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Unemployed</a:t>
                      </a: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 (82,11)</a:t>
                      </a: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 (85,51)</a:t>
                      </a: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0.047</a:t>
                      </a: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Timing of 1st ANC visit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&lt;20 weeks </a:t>
                      </a: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≥20 weeks</a:t>
                      </a: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 (88,04)</a:t>
                      </a: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 (77,33)</a:t>
                      </a: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0.009</a:t>
                      </a: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Baseline CD4 count (cells/ml)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≥500</a:t>
                      </a: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350-499</a:t>
                      </a: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200-349</a:t>
                      </a: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&lt;200</a:t>
                      </a: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 (92,73)</a:t>
                      </a: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 (73,53)</a:t>
                      </a: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(76,19)</a:t>
                      </a: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(58,82)</a:t>
                      </a: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0.010</a:t>
                      </a: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4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Birth weight (g)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≥2500</a:t>
                      </a: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&lt;2500</a:t>
                      </a: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132 (85,16)</a:t>
                      </a: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(52,94)</a:t>
                      </a: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0.001</a:t>
                      </a:r>
                      <a:endParaRPr sz="2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f4c740db8b_0_163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 extrusionOk="0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2f4c740db8b_0_163"/>
          <p:cNvSpPr txBox="1"/>
          <p:nvPr/>
        </p:nvSpPr>
        <p:spPr>
          <a:xfrm>
            <a:off x="725991" y="495053"/>
            <a:ext cx="1161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DCB05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JOHANNESBURG HEALTH DISTRICT </a:t>
            </a:r>
            <a:endParaRPr/>
          </a:p>
        </p:txBody>
      </p:sp>
      <p:sp>
        <p:nvSpPr>
          <p:cNvPr id="286" name="Google Shape;286;g2f4c740db8b_0_163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 extrusionOk="0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2f4c740db8b_0_163"/>
          <p:cNvSpPr/>
          <p:nvPr/>
        </p:nvSpPr>
        <p:spPr>
          <a:xfrm>
            <a:off x="14497763" y="301323"/>
            <a:ext cx="11809820" cy="12986512"/>
          </a:xfrm>
          <a:custGeom>
            <a:avLst/>
            <a:gdLst/>
            <a:ahLst/>
            <a:cxnLst/>
            <a:rect l="l" t="t" r="r" b="b"/>
            <a:pathLst>
              <a:path w="14228699" h="15646400" extrusionOk="0">
                <a:moveTo>
                  <a:pt x="4891913" y="0"/>
                </a:moveTo>
                <a:lnTo>
                  <a:pt x="0" y="8473059"/>
                </a:lnTo>
                <a:lnTo>
                  <a:pt x="4141597" y="15646400"/>
                </a:lnTo>
                <a:lnTo>
                  <a:pt x="14228699" y="15646400"/>
                </a:lnTo>
                <a:lnTo>
                  <a:pt x="1422869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2718" r="-160044" b="-227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2f4c740db8b_0_163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 extrusionOk="0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44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2f4c740db8b_0_163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 extrusionOk="0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2f4c740db8b_0_163"/>
          <p:cNvSpPr txBox="1"/>
          <p:nvPr/>
        </p:nvSpPr>
        <p:spPr>
          <a:xfrm>
            <a:off x="11046866" y="514350"/>
            <a:ext cx="6212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63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2024 RESEARCH CONFERENCE</a:t>
            </a:r>
            <a:endParaRPr/>
          </a:p>
        </p:txBody>
      </p:sp>
      <p:sp>
        <p:nvSpPr>
          <p:cNvPr id="291" name="Google Shape;291;g2f4c740db8b_0_163"/>
          <p:cNvSpPr txBox="1"/>
          <p:nvPr/>
        </p:nvSpPr>
        <p:spPr>
          <a:xfrm>
            <a:off x="6100515" y="8963461"/>
            <a:ext cx="608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765944"/>
                </a:solidFill>
                <a:latin typeface="Josefin Sans"/>
                <a:ea typeface="Josefin Sans"/>
                <a:cs typeface="Josefin Sans"/>
                <a:sym typeface="Josefin Sans"/>
              </a:rPr>
              <a:t>#JoburgResearch2024</a:t>
            </a:r>
            <a:endParaRPr/>
          </a:p>
        </p:txBody>
      </p:sp>
      <p:sp>
        <p:nvSpPr>
          <p:cNvPr id="292" name="Google Shape;292;g2f4c740db8b_0_163"/>
          <p:cNvSpPr txBox="1">
            <a:spLocks noGrp="1"/>
          </p:cNvSpPr>
          <p:nvPr>
            <p:ph type="title"/>
          </p:nvPr>
        </p:nvSpPr>
        <p:spPr>
          <a:xfrm>
            <a:off x="3418325" y="956750"/>
            <a:ext cx="1043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293" name="Google Shape;293;g2f4c740db8b_0_163"/>
          <p:cNvSpPr txBox="1">
            <a:spLocks noGrp="1"/>
          </p:cNvSpPr>
          <p:nvPr>
            <p:ph type="body" idx="1"/>
          </p:nvPr>
        </p:nvSpPr>
        <p:spPr>
          <a:xfrm>
            <a:off x="9065149" y="2490050"/>
            <a:ext cx="7128899" cy="608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900"/>
              <a:buFont typeface="Calibri"/>
              <a:buChar char="●"/>
            </a:pPr>
            <a:r>
              <a:rPr lang="en-US" sz="3000" dirty="0"/>
              <a:t>Most women not changed from TEE to TLD</a:t>
            </a:r>
            <a:endParaRPr sz="3000" dirty="0"/>
          </a:p>
          <a:p>
            <a:pPr marL="4572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●"/>
            </a:pPr>
            <a:r>
              <a:rPr lang="en-US" sz="3000" dirty="0"/>
              <a:t>Majority had low baseline CD4 count, inverse relationship between CD4 &amp; delivery VL</a:t>
            </a:r>
            <a:endParaRPr sz="3000" dirty="0"/>
          </a:p>
          <a:p>
            <a:pPr marL="4572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●"/>
            </a:pPr>
            <a:r>
              <a:rPr lang="en-US" sz="3000" dirty="0"/>
              <a:t>Majority delivery VLs were suppressed</a:t>
            </a:r>
            <a:endParaRPr sz="3000" dirty="0"/>
          </a:p>
          <a:p>
            <a:pPr marL="4572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●"/>
            </a:pPr>
            <a:r>
              <a:rPr lang="en-US" sz="3000" dirty="0"/>
              <a:t>Majority of birth PCRs were negative</a:t>
            </a:r>
            <a:endParaRPr sz="3000" dirty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3000" dirty="0"/>
          </a:p>
        </p:txBody>
      </p:sp>
      <p:sp>
        <p:nvSpPr>
          <p:cNvPr id="294" name="Google Shape;294;g2f4c740db8b_0_163"/>
          <p:cNvSpPr txBox="1">
            <a:spLocks noGrp="1"/>
          </p:cNvSpPr>
          <p:nvPr>
            <p:ph type="body" idx="1"/>
          </p:nvPr>
        </p:nvSpPr>
        <p:spPr>
          <a:xfrm>
            <a:off x="1148075" y="2443950"/>
            <a:ext cx="7128900" cy="588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●"/>
            </a:pPr>
            <a:r>
              <a:rPr lang="en-US" sz="3000" dirty="0"/>
              <a:t>No association between number of VL tests &amp; suppression</a:t>
            </a:r>
            <a:endParaRPr sz="3000" dirty="0"/>
          </a:p>
          <a:p>
            <a:pPr marL="4572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●"/>
            </a:pPr>
            <a:r>
              <a:rPr lang="en-US" sz="3000" dirty="0"/>
              <a:t>VL suppression associated with:</a:t>
            </a:r>
            <a:endParaRPr sz="3000" dirty="0"/>
          </a:p>
          <a:p>
            <a:pPr marL="914400" lvl="1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○"/>
            </a:pPr>
            <a:r>
              <a:rPr lang="en-US" sz="3000" dirty="0"/>
              <a:t>Early booking</a:t>
            </a:r>
            <a:endParaRPr sz="3000" dirty="0"/>
          </a:p>
          <a:p>
            <a:pPr marL="914400" lvl="1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○"/>
            </a:pPr>
            <a:r>
              <a:rPr lang="en-US" sz="3000" dirty="0"/>
              <a:t>Employment</a:t>
            </a:r>
            <a:endParaRPr sz="3000" dirty="0"/>
          </a:p>
          <a:p>
            <a:pPr marL="914400" lvl="1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900"/>
              <a:buFont typeface="Calibri"/>
              <a:buChar char="○"/>
            </a:pPr>
            <a:r>
              <a:rPr lang="en-US" sz="3000" dirty="0"/>
              <a:t>Full-term deliveries</a:t>
            </a:r>
          </a:p>
          <a:p>
            <a:pPr marL="914400" lvl="1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900"/>
              <a:buFont typeface="Calibri"/>
              <a:buChar char="○"/>
            </a:pPr>
            <a:r>
              <a:rPr lang="en-US" sz="3000" dirty="0"/>
              <a:t>Birth weight</a:t>
            </a:r>
            <a:endParaRPr sz="3000" dirty="0"/>
          </a:p>
          <a:p>
            <a:pPr marL="4572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900"/>
              <a:buFont typeface="Calibri"/>
              <a:buChar char="●"/>
            </a:pPr>
            <a:r>
              <a:rPr lang="en-US" sz="3000" dirty="0"/>
              <a:t>VL suppression not associated with:</a:t>
            </a:r>
            <a:endParaRPr sz="3000" dirty="0"/>
          </a:p>
          <a:p>
            <a:pPr marL="914400" lvl="1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900"/>
              <a:buFont typeface="Calibri"/>
              <a:buChar char="○"/>
            </a:pPr>
            <a:r>
              <a:rPr lang="en-US" sz="3000" dirty="0"/>
              <a:t>Mode of delivery</a:t>
            </a:r>
            <a:endParaRPr sz="30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f59fbd91df_0_5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 extrusionOk="0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2f59fbd91df_0_5"/>
          <p:cNvSpPr txBox="1"/>
          <p:nvPr/>
        </p:nvSpPr>
        <p:spPr>
          <a:xfrm>
            <a:off x="725991" y="495053"/>
            <a:ext cx="1161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DCB05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JOHANNESBURG HEALTH DISTRICT </a:t>
            </a:r>
            <a:endParaRPr/>
          </a:p>
        </p:txBody>
      </p:sp>
      <p:sp>
        <p:nvSpPr>
          <p:cNvPr id="301" name="Google Shape;301;g2f59fbd91df_0_5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 extrusionOk="0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2f59fbd91df_0_5"/>
          <p:cNvSpPr/>
          <p:nvPr/>
        </p:nvSpPr>
        <p:spPr>
          <a:xfrm>
            <a:off x="14497763" y="301323"/>
            <a:ext cx="11809820" cy="12986512"/>
          </a:xfrm>
          <a:custGeom>
            <a:avLst/>
            <a:gdLst/>
            <a:ahLst/>
            <a:cxnLst/>
            <a:rect l="l" t="t" r="r" b="b"/>
            <a:pathLst>
              <a:path w="14228699" h="15646400" extrusionOk="0">
                <a:moveTo>
                  <a:pt x="4891913" y="0"/>
                </a:moveTo>
                <a:lnTo>
                  <a:pt x="0" y="8473059"/>
                </a:lnTo>
                <a:lnTo>
                  <a:pt x="4141597" y="15646400"/>
                </a:lnTo>
                <a:lnTo>
                  <a:pt x="14228699" y="15646400"/>
                </a:lnTo>
                <a:lnTo>
                  <a:pt x="1422869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2718" r="-160044" b="-227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2f59fbd91df_0_5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 extrusionOk="0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44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2f59fbd91df_0_5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 extrusionOk="0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2f59fbd91df_0_5"/>
          <p:cNvSpPr txBox="1"/>
          <p:nvPr/>
        </p:nvSpPr>
        <p:spPr>
          <a:xfrm>
            <a:off x="11046866" y="514350"/>
            <a:ext cx="6212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63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2024 RESEARCH CONFERENCE</a:t>
            </a:r>
            <a:endParaRPr/>
          </a:p>
        </p:txBody>
      </p:sp>
      <p:sp>
        <p:nvSpPr>
          <p:cNvPr id="306" name="Google Shape;306;g2f59fbd91df_0_5"/>
          <p:cNvSpPr txBox="1"/>
          <p:nvPr/>
        </p:nvSpPr>
        <p:spPr>
          <a:xfrm>
            <a:off x="6100515" y="8963461"/>
            <a:ext cx="608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765944"/>
                </a:solidFill>
                <a:latin typeface="Josefin Sans"/>
                <a:ea typeface="Josefin Sans"/>
                <a:cs typeface="Josefin Sans"/>
                <a:sym typeface="Josefin Sans"/>
              </a:rPr>
              <a:t>#JoburgResearch2024</a:t>
            </a:r>
            <a:endParaRPr/>
          </a:p>
        </p:txBody>
      </p:sp>
      <p:sp>
        <p:nvSpPr>
          <p:cNvPr id="307" name="Google Shape;307;g2f59fbd91df_0_5"/>
          <p:cNvSpPr txBox="1">
            <a:spLocks noGrp="1"/>
          </p:cNvSpPr>
          <p:nvPr>
            <p:ph type="title"/>
          </p:nvPr>
        </p:nvSpPr>
        <p:spPr>
          <a:xfrm>
            <a:off x="5029225" y="13643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Limitations &amp; Challenges </a:t>
            </a:r>
            <a:endParaRPr/>
          </a:p>
        </p:txBody>
      </p:sp>
      <p:sp>
        <p:nvSpPr>
          <p:cNvPr id="308" name="Google Shape;308;g2f59fbd91df_0_5"/>
          <p:cNvSpPr txBox="1">
            <a:spLocks noGrp="1"/>
          </p:cNvSpPr>
          <p:nvPr>
            <p:ph type="body" idx="1"/>
          </p:nvPr>
        </p:nvSpPr>
        <p:spPr>
          <a:xfrm>
            <a:off x="2687975" y="2750875"/>
            <a:ext cx="11809800" cy="59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445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3400"/>
              <a:buChar char="●"/>
            </a:pPr>
            <a:r>
              <a:rPr lang="en-US" sz="3400"/>
              <a:t>Single study site </a:t>
            </a:r>
            <a:endParaRPr sz="3400"/>
          </a:p>
          <a:p>
            <a:pPr marL="457200" lvl="0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400"/>
              <a:buChar char="●"/>
            </a:pPr>
            <a:r>
              <a:rPr lang="en-US" sz="3400"/>
              <a:t>Retrospective study </a:t>
            </a:r>
            <a:endParaRPr sz="3400"/>
          </a:p>
          <a:p>
            <a:pPr marL="1371600" lvl="1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400"/>
              <a:buChar char="○"/>
            </a:pPr>
            <a:r>
              <a:rPr lang="en-US" sz="3400"/>
              <a:t>Data collected depended on recorded notes in the files, therefore some factors not always available</a:t>
            </a:r>
            <a:endParaRPr sz="3400"/>
          </a:p>
          <a:p>
            <a:pPr marL="1371600" lvl="1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400"/>
              <a:buChar char="○"/>
            </a:pPr>
            <a:r>
              <a:rPr lang="en-US" sz="3400"/>
              <a:t>Unavailability of laboratory results in maternal case records </a:t>
            </a:r>
            <a:endParaRPr sz="3400"/>
          </a:p>
          <a:p>
            <a:pPr marL="457200" lvl="0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400"/>
              <a:buChar char="●"/>
            </a:pPr>
            <a:r>
              <a:rPr lang="en-US" sz="3400"/>
              <a:t>36,0% (n=112) of files not sourced due to administrative difficulties, poor record keeping, lack of electronic filing system</a:t>
            </a:r>
            <a:endParaRPr sz="3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7e035077_0_150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 extrusionOk="0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2f57e035077_0_150"/>
          <p:cNvSpPr txBox="1"/>
          <p:nvPr/>
        </p:nvSpPr>
        <p:spPr>
          <a:xfrm>
            <a:off x="725991" y="495053"/>
            <a:ext cx="1161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DCB05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JOHANNESBURG HEALTH DISTRICT </a:t>
            </a:r>
            <a:endParaRPr/>
          </a:p>
        </p:txBody>
      </p:sp>
      <p:sp>
        <p:nvSpPr>
          <p:cNvPr id="315" name="Google Shape;315;g2f57e035077_0_150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 extrusionOk="0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2f57e035077_0_150"/>
          <p:cNvSpPr/>
          <p:nvPr/>
        </p:nvSpPr>
        <p:spPr>
          <a:xfrm>
            <a:off x="14497763" y="301323"/>
            <a:ext cx="11809820" cy="12986512"/>
          </a:xfrm>
          <a:custGeom>
            <a:avLst/>
            <a:gdLst/>
            <a:ahLst/>
            <a:cxnLst/>
            <a:rect l="l" t="t" r="r" b="b"/>
            <a:pathLst>
              <a:path w="14228699" h="15646400" extrusionOk="0">
                <a:moveTo>
                  <a:pt x="4891913" y="0"/>
                </a:moveTo>
                <a:lnTo>
                  <a:pt x="0" y="8473059"/>
                </a:lnTo>
                <a:lnTo>
                  <a:pt x="4141597" y="15646400"/>
                </a:lnTo>
                <a:lnTo>
                  <a:pt x="14228699" y="15646400"/>
                </a:lnTo>
                <a:lnTo>
                  <a:pt x="1422869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2718" r="-160044" b="-227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2f57e035077_0_150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 extrusionOk="0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44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2f57e035077_0_150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 extrusionOk="0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2f57e035077_0_150"/>
          <p:cNvSpPr txBox="1"/>
          <p:nvPr/>
        </p:nvSpPr>
        <p:spPr>
          <a:xfrm>
            <a:off x="11046866" y="514350"/>
            <a:ext cx="6212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63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2024 RESEARCH CONFERENCE</a:t>
            </a:r>
            <a:endParaRPr/>
          </a:p>
        </p:txBody>
      </p:sp>
      <p:sp>
        <p:nvSpPr>
          <p:cNvPr id="320" name="Google Shape;320;g2f57e035077_0_150"/>
          <p:cNvSpPr txBox="1"/>
          <p:nvPr/>
        </p:nvSpPr>
        <p:spPr>
          <a:xfrm>
            <a:off x="6100515" y="8963461"/>
            <a:ext cx="608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765944"/>
                </a:solidFill>
                <a:latin typeface="Josefin Sans"/>
                <a:ea typeface="Josefin Sans"/>
                <a:cs typeface="Josefin Sans"/>
                <a:sym typeface="Josefin Sans"/>
              </a:rPr>
              <a:t>#JoburgResearch2024</a:t>
            </a:r>
            <a:endParaRPr/>
          </a:p>
        </p:txBody>
      </p:sp>
      <p:sp>
        <p:nvSpPr>
          <p:cNvPr id="321" name="Google Shape;321;g2f57e035077_0_150"/>
          <p:cNvSpPr txBox="1">
            <a:spLocks noGrp="1"/>
          </p:cNvSpPr>
          <p:nvPr>
            <p:ph type="title"/>
          </p:nvPr>
        </p:nvSpPr>
        <p:spPr>
          <a:xfrm>
            <a:off x="823499" y="1072017"/>
            <a:ext cx="1664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Recommendations  </a:t>
            </a:r>
            <a:endParaRPr/>
          </a:p>
        </p:txBody>
      </p:sp>
      <p:sp>
        <p:nvSpPr>
          <p:cNvPr id="322" name="Google Shape;322;g2f57e035077_0_150"/>
          <p:cNvSpPr txBox="1"/>
          <p:nvPr/>
        </p:nvSpPr>
        <p:spPr>
          <a:xfrm>
            <a:off x="726000" y="2330300"/>
            <a:ext cx="7888800" cy="7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management: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 early booking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 HCWs to transition patients from TEE to TLD regimen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Routine VL testing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documentation &amp; electronic record keeping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stickers with patient details in each file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2f57e035077_0_150"/>
          <p:cNvSpPr txBox="1"/>
          <p:nvPr/>
        </p:nvSpPr>
        <p:spPr>
          <a:xfrm>
            <a:off x="8822275" y="2352175"/>
            <a:ext cx="7415100" cy="77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studies: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study sites with larger sample sizes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up on “intermediate” birth PCRs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up of breastfeeding maternal VL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up of infant PCR throughout 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 of exposure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other potential influences 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MTCT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f59fbd91df_0_33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 extrusionOk="0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2f59fbd91df_0_33"/>
          <p:cNvSpPr txBox="1"/>
          <p:nvPr/>
        </p:nvSpPr>
        <p:spPr>
          <a:xfrm>
            <a:off x="725991" y="495053"/>
            <a:ext cx="1161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DCB05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JOHANNESBURG HEALTH DISTRICT </a:t>
            </a:r>
            <a:endParaRPr/>
          </a:p>
        </p:txBody>
      </p:sp>
      <p:sp>
        <p:nvSpPr>
          <p:cNvPr id="330" name="Google Shape;330;g2f59fbd91df_0_33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 extrusionOk="0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2f59fbd91df_0_33"/>
          <p:cNvSpPr/>
          <p:nvPr/>
        </p:nvSpPr>
        <p:spPr>
          <a:xfrm>
            <a:off x="14497763" y="301323"/>
            <a:ext cx="11809820" cy="12986512"/>
          </a:xfrm>
          <a:custGeom>
            <a:avLst/>
            <a:gdLst/>
            <a:ahLst/>
            <a:cxnLst/>
            <a:rect l="l" t="t" r="r" b="b"/>
            <a:pathLst>
              <a:path w="14228699" h="15646400" extrusionOk="0">
                <a:moveTo>
                  <a:pt x="4891913" y="0"/>
                </a:moveTo>
                <a:lnTo>
                  <a:pt x="0" y="8473059"/>
                </a:lnTo>
                <a:lnTo>
                  <a:pt x="4141597" y="15646400"/>
                </a:lnTo>
                <a:lnTo>
                  <a:pt x="14228699" y="15646400"/>
                </a:lnTo>
                <a:lnTo>
                  <a:pt x="1422869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2718" r="-160044" b="-227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2f59fbd91df_0_33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 extrusionOk="0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44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2f59fbd91df_0_33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 extrusionOk="0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2f59fbd91df_0_33"/>
          <p:cNvSpPr txBox="1"/>
          <p:nvPr/>
        </p:nvSpPr>
        <p:spPr>
          <a:xfrm>
            <a:off x="11046866" y="514350"/>
            <a:ext cx="6212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63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2024 RESEARCH CONFERENCE</a:t>
            </a:r>
            <a:endParaRPr/>
          </a:p>
        </p:txBody>
      </p:sp>
      <p:sp>
        <p:nvSpPr>
          <p:cNvPr id="335" name="Google Shape;335;g2f59fbd91df_0_33"/>
          <p:cNvSpPr txBox="1"/>
          <p:nvPr/>
        </p:nvSpPr>
        <p:spPr>
          <a:xfrm>
            <a:off x="6100515" y="8963461"/>
            <a:ext cx="608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765944"/>
                </a:solidFill>
                <a:latin typeface="Josefin Sans"/>
                <a:ea typeface="Josefin Sans"/>
                <a:cs typeface="Josefin Sans"/>
                <a:sym typeface="Josefin Sans"/>
              </a:rPr>
              <a:t>#JoburgResearch2024</a:t>
            </a:r>
            <a:endParaRPr/>
          </a:p>
        </p:txBody>
      </p:sp>
      <p:sp>
        <p:nvSpPr>
          <p:cNvPr id="336" name="Google Shape;336;g2f59fbd91df_0_33"/>
          <p:cNvSpPr txBox="1">
            <a:spLocks noGrp="1"/>
          </p:cNvSpPr>
          <p:nvPr>
            <p:ph type="title"/>
          </p:nvPr>
        </p:nvSpPr>
        <p:spPr>
          <a:xfrm>
            <a:off x="5029225" y="13643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337" name="Google Shape;337;g2f59fbd91df_0_33"/>
          <p:cNvSpPr txBox="1">
            <a:spLocks noGrp="1"/>
          </p:cNvSpPr>
          <p:nvPr>
            <p:ph type="body" idx="1"/>
          </p:nvPr>
        </p:nvSpPr>
        <p:spPr>
          <a:xfrm>
            <a:off x="2687975" y="2915050"/>
            <a:ext cx="12939600" cy="59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/>
          </a:p>
          <a:p>
            <a:pPr marL="9144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300"/>
              <a:t>Viral suppression was below 95-95-95 2030 UNAIDS targets </a:t>
            </a:r>
            <a:endParaRPr sz="3300"/>
          </a:p>
          <a:p>
            <a:pPr marL="9144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300"/>
              <a:t>Displayed improvement - indicating progress towards PMTCT goals</a:t>
            </a:r>
            <a:endParaRPr sz="3300"/>
          </a:p>
          <a:p>
            <a:pPr marL="9144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300"/>
              <a:t>Positive impact of 2019 PMTCT guidelines</a:t>
            </a:r>
            <a:endParaRPr sz="3300"/>
          </a:p>
          <a:p>
            <a:pPr marL="9144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300"/>
              <a:t>Future studies with more representative populations are recommended to better evaluate the effectiveness of PMTCT in South Africa</a:t>
            </a:r>
            <a:endParaRPr sz="3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f4c740db8b_0_5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 extrusionOk="0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2f4c740db8b_0_5"/>
          <p:cNvSpPr txBox="1"/>
          <p:nvPr/>
        </p:nvSpPr>
        <p:spPr>
          <a:xfrm>
            <a:off x="725991" y="495053"/>
            <a:ext cx="1161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DCB05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JOHANNESBURG HEALTH DISTRICT </a:t>
            </a:r>
            <a:endParaRPr/>
          </a:p>
        </p:txBody>
      </p:sp>
      <p:sp>
        <p:nvSpPr>
          <p:cNvPr id="100" name="Google Shape;100;g2f4c740db8b_0_5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 extrusionOk="0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2f4c740db8b_0_5"/>
          <p:cNvSpPr/>
          <p:nvPr/>
        </p:nvSpPr>
        <p:spPr>
          <a:xfrm>
            <a:off x="14497763" y="301323"/>
            <a:ext cx="11809820" cy="12986512"/>
          </a:xfrm>
          <a:custGeom>
            <a:avLst/>
            <a:gdLst/>
            <a:ahLst/>
            <a:cxnLst/>
            <a:rect l="l" t="t" r="r" b="b"/>
            <a:pathLst>
              <a:path w="14228699" h="15646400" extrusionOk="0">
                <a:moveTo>
                  <a:pt x="4891913" y="0"/>
                </a:moveTo>
                <a:lnTo>
                  <a:pt x="0" y="8473059"/>
                </a:lnTo>
                <a:lnTo>
                  <a:pt x="4141597" y="15646400"/>
                </a:lnTo>
                <a:lnTo>
                  <a:pt x="14228699" y="15646400"/>
                </a:lnTo>
                <a:lnTo>
                  <a:pt x="1422869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2718" r="-160044" b="-227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2f4c740db8b_0_5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 extrusionOk="0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44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2f4c740db8b_0_5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 extrusionOk="0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2f4c740db8b_0_5"/>
          <p:cNvSpPr txBox="1"/>
          <p:nvPr/>
        </p:nvSpPr>
        <p:spPr>
          <a:xfrm>
            <a:off x="11046866" y="514350"/>
            <a:ext cx="6212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63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2024 RESEARCH CONFERENCE</a:t>
            </a:r>
            <a:endParaRPr/>
          </a:p>
        </p:txBody>
      </p:sp>
      <p:sp>
        <p:nvSpPr>
          <p:cNvPr id="105" name="Google Shape;105;g2f4c740db8b_0_5"/>
          <p:cNvSpPr txBox="1"/>
          <p:nvPr/>
        </p:nvSpPr>
        <p:spPr>
          <a:xfrm>
            <a:off x="6100515" y="8963461"/>
            <a:ext cx="608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765944"/>
                </a:solidFill>
                <a:latin typeface="Josefin Sans"/>
                <a:ea typeface="Josefin Sans"/>
                <a:cs typeface="Josefin Sans"/>
                <a:sym typeface="Josefin Sans"/>
              </a:rPr>
              <a:t>#JoburgResearch2024</a:t>
            </a:r>
            <a:endParaRPr/>
          </a:p>
        </p:txBody>
      </p:sp>
      <p:sp>
        <p:nvSpPr>
          <p:cNvPr id="106" name="Google Shape;106;g2f4c740db8b_0_5"/>
          <p:cNvSpPr txBox="1">
            <a:spLocks noGrp="1"/>
          </p:cNvSpPr>
          <p:nvPr>
            <p:ph type="title"/>
          </p:nvPr>
        </p:nvSpPr>
        <p:spPr>
          <a:xfrm>
            <a:off x="808874" y="1547067"/>
            <a:ext cx="1664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000"/>
              <a:t>Introduction</a:t>
            </a:r>
            <a:endParaRPr sz="5000"/>
          </a:p>
        </p:txBody>
      </p:sp>
      <p:sp>
        <p:nvSpPr>
          <p:cNvPr id="107" name="Google Shape;107;g2f4c740db8b_0_5"/>
          <p:cNvSpPr txBox="1">
            <a:spLocks noGrp="1"/>
          </p:cNvSpPr>
          <p:nvPr>
            <p:ph type="body" idx="1"/>
          </p:nvPr>
        </p:nvSpPr>
        <p:spPr>
          <a:xfrm>
            <a:off x="820900" y="3009900"/>
            <a:ext cx="16019300" cy="56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0391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78"/>
              <a:buFont typeface="Calibri"/>
              <a:buChar char="●"/>
            </a:pPr>
            <a:r>
              <a:rPr lang="en-US" sz="3177" dirty="0"/>
              <a:t>In 2023, 7,7 million people were living with HIV in SA, 63,6% were women of childbearing age</a:t>
            </a:r>
            <a:endParaRPr sz="3177" dirty="0"/>
          </a:p>
          <a:p>
            <a:pPr marL="457200" lvl="0" indent="-430391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78"/>
              <a:buFont typeface="Calibri"/>
              <a:buChar char="●"/>
            </a:pPr>
            <a:r>
              <a:rPr lang="en-US" sz="3177" dirty="0"/>
              <a:t>Mother-to-child transmission (MTCT) rates have declined from &gt;20% in 2003 to 2,39% in 2023 </a:t>
            </a:r>
            <a:endParaRPr sz="3177" dirty="0"/>
          </a:p>
          <a:p>
            <a:pPr marL="457200" lvl="0" indent="-430391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78"/>
              <a:buFont typeface="Calibri"/>
              <a:buChar char="●"/>
            </a:pPr>
            <a:r>
              <a:rPr lang="en-US" sz="3177" dirty="0"/>
              <a:t>There are still &gt;1 000 infants per 100 000 live-births newly infected with HIV yearly</a:t>
            </a:r>
            <a:endParaRPr sz="3177" dirty="0"/>
          </a:p>
          <a:p>
            <a:pPr marL="457200" lvl="0" indent="-43039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233A44"/>
              </a:buClr>
              <a:buSzPts val="3178"/>
              <a:buFont typeface="Calibri"/>
              <a:buChar char="●"/>
            </a:pPr>
            <a:r>
              <a:rPr lang="en-US" sz="3177" dirty="0"/>
              <a:t>Maternal VL = important risk factor for MTCT</a:t>
            </a:r>
            <a:endParaRPr sz="3177" dirty="0"/>
          </a:p>
          <a:p>
            <a:pPr marL="457200" lvl="0" indent="-43039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233A44"/>
              </a:buClr>
              <a:buSzPts val="3178"/>
              <a:buFont typeface="Calibri"/>
              <a:buChar char="●"/>
            </a:pPr>
            <a:r>
              <a:rPr lang="en-US" sz="3177" dirty="0"/>
              <a:t>VL done antenatally, at delivery, 6 months postpartum &amp; 6 monthly while breastfeeding (coverage still suboptimal)</a:t>
            </a:r>
            <a:endParaRPr sz="3177" dirty="0"/>
          </a:p>
          <a:p>
            <a:pPr marL="457200" lvl="0" indent="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4"/>
              <a:buFont typeface="Arial"/>
              <a:buNone/>
            </a:pPr>
            <a:endParaRPr sz="1880" dirty="0">
              <a:latin typeface="Nunito"/>
              <a:ea typeface="Nunito"/>
              <a:cs typeface="Nunito"/>
              <a:sym typeface="Nunito"/>
            </a:endParaRPr>
          </a:p>
          <a:p>
            <a:pPr marL="34290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8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f4c740db8b_0_119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 extrusionOk="0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2f4c740db8b_0_119"/>
          <p:cNvSpPr txBox="1"/>
          <p:nvPr/>
        </p:nvSpPr>
        <p:spPr>
          <a:xfrm>
            <a:off x="725991" y="495053"/>
            <a:ext cx="1161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DCB05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JOHANNESBURG HEALTH DISTRICT </a:t>
            </a:r>
            <a:endParaRPr/>
          </a:p>
        </p:txBody>
      </p:sp>
      <p:sp>
        <p:nvSpPr>
          <p:cNvPr id="114" name="Google Shape;114;g2f4c740db8b_0_119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 extrusionOk="0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2f4c740db8b_0_119"/>
          <p:cNvSpPr/>
          <p:nvPr/>
        </p:nvSpPr>
        <p:spPr>
          <a:xfrm>
            <a:off x="14497763" y="301323"/>
            <a:ext cx="11809820" cy="12986512"/>
          </a:xfrm>
          <a:custGeom>
            <a:avLst/>
            <a:gdLst/>
            <a:ahLst/>
            <a:cxnLst/>
            <a:rect l="l" t="t" r="r" b="b"/>
            <a:pathLst>
              <a:path w="14228699" h="15646400" extrusionOk="0">
                <a:moveTo>
                  <a:pt x="4891913" y="0"/>
                </a:moveTo>
                <a:lnTo>
                  <a:pt x="0" y="8473059"/>
                </a:lnTo>
                <a:lnTo>
                  <a:pt x="4141597" y="15646400"/>
                </a:lnTo>
                <a:lnTo>
                  <a:pt x="14228699" y="15646400"/>
                </a:lnTo>
                <a:lnTo>
                  <a:pt x="1422869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2718" r="-160044" b="-227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2f4c740db8b_0_119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 extrusionOk="0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44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2f4c740db8b_0_119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 extrusionOk="0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2f4c740db8b_0_119"/>
          <p:cNvSpPr txBox="1"/>
          <p:nvPr/>
        </p:nvSpPr>
        <p:spPr>
          <a:xfrm>
            <a:off x="11046866" y="514350"/>
            <a:ext cx="6212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63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2024 RESEARCH CONFERENCE</a:t>
            </a:r>
            <a:endParaRPr/>
          </a:p>
        </p:txBody>
      </p:sp>
      <p:sp>
        <p:nvSpPr>
          <p:cNvPr id="119" name="Google Shape;119;g2f4c740db8b_0_119"/>
          <p:cNvSpPr txBox="1"/>
          <p:nvPr/>
        </p:nvSpPr>
        <p:spPr>
          <a:xfrm>
            <a:off x="6100515" y="8963461"/>
            <a:ext cx="608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765944"/>
                </a:solidFill>
                <a:latin typeface="Josefin Sans"/>
                <a:ea typeface="Josefin Sans"/>
                <a:cs typeface="Josefin Sans"/>
                <a:sym typeface="Josefin Sans"/>
              </a:rPr>
              <a:t>#JoburgResearch2024</a:t>
            </a:r>
            <a:endParaRPr/>
          </a:p>
        </p:txBody>
      </p:sp>
      <p:sp>
        <p:nvSpPr>
          <p:cNvPr id="120" name="Google Shape;120;g2f4c740db8b_0_119"/>
          <p:cNvSpPr txBox="1">
            <a:spLocks noGrp="1"/>
          </p:cNvSpPr>
          <p:nvPr>
            <p:ph type="title"/>
          </p:nvPr>
        </p:nvSpPr>
        <p:spPr>
          <a:xfrm>
            <a:off x="725999" y="1090292"/>
            <a:ext cx="1664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000"/>
              <a:t>Aim </a:t>
            </a:r>
            <a:endParaRPr sz="5000"/>
          </a:p>
        </p:txBody>
      </p:sp>
      <p:sp>
        <p:nvSpPr>
          <p:cNvPr id="121" name="Google Shape;121;g2f4c740db8b_0_119"/>
          <p:cNvSpPr txBox="1">
            <a:spLocks noGrp="1"/>
          </p:cNvSpPr>
          <p:nvPr>
            <p:ph type="body" idx="1"/>
          </p:nvPr>
        </p:nvSpPr>
        <p:spPr>
          <a:xfrm>
            <a:off x="820900" y="2474850"/>
            <a:ext cx="14403058" cy="6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US" sz="3000" dirty="0"/>
              <a:t>To determine the rate of viral suppression at delivery in pregnant WLWH on ART who delivered at SRH from 1 July  to 31 December 2021</a:t>
            </a:r>
            <a:endParaRPr sz="3000"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85"/>
              <a:buFont typeface="Arial"/>
              <a:buNone/>
            </a:pPr>
            <a:endParaRPr sz="2507" dirty="0">
              <a:solidFill>
                <a:srgbClr val="233A44"/>
              </a:solidFill>
            </a:endParaRPr>
          </a:p>
          <a:p>
            <a:pPr marL="1828800" lvl="0" indent="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libri"/>
              <a:buNone/>
            </a:pPr>
            <a:r>
              <a:rPr lang="en-US" sz="5000" dirty="0"/>
              <a:t> Objectives</a:t>
            </a:r>
            <a:endParaRPr sz="2507" b="1" dirty="0">
              <a:solidFill>
                <a:srgbClr val="00796B"/>
              </a:solidFill>
            </a:endParaRPr>
          </a:p>
          <a:p>
            <a:pPr marL="457200" lvl="0" indent="-41211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90"/>
              <a:buFont typeface="Calibri"/>
              <a:buAutoNum type="arabicPeriod"/>
            </a:pPr>
            <a:r>
              <a:rPr lang="en-US" sz="3000" dirty="0"/>
              <a:t>To assess the number of pregnant WLWH on ART that had VL testing during pregnancy &amp; at delivery &amp; the proportion that were virally suppressed</a:t>
            </a:r>
            <a:endParaRPr sz="3000" dirty="0"/>
          </a:p>
          <a:p>
            <a:pPr marL="457200" lvl="0" indent="-41211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90"/>
              <a:buFont typeface="Calibri"/>
              <a:buAutoNum type="arabicPeriod"/>
            </a:pPr>
            <a:r>
              <a:rPr lang="en-US" sz="3000" dirty="0"/>
              <a:t>To determine the factors influencing viral suppression at delivery</a:t>
            </a:r>
            <a:endParaRPr sz="3000" dirty="0"/>
          </a:p>
          <a:p>
            <a:pPr marL="457200" lvl="0" indent="-41211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90"/>
              <a:buFont typeface="Calibri"/>
              <a:buAutoNum type="arabicPeriod"/>
            </a:pPr>
            <a:r>
              <a:rPr lang="en-US" sz="3000" dirty="0"/>
              <a:t>To evaluate infant birth HIV PCR testing &amp; results</a:t>
            </a:r>
            <a:endParaRPr sz="3000" dirty="0"/>
          </a:p>
          <a:p>
            <a:pPr marL="34290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25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4c740db8b_0_145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 extrusionOk="0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f4c740db8b_0_145"/>
          <p:cNvSpPr txBox="1"/>
          <p:nvPr/>
        </p:nvSpPr>
        <p:spPr>
          <a:xfrm>
            <a:off x="725991" y="495053"/>
            <a:ext cx="1161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DCB05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JOHANNESBURG HEALTH DISTRICT </a:t>
            </a:r>
            <a:endParaRPr/>
          </a:p>
        </p:txBody>
      </p:sp>
      <p:sp>
        <p:nvSpPr>
          <p:cNvPr id="128" name="Google Shape;128;g2f4c740db8b_0_145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 extrusionOk="0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f4c740db8b_0_145"/>
          <p:cNvSpPr/>
          <p:nvPr/>
        </p:nvSpPr>
        <p:spPr>
          <a:xfrm>
            <a:off x="14497763" y="301323"/>
            <a:ext cx="11809820" cy="12986512"/>
          </a:xfrm>
          <a:custGeom>
            <a:avLst/>
            <a:gdLst/>
            <a:ahLst/>
            <a:cxnLst/>
            <a:rect l="l" t="t" r="r" b="b"/>
            <a:pathLst>
              <a:path w="14228699" h="15646400" extrusionOk="0">
                <a:moveTo>
                  <a:pt x="4891913" y="0"/>
                </a:moveTo>
                <a:lnTo>
                  <a:pt x="0" y="8473059"/>
                </a:lnTo>
                <a:lnTo>
                  <a:pt x="4141597" y="15646400"/>
                </a:lnTo>
                <a:lnTo>
                  <a:pt x="14228699" y="15646400"/>
                </a:lnTo>
                <a:lnTo>
                  <a:pt x="1422869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2718" r="-160044" b="-227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f4c740db8b_0_145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 extrusionOk="0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44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f4c740db8b_0_145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 extrusionOk="0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2f4c740db8b_0_145"/>
          <p:cNvSpPr txBox="1"/>
          <p:nvPr/>
        </p:nvSpPr>
        <p:spPr>
          <a:xfrm>
            <a:off x="11046866" y="514350"/>
            <a:ext cx="6212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63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2024 RESEARCH CONFERENCE</a:t>
            </a:r>
            <a:endParaRPr/>
          </a:p>
        </p:txBody>
      </p:sp>
      <p:sp>
        <p:nvSpPr>
          <p:cNvPr id="133" name="Google Shape;133;g2f4c740db8b_0_145"/>
          <p:cNvSpPr txBox="1"/>
          <p:nvPr/>
        </p:nvSpPr>
        <p:spPr>
          <a:xfrm>
            <a:off x="6100515" y="8963461"/>
            <a:ext cx="608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765944"/>
                </a:solidFill>
                <a:latin typeface="Josefin Sans"/>
                <a:ea typeface="Josefin Sans"/>
                <a:cs typeface="Josefin Sans"/>
                <a:sym typeface="Josefin Sans"/>
              </a:rPr>
              <a:t>#JoburgResearch2024</a:t>
            </a:r>
            <a:endParaRPr/>
          </a:p>
        </p:txBody>
      </p:sp>
      <p:sp>
        <p:nvSpPr>
          <p:cNvPr id="134" name="Google Shape;134;g2f4c740db8b_0_145"/>
          <p:cNvSpPr txBox="1">
            <a:spLocks noGrp="1"/>
          </p:cNvSpPr>
          <p:nvPr>
            <p:ph type="title"/>
          </p:nvPr>
        </p:nvSpPr>
        <p:spPr>
          <a:xfrm>
            <a:off x="5206550" y="13979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000" dirty="0"/>
              <a:t>Methodology</a:t>
            </a:r>
            <a:endParaRPr sz="5000" dirty="0"/>
          </a:p>
        </p:txBody>
      </p:sp>
      <p:sp>
        <p:nvSpPr>
          <p:cNvPr id="135" name="Google Shape;135;g2f4c740db8b_0_145"/>
          <p:cNvSpPr txBox="1">
            <a:spLocks noGrp="1"/>
          </p:cNvSpPr>
          <p:nvPr>
            <p:ph type="body" idx="1"/>
          </p:nvPr>
        </p:nvSpPr>
        <p:spPr>
          <a:xfrm>
            <a:off x="457200" y="2784350"/>
            <a:ext cx="17003100" cy="58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dirty="0"/>
              <a:t>Conducted at South Rand Hospital (SRH) obstetrics unit in Johannesburg, Gauteng</a:t>
            </a:r>
            <a:endParaRPr sz="3000" dirty="0"/>
          </a:p>
          <a:p>
            <a:pPr marL="457200" lvl="0" indent="-4191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dirty="0"/>
              <a:t>Retrospective record review of pregnant WLWH who delivered at SRH between 1st July - 31st December 2021</a:t>
            </a:r>
            <a:endParaRPr sz="3000" dirty="0"/>
          </a:p>
          <a:p>
            <a:pPr marL="457200" lvl="0" indent="-419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3000"/>
              <a:buFont typeface="Calibri"/>
              <a:buChar char="●"/>
            </a:pPr>
            <a:r>
              <a:rPr lang="en-US" sz="3000" dirty="0"/>
              <a:t>The total study population was 311</a:t>
            </a:r>
          </a:p>
          <a:p>
            <a:pPr marL="457200" lvl="0" indent="-419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3000"/>
              <a:buFont typeface="Calibri"/>
              <a:buChar char="●"/>
            </a:pPr>
            <a:r>
              <a:rPr lang="en-US" sz="3000" dirty="0"/>
              <a:t>Data from only 199 files was collected due to difficulties obtaining patient records</a:t>
            </a:r>
            <a:endParaRPr sz="3000" dirty="0"/>
          </a:p>
          <a:p>
            <a:pPr marL="457200" lvl="0" indent="-419100" algn="just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dirty="0"/>
              <a:t>Data extracted from maternity case records &amp; NHLS website</a:t>
            </a:r>
            <a:endParaRPr sz="3000" dirty="0"/>
          </a:p>
          <a:p>
            <a:pPr marL="457200" lvl="0" indent="-419100" algn="just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dirty="0"/>
              <a:t>Data captured onto a </a:t>
            </a:r>
            <a:r>
              <a:rPr lang="en-US" sz="3000" dirty="0" err="1"/>
              <a:t>standardised</a:t>
            </a:r>
            <a:r>
              <a:rPr lang="en-US" sz="3000" dirty="0"/>
              <a:t> collection tool on the </a:t>
            </a:r>
            <a:r>
              <a:rPr lang="en-US" sz="3000" dirty="0" err="1"/>
              <a:t>RedCap</a:t>
            </a:r>
            <a:r>
              <a:rPr lang="en-US" sz="3000" dirty="0"/>
              <a:t> database</a:t>
            </a:r>
            <a:endParaRPr sz="3000" dirty="0"/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4c740db8b_0_106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 extrusionOk="0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2f4c740db8b_0_106"/>
          <p:cNvSpPr txBox="1"/>
          <p:nvPr/>
        </p:nvSpPr>
        <p:spPr>
          <a:xfrm>
            <a:off x="725991" y="495053"/>
            <a:ext cx="1161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DCB05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JOHANNESBURG HEALTH DISTRICT </a:t>
            </a:r>
            <a:endParaRPr/>
          </a:p>
        </p:txBody>
      </p:sp>
      <p:sp>
        <p:nvSpPr>
          <p:cNvPr id="142" name="Google Shape;142;g2f4c740db8b_0_106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 extrusionOk="0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f4c740db8b_0_106"/>
          <p:cNvSpPr/>
          <p:nvPr/>
        </p:nvSpPr>
        <p:spPr>
          <a:xfrm>
            <a:off x="14497763" y="301323"/>
            <a:ext cx="11809820" cy="12986512"/>
          </a:xfrm>
          <a:custGeom>
            <a:avLst/>
            <a:gdLst/>
            <a:ahLst/>
            <a:cxnLst/>
            <a:rect l="l" t="t" r="r" b="b"/>
            <a:pathLst>
              <a:path w="14228699" h="15646400" extrusionOk="0">
                <a:moveTo>
                  <a:pt x="4891913" y="0"/>
                </a:moveTo>
                <a:lnTo>
                  <a:pt x="0" y="8473059"/>
                </a:lnTo>
                <a:lnTo>
                  <a:pt x="4141597" y="15646400"/>
                </a:lnTo>
                <a:lnTo>
                  <a:pt x="14228699" y="15646400"/>
                </a:lnTo>
                <a:lnTo>
                  <a:pt x="1422869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2718" r="-160044" b="-227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f4c740db8b_0_106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 extrusionOk="0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44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f4c740db8b_0_106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 extrusionOk="0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f4c740db8b_0_106"/>
          <p:cNvSpPr txBox="1"/>
          <p:nvPr/>
        </p:nvSpPr>
        <p:spPr>
          <a:xfrm>
            <a:off x="11046866" y="514350"/>
            <a:ext cx="6212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63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2024 RESEARCH CONFERENCE</a:t>
            </a:r>
            <a:endParaRPr/>
          </a:p>
        </p:txBody>
      </p:sp>
      <p:sp>
        <p:nvSpPr>
          <p:cNvPr id="147" name="Google Shape;147;g2f4c740db8b_0_106"/>
          <p:cNvSpPr txBox="1"/>
          <p:nvPr/>
        </p:nvSpPr>
        <p:spPr>
          <a:xfrm>
            <a:off x="6100515" y="8963461"/>
            <a:ext cx="608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765944"/>
                </a:solidFill>
                <a:latin typeface="Josefin Sans"/>
                <a:ea typeface="Josefin Sans"/>
                <a:cs typeface="Josefin Sans"/>
                <a:sym typeface="Josefin Sans"/>
              </a:rPr>
              <a:t>#JoburgResearch2024</a:t>
            </a:r>
            <a:endParaRPr/>
          </a:p>
        </p:txBody>
      </p:sp>
      <p:sp>
        <p:nvSpPr>
          <p:cNvPr id="148" name="Google Shape;148;g2f4c740db8b_0_106"/>
          <p:cNvSpPr txBox="1">
            <a:spLocks noGrp="1"/>
          </p:cNvSpPr>
          <p:nvPr>
            <p:ph type="title"/>
          </p:nvPr>
        </p:nvSpPr>
        <p:spPr>
          <a:xfrm>
            <a:off x="808874" y="1547067"/>
            <a:ext cx="1664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000"/>
              <a:t>Results: Demographics </a:t>
            </a:r>
            <a:endParaRPr sz="5000"/>
          </a:p>
        </p:txBody>
      </p:sp>
      <p:sp>
        <p:nvSpPr>
          <p:cNvPr id="149" name="Google Shape;149;g2f4c740db8b_0_106"/>
          <p:cNvSpPr txBox="1">
            <a:spLocks noGrp="1"/>
          </p:cNvSpPr>
          <p:nvPr>
            <p:ph type="body" idx="1"/>
          </p:nvPr>
        </p:nvSpPr>
        <p:spPr>
          <a:xfrm>
            <a:off x="820907" y="3009900"/>
            <a:ext cx="16641000" cy="56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44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lang="en-US" sz="3400"/>
              <a:t>Mean age = 31,39 years (SD= 5,68)</a:t>
            </a:r>
            <a:endParaRPr sz="3400"/>
          </a:p>
          <a:p>
            <a:pPr marL="457200" lvl="0" indent="-444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lang="en-US" sz="3400"/>
              <a:t>Median gravidity = 3 (IQR= 1-3)</a:t>
            </a:r>
            <a:endParaRPr sz="3400"/>
          </a:p>
          <a:p>
            <a:pPr marL="457200" lvl="0" indent="-444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lang="en-US" sz="3400"/>
              <a:t>Median parity = 1 (IQR= 1-2)</a:t>
            </a:r>
            <a:endParaRPr sz="3400"/>
          </a:p>
          <a:p>
            <a:pPr marL="457200" lvl="0" indent="-444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lang="en-US" sz="3400"/>
              <a:t>178 (89,45%) primigravid participants</a:t>
            </a:r>
            <a:endParaRPr sz="3400"/>
          </a:p>
          <a:p>
            <a:pPr marL="457200" lvl="0" indent="-444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lang="en-US" sz="3400"/>
              <a:t>195 (97,99%) booked participants</a:t>
            </a:r>
            <a:endParaRPr sz="3400"/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f4c740db8b_0_93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 extrusionOk="0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2f4c740db8b_0_93"/>
          <p:cNvSpPr txBox="1"/>
          <p:nvPr/>
        </p:nvSpPr>
        <p:spPr>
          <a:xfrm>
            <a:off x="725991" y="495053"/>
            <a:ext cx="1161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DCB05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JOHANNESBURG HEALTH DISTRICT </a:t>
            </a:r>
            <a:endParaRPr/>
          </a:p>
        </p:txBody>
      </p:sp>
      <p:sp>
        <p:nvSpPr>
          <p:cNvPr id="156" name="Google Shape;156;g2f4c740db8b_0_93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 extrusionOk="0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2f4c740db8b_0_93"/>
          <p:cNvSpPr/>
          <p:nvPr/>
        </p:nvSpPr>
        <p:spPr>
          <a:xfrm>
            <a:off x="14497763" y="301323"/>
            <a:ext cx="11809820" cy="12986512"/>
          </a:xfrm>
          <a:custGeom>
            <a:avLst/>
            <a:gdLst/>
            <a:ahLst/>
            <a:cxnLst/>
            <a:rect l="l" t="t" r="r" b="b"/>
            <a:pathLst>
              <a:path w="14228699" h="15646400" extrusionOk="0">
                <a:moveTo>
                  <a:pt x="4891913" y="0"/>
                </a:moveTo>
                <a:lnTo>
                  <a:pt x="0" y="8473059"/>
                </a:lnTo>
                <a:lnTo>
                  <a:pt x="4141597" y="15646400"/>
                </a:lnTo>
                <a:lnTo>
                  <a:pt x="14228699" y="15646400"/>
                </a:lnTo>
                <a:lnTo>
                  <a:pt x="1422869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2718" r="-160044" b="-227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f4c740db8b_0_93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 extrusionOk="0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44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f4c740db8b_0_93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 extrusionOk="0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f4c740db8b_0_93"/>
          <p:cNvSpPr txBox="1"/>
          <p:nvPr/>
        </p:nvSpPr>
        <p:spPr>
          <a:xfrm>
            <a:off x="11046866" y="514350"/>
            <a:ext cx="6212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63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2024 RESEARCH CONFERENCE</a:t>
            </a:r>
            <a:endParaRPr/>
          </a:p>
        </p:txBody>
      </p:sp>
      <p:sp>
        <p:nvSpPr>
          <p:cNvPr id="161" name="Google Shape;161;g2f4c740db8b_0_93"/>
          <p:cNvSpPr txBox="1"/>
          <p:nvPr/>
        </p:nvSpPr>
        <p:spPr>
          <a:xfrm>
            <a:off x="6100515" y="8963461"/>
            <a:ext cx="608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765944"/>
                </a:solidFill>
                <a:latin typeface="Josefin Sans"/>
                <a:ea typeface="Josefin Sans"/>
                <a:cs typeface="Josefin Sans"/>
                <a:sym typeface="Josefin Sans"/>
              </a:rPr>
              <a:t>#JoburgResearch2024</a:t>
            </a:r>
            <a:endParaRPr/>
          </a:p>
        </p:txBody>
      </p:sp>
      <p:sp>
        <p:nvSpPr>
          <p:cNvPr id="162" name="Google Shape;162;g2f4c740db8b_0_93"/>
          <p:cNvSpPr txBox="1">
            <a:spLocks noGrp="1"/>
          </p:cNvSpPr>
          <p:nvPr>
            <p:ph type="title"/>
          </p:nvPr>
        </p:nvSpPr>
        <p:spPr>
          <a:xfrm>
            <a:off x="808874" y="1547067"/>
            <a:ext cx="1664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000"/>
              <a:t>Results : Demographics </a:t>
            </a:r>
            <a:endParaRPr sz="5000"/>
          </a:p>
        </p:txBody>
      </p:sp>
      <p:pic>
        <p:nvPicPr>
          <p:cNvPr id="163" name="Google Shape;163;g2f4c740db8b_0_93" title="Points scor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50" y="2877951"/>
            <a:ext cx="7874799" cy="486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f4c740db8b_0_93" title="Points scor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48423" y="3008528"/>
            <a:ext cx="7663701" cy="473869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f4c740db8b_0_93"/>
          <p:cNvSpPr txBox="1"/>
          <p:nvPr/>
        </p:nvSpPr>
        <p:spPr>
          <a:xfrm>
            <a:off x="1349550" y="7546225"/>
            <a:ext cx="608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Figure 2: Number of WLWH booked for ANC</a:t>
            </a:r>
            <a:r>
              <a:rPr lang="en-US" sz="3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3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6" name="Google Shape;166;g2f4c740db8b_0_93"/>
          <p:cNvSpPr txBox="1"/>
          <p:nvPr/>
        </p:nvSpPr>
        <p:spPr>
          <a:xfrm>
            <a:off x="9738850" y="7747225"/>
            <a:ext cx="5755800" cy="10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Figure 3: Timing of 1st ANC visit</a:t>
            </a:r>
            <a:endParaRPr sz="30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f57e035077_0_20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 extrusionOk="0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2f57e035077_0_20"/>
          <p:cNvSpPr txBox="1"/>
          <p:nvPr/>
        </p:nvSpPr>
        <p:spPr>
          <a:xfrm>
            <a:off x="725991" y="495053"/>
            <a:ext cx="1161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DCB05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JOHANNESBURG HEALTH DISTRICT </a:t>
            </a:r>
            <a:endParaRPr/>
          </a:p>
        </p:txBody>
      </p:sp>
      <p:sp>
        <p:nvSpPr>
          <p:cNvPr id="173" name="Google Shape;173;g2f57e035077_0_20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 extrusionOk="0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f57e035077_0_20"/>
          <p:cNvSpPr/>
          <p:nvPr/>
        </p:nvSpPr>
        <p:spPr>
          <a:xfrm>
            <a:off x="14497763" y="301323"/>
            <a:ext cx="11809820" cy="12986512"/>
          </a:xfrm>
          <a:custGeom>
            <a:avLst/>
            <a:gdLst/>
            <a:ahLst/>
            <a:cxnLst/>
            <a:rect l="l" t="t" r="r" b="b"/>
            <a:pathLst>
              <a:path w="14228699" h="15646400" extrusionOk="0">
                <a:moveTo>
                  <a:pt x="4891913" y="0"/>
                </a:moveTo>
                <a:lnTo>
                  <a:pt x="0" y="8473059"/>
                </a:lnTo>
                <a:lnTo>
                  <a:pt x="4141597" y="15646400"/>
                </a:lnTo>
                <a:lnTo>
                  <a:pt x="14228699" y="15646400"/>
                </a:lnTo>
                <a:lnTo>
                  <a:pt x="1422869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2718" r="-160044" b="-227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f57e035077_0_20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 extrusionOk="0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44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f57e035077_0_20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 extrusionOk="0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2f57e035077_0_20"/>
          <p:cNvSpPr txBox="1"/>
          <p:nvPr/>
        </p:nvSpPr>
        <p:spPr>
          <a:xfrm>
            <a:off x="11046866" y="514350"/>
            <a:ext cx="6212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63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2024 RESEARCH CONFERENCE</a:t>
            </a:r>
            <a:endParaRPr/>
          </a:p>
        </p:txBody>
      </p:sp>
      <p:sp>
        <p:nvSpPr>
          <p:cNvPr id="178" name="Google Shape;178;g2f57e035077_0_20"/>
          <p:cNvSpPr txBox="1"/>
          <p:nvPr/>
        </p:nvSpPr>
        <p:spPr>
          <a:xfrm>
            <a:off x="6100515" y="8963461"/>
            <a:ext cx="608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765944"/>
                </a:solidFill>
                <a:latin typeface="Josefin Sans"/>
                <a:ea typeface="Josefin Sans"/>
                <a:cs typeface="Josefin Sans"/>
                <a:sym typeface="Josefin Sans"/>
              </a:rPr>
              <a:t>#JoburgResearch2024</a:t>
            </a:r>
            <a:endParaRPr/>
          </a:p>
        </p:txBody>
      </p:sp>
      <p:sp>
        <p:nvSpPr>
          <p:cNvPr id="179" name="Google Shape;179;g2f57e035077_0_20"/>
          <p:cNvSpPr txBox="1">
            <a:spLocks noGrp="1"/>
          </p:cNvSpPr>
          <p:nvPr>
            <p:ph type="title"/>
          </p:nvPr>
        </p:nvSpPr>
        <p:spPr>
          <a:xfrm>
            <a:off x="823499" y="1382879"/>
            <a:ext cx="1664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000"/>
              <a:t>Results: HIV Treatment </a:t>
            </a:r>
            <a:endParaRPr sz="5000"/>
          </a:p>
        </p:txBody>
      </p:sp>
      <p:graphicFrame>
        <p:nvGraphicFramePr>
          <p:cNvPr id="180" name="Google Shape;180;g2f57e035077_0_20"/>
          <p:cNvGraphicFramePr/>
          <p:nvPr/>
        </p:nvGraphicFramePr>
        <p:xfrm>
          <a:off x="1242225" y="2656425"/>
          <a:ext cx="15253450" cy="6293104"/>
        </p:xfrm>
        <a:graphic>
          <a:graphicData uri="http://schemas.openxmlformats.org/drawingml/2006/table">
            <a:tbl>
              <a:tblPr>
                <a:noFill/>
                <a:tableStyleId>{ED5A3826-7024-4818-999C-39BB3084D6F7}</a:tableStyleId>
              </a:tblPr>
              <a:tblGrid>
                <a:gridCol w="582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21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Timing of ART initiation</a:t>
                      </a:r>
                      <a:endParaRPr sz="2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Before pregnancy</a:t>
                      </a:r>
                      <a:endParaRPr sz="26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During pregnancy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women (n)</a:t>
                      </a:r>
                      <a:endParaRPr sz="2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</a:t>
                      </a:r>
                      <a:endParaRPr sz="26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(%)</a:t>
                      </a:r>
                      <a:endParaRPr sz="2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66,84</a:t>
                      </a:r>
                      <a:endParaRPr sz="26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33,16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1,51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Duration on ART at delivery</a:t>
                      </a:r>
                      <a:endParaRPr sz="2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≥3 months before delivery</a:t>
                      </a:r>
                      <a:endParaRPr sz="26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&lt;3 months before delivery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 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women (n)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172</a:t>
                      </a:r>
                      <a:endParaRPr sz="26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(%)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86,87</a:t>
                      </a:r>
                      <a:endParaRPr sz="26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9,09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4,52</a:t>
                      </a:r>
                      <a:endParaRPr sz="2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f57e035077_0_65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 extrusionOk="0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f57e035077_0_65"/>
          <p:cNvSpPr txBox="1"/>
          <p:nvPr/>
        </p:nvSpPr>
        <p:spPr>
          <a:xfrm>
            <a:off x="725991" y="495053"/>
            <a:ext cx="1161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DCB05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JOHANNESBURG HEALTH DISTRICT </a:t>
            </a:r>
            <a:endParaRPr/>
          </a:p>
        </p:txBody>
      </p:sp>
      <p:sp>
        <p:nvSpPr>
          <p:cNvPr id="187" name="Google Shape;187;g2f57e035077_0_65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 extrusionOk="0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2f57e035077_0_65"/>
          <p:cNvSpPr/>
          <p:nvPr/>
        </p:nvSpPr>
        <p:spPr>
          <a:xfrm>
            <a:off x="14497763" y="301323"/>
            <a:ext cx="11809820" cy="12986512"/>
          </a:xfrm>
          <a:custGeom>
            <a:avLst/>
            <a:gdLst/>
            <a:ahLst/>
            <a:cxnLst/>
            <a:rect l="l" t="t" r="r" b="b"/>
            <a:pathLst>
              <a:path w="14228699" h="15646400" extrusionOk="0">
                <a:moveTo>
                  <a:pt x="4891913" y="0"/>
                </a:moveTo>
                <a:lnTo>
                  <a:pt x="0" y="8473059"/>
                </a:lnTo>
                <a:lnTo>
                  <a:pt x="4141597" y="15646400"/>
                </a:lnTo>
                <a:lnTo>
                  <a:pt x="14228699" y="15646400"/>
                </a:lnTo>
                <a:lnTo>
                  <a:pt x="1422869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2718" r="-160044" b="-227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f57e035077_0_65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 extrusionOk="0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44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f57e035077_0_65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 extrusionOk="0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f57e035077_0_65"/>
          <p:cNvSpPr txBox="1"/>
          <p:nvPr/>
        </p:nvSpPr>
        <p:spPr>
          <a:xfrm>
            <a:off x="11046866" y="514350"/>
            <a:ext cx="6212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63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2024 RESEARCH CONFERENCE</a:t>
            </a:r>
            <a:endParaRPr/>
          </a:p>
        </p:txBody>
      </p:sp>
      <p:sp>
        <p:nvSpPr>
          <p:cNvPr id="192" name="Google Shape;192;g2f57e035077_0_65"/>
          <p:cNvSpPr txBox="1"/>
          <p:nvPr/>
        </p:nvSpPr>
        <p:spPr>
          <a:xfrm>
            <a:off x="6100515" y="8963461"/>
            <a:ext cx="608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765944"/>
                </a:solidFill>
                <a:latin typeface="Josefin Sans"/>
                <a:ea typeface="Josefin Sans"/>
                <a:cs typeface="Josefin Sans"/>
                <a:sym typeface="Josefin Sans"/>
              </a:rPr>
              <a:t>#JoburgResearch2024</a:t>
            </a:r>
            <a:endParaRPr/>
          </a:p>
        </p:txBody>
      </p:sp>
      <p:sp>
        <p:nvSpPr>
          <p:cNvPr id="193" name="Google Shape;193;g2f57e035077_0_65"/>
          <p:cNvSpPr txBox="1">
            <a:spLocks noGrp="1"/>
          </p:cNvSpPr>
          <p:nvPr>
            <p:ph type="title"/>
          </p:nvPr>
        </p:nvSpPr>
        <p:spPr>
          <a:xfrm>
            <a:off x="808874" y="1547067"/>
            <a:ext cx="1664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Results: HIV Treatment </a:t>
            </a:r>
            <a:endParaRPr/>
          </a:p>
        </p:txBody>
      </p:sp>
      <p:graphicFrame>
        <p:nvGraphicFramePr>
          <p:cNvPr id="194" name="Google Shape;194;g2f57e035077_0_65"/>
          <p:cNvGraphicFramePr/>
          <p:nvPr/>
        </p:nvGraphicFramePr>
        <p:xfrm>
          <a:off x="1728500" y="2991400"/>
          <a:ext cx="12985625" cy="5670725"/>
        </p:xfrm>
        <a:graphic>
          <a:graphicData uri="http://schemas.openxmlformats.org/drawingml/2006/table">
            <a:tbl>
              <a:tblPr>
                <a:noFill/>
                <a:tableStyleId>{ED5A3826-7024-4818-999C-39BB3084D6F7}</a:tableStyleId>
              </a:tblPr>
              <a:tblGrid>
                <a:gridCol w="432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707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4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 regimen</a:t>
                      </a:r>
                      <a:endParaRPr sz="4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4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42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TLD</a:t>
                      </a:r>
                      <a:endParaRPr sz="42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4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TEE</a:t>
                      </a:r>
                      <a:endParaRPr sz="4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4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specified </a:t>
                      </a:r>
                      <a:endParaRPr sz="4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4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4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women (n)</a:t>
                      </a:r>
                      <a:endParaRPr sz="4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42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42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</a:t>
                      </a:r>
                      <a:endParaRPr sz="42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4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</a:t>
                      </a:r>
                      <a:endParaRPr sz="4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4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</a:t>
                      </a:r>
                      <a:endParaRPr sz="4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4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(%)</a:t>
                      </a:r>
                      <a:endParaRPr sz="4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42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42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51,76</a:t>
                      </a:r>
                      <a:endParaRPr sz="42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4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27,64</a:t>
                      </a:r>
                      <a:endParaRPr sz="4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4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20,60</a:t>
                      </a:r>
                      <a:endParaRPr sz="4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33A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f57e035077_0_34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 extrusionOk="0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f57e035077_0_34"/>
          <p:cNvSpPr txBox="1"/>
          <p:nvPr/>
        </p:nvSpPr>
        <p:spPr>
          <a:xfrm>
            <a:off x="725991" y="495053"/>
            <a:ext cx="1161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DCB05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JOHANNESBURG HEALTH DISTRICT </a:t>
            </a:r>
            <a:endParaRPr/>
          </a:p>
        </p:txBody>
      </p:sp>
      <p:sp>
        <p:nvSpPr>
          <p:cNvPr id="201" name="Google Shape;201;g2f57e035077_0_3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 extrusionOk="0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f57e035077_0_34"/>
          <p:cNvSpPr/>
          <p:nvPr/>
        </p:nvSpPr>
        <p:spPr>
          <a:xfrm>
            <a:off x="14497763" y="301323"/>
            <a:ext cx="11809820" cy="12986512"/>
          </a:xfrm>
          <a:custGeom>
            <a:avLst/>
            <a:gdLst/>
            <a:ahLst/>
            <a:cxnLst/>
            <a:rect l="l" t="t" r="r" b="b"/>
            <a:pathLst>
              <a:path w="14228699" h="15646400" extrusionOk="0">
                <a:moveTo>
                  <a:pt x="4891913" y="0"/>
                </a:moveTo>
                <a:lnTo>
                  <a:pt x="0" y="8473059"/>
                </a:lnTo>
                <a:lnTo>
                  <a:pt x="4141597" y="15646400"/>
                </a:lnTo>
                <a:lnTo>
                  <a:pt x="14228699" y="15646400"/>
                </a:lnTo>
                <a:lnTo>
                  <a:pt x="1422869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2718" r="-160044" b="-227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2f57e035077_0_34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 extrusionOk="0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44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2f57e035077_0_34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 extrusionOk="0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2f57e035077_0_34"/>
          <p:cNvSpPr txBox="1"/>
          <p:nvPr/>
        </p:nvSpPr>
        <p:spPr>
          <a:xfrm>
            <a:off x="11046866" y="514350"/>
            <a:ext cx="6212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63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2024 RESEARCH CONFERENCE</a:t>
            </a:r>
            <a:endParaRPr/>
          </a:p>
        </p:txBody>
      </p:sp>
      <p:sp>
        <p:nvSpPr>
          <p:cNvPr id="206" name="Google Shape;206;g2f57e035077_0_34"/>
          <p:cNvSpPr txBox="1"/>
          <p:nvPr/>
        </p:nvSpPr>
        <p:spPr>
          <a:xfrm>
            <a:off x="6100515" y="8963461"/>
            <a:ext cx="608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765944"/>
                </a:solidFill>
                <a:latin typeface="Josefin Sans"/>
                <a:ea typeface="Josefin Sans"/>
                <a:cs typeface="Josefin Sans"/>
                <a:sym typeface="Josefin Sans"/>
              </a:rPr>
              <a:t>#JoburgResearch2024</a:t>
            </a:r>
            <a:endParaRPr/>
          </a:p>
        </p:txBody>
      </p:sp>
      <p:sp>
        <p:nvSpPr>
          <p:cNvPr id="207" name="Google Shape;207;g2f57e035077_0_34"/>
          <p:cNvSpPr txBox="1">
            <a:spLocks noGrp="1"/>
          </p:cNvSpPr>
          <p:nvPr>
            <p:ph type="title"/>
          </p:nvPr>
        </p:nvSpPr>
        <p:spPr>
          <a:xfrm>
            <a:off x="808874" y="1547067"/>
            <a:ext cx="1664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Results: Baseline CD4 Count </a:t>
            </a:r>
            <a:endParaRPr/>
          </a:p>
        </p:txBody>
      </p:sp>
      <p:sp>
        <p:nvSpPr>
          <p:cNvPr id="208" name="Google Shape;208;g2f57e035077_0_34"/>
          <p:cNvSpPr txBox="1"/>
          <p:nvPr/>
        </p:nvSpPr>
        <p:spPr>
          <a:xfrm>
            <a:off x="1151125" y="3087925"/>
            <a:ext cx="146904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144 (72.7%) had a known baseline CD4 count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 (IQR) of 435 cells/ml (288-632)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9" name="Google Shape;209;g2f57e035077_0_34"/>
          <p:cNvGraphicFramePr/>
          <p:nvPr/>
        </p:nvGraphicFramePr>
        <p:xfrm>
          <a:off x="1226600" y="4850100"/>
          <a:ext cx="14037325" cy="3588385"/>
        </p:xfrm>
        <a:graphic>
          <a:graphicData uri="http://schemas.openxmlformats.org/drawingml/2006/table">
            <a:tbl>
              <a:tblPr>
                <a:noFill/>
                <a:tableStyleId>{ED5A3826-7024-4818-999C-39BB3084D6F7}</a:tableStyleId>
              </a:tblPr>
              <a:tblGrid>
                <a:gridCol w="581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86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Baseline CD4 count (cells/ml)</a:t>
                      </a:r>
                      <a:endParaRPr sz="2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9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≥500</a:t>
                      </a:r>
                      <a:endParaRPr sz="29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350-499</a:t>
                      </a:r>
                      <a:endParaRPr sz="2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200-349</a:t>
                      </a:r>
                      <a:endParaRPr sz="2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&lt;200</a:t>
                      </a:r>
                      <a:endParaRPr sz="2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documented </a:t>
                      </a:r>
                      <a:endParaRPr sz="2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women (n) </a:t>
                      </a:r>
                      <a:endParaRPr sz="2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9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</a:t>
                      </a:r>
                      <a:endParaRPr sz="29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</a:t>
                      </a:r>
                      <a:endParaRPr sz="2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 sz="2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2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</a:t>
                      </a:r>
                      <a:endParaRPr sz="2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(%)</a:t>
                      </a:r>
                      <a:endParaRPr sz="2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900" b="1" u="none" strike="noStrike" cap="none">
                          <a:solidFill>
                            <a:srgbClr val="00796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43,45</a:t>
                      </a:r>
                      <a:endParaRPr sz="2900" b="1" u="none" strike="noStrike" cap="none">
                        <a:solidFill>
                          <a:srgbClr val="00796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24,83</a:t>
                      </a:r>
                      <a:endParaRPr sz="2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16,55</a:t>
                      </a:r>
                      <a:endParaRPr sz="2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15,17</a:t>
                      </a:r>
                      <a:endParaRPr sz="2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27,64</a:t>
                      </a:r>
                      <a:endParaRPr sz="2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1163</Words>
  <Application>Microsoft Macintosh PowerPoint</Application>
  <PresentationFormat>Custom</PresentationFormat>
  <Paragraphs>288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Montserrat Black</vt:lpstr>
      <vt:lpstr>Josefin Sans</vt:lpstr>
      <vt:lpstr>Nunito</vt:lpstr>
      <vt:lpstr>Calibri</vt:lpstr>
      <vt:lpstr>Arial</vt:lpstr>
      <vt:lpstr>Office Theme</vt:lpstr>
      <vt:lpstr>Virological Suppression at the time of delivery in HIV positive pregnant women on ART at South Rand Hospital</vt:lpstr>
      <vt:lpstr>Introduction</vt:lpstr>
      <vt:lpstr>Aim </vt:lpstr>
      <vt:lpstr>Methodology</vt:lpstr>
      <vt:lpstr>Results: Demographics </vt:lpstr>
      <vt:lpstr>Results : Demographics </vt:lpstr>
      <vt:lpstr>Results: HIV Treatment </vt:lpstr>
      <vt:lpstr>Results: HIV Treatment </vt:lpstr>
      <vt:lpstr>Results: Baseline CD4 Count </vt:lpstr>
      <vt:lpstr>Results: VL Testing During Pregnancy</vt:lpstr>
      <vt:lpstr>Results: Pregnancy Outcomes </vt:lpstr>
      <vt:lpstr>PowerPoint Presentation</vt:lpstr>
      <vt:lpstr>Results: VL Trends at Delivery </vt:lpstr>
      <vt:lpstr>Results: Factors Associated with Delivery Viral Suppression </vt:lpstr>
      <vt:lpstr>Discussion</vt:lpstr>
      <vt:lpstr>Limitations &amp; Challenges </vt:lpstr>
      <vt:lpstr>Recommendations 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Virological Suppression at the time of delivery in HIV positive pregnant women on ART at South Rand Hospital</dc:title>
  <cp:lastModifiedBy>Jess Robertson</cp:lastModifiedBy>
  <cp:revision>4</cp:revision>
  <dcterms:created xsi:type="dcterms:W3CDTF">2006-08-16T00:00:00Z</dcterms:created>
  <dcterms:modified xsi:type="dcterms:W3CDTF">2024-08-27T17:58:14Z</dcterms:modified>
</cp:coreProperties>
</file>