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43" r:id="rId2"/>
    <p:sldId id="267" r:id="rId3"/>
    <p:sldId id="336" r:id="rId4"/>
    <p:sldId id="342" r:id="rId5"/>
    <p:sldId id="332" r:id="rId6"/>
    <p:sldId id="341" r:id="rId7"/>
    <p:sldId id="320" r:id="rId8"/>
    <p:sldId id="333" r:id="rId9"/>
    <p:sldId id="319" r:id="rId10"/>
    <p:sldId id="344" r:id="rId11"/>
    <p:sldId id="325" r:id="rId12"/>
    <p:sldId id="345" r:id="rId13"/>
    <p:sldId id="348" r:id="rId14"/>
    <p:sldId id="340" r:id="rId15"/>
    <p:sldId id="347" r:id="rId1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8171238-3319-D1E2-9A78-EDD5D48A6B1F}" name="Lauren, Evelyn" initials="EL" userId="S::elauren@bu.edu::26b930c5-a63e-4021-8b29-6a9b981d255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AFA"/>
    <a:srgbClr val="DFEFFC"/>
    <a:srgbClr val="BD8F00"/>
    <a:srgbClr val="B19600"/>
    <a:srgbClr val="C49200"/>
    <a:srgbClr val="D39409"/>
    <a:srgbClr val="E9A500"/>
    <a:srgbClr val="E5BD00"/>
    <a:srgbClr val="FFD579"/>
    <a:srgbClr val="941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546" autoAdjust="0"/>
    <p:restoredTop sz="86176"/>
  </p:normalViewPr>
  <p:slideViewPr>
    <p:cSldViewPr snapToGrid="0">
      <p:cViewPr varScale="1">
        <p:scale>
          <a:sx n="55" d="100"/>
          <a:sy n="55" d="100"/>
        </p:scale>
        <p:origin x="200" y="1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25219D-1769-8143-8E9B-E2D2A265EA89}" type="datetimeFigureOut">
              <a:rPr lang="en-US" smtClean="0"/>
              <a:t>8/27/24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B186F3-6B48-8C40-A8E4-27BE4BABE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188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186F3-6B48-8C40-A8E4-27BE4BABE4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979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100+ QUOTES LIKE THIS!!!!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186F3-6B48-8C40-A8E4-27BE4BABE48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09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DF80B-D627-D7B6-DF15-9A2F6A58C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62967-B66F-4FF0-84BA-EC9A224B6D26}" type="datetimeFigureOut">
              <a:rPr lang="en-ZA"/>
              <a:pPr>
                <a:defRPr/>
              </a:pPr>
              <a:t>2024/08/27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C3014-41A7-559F-7F28-95F02BFAB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2206FC-5298-AA7E-E3D8-2976D4446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51DC9-9616-4B75-8346-EB8045C30010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37447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46B55E-428D-568E-3D54-049DCB4CD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4AA24-28E0-42F3-84CB-42483865E6B1}" type="datetimeFigureOut">
              <a:rPr lang="en-ZA"/>
              <a:pPr>
                <a:defRPr/>
              </a:pPr>
              <a:t>2024/08/27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255E4A-0033-B01E-8A4A-05980D49E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012285-A278-4A67-9B78-0BE60D7A6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EF952-8870-4319-A6E0-214D69BF2000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71883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BBB8F-B087-11C6-6857-20E02B907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5E51A-A21E-4209-8754-A7BAD5CF4B40}" type="datetimeFigureOut">
              <a:rPr lang="en-ZA"/>
              <a:pPr>
                <a:defRPr/>
              </a:pPr>
              <a:t>2024/08/27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99B0F8-FEBF-A713-6FAC-FBE39413B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58017-6503-BFF0-EB30-3F90EAA60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9E6ED-4F39-449D-8CED-12E7248A8FCB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52822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530A9-3935-A920-10D5-1425330A8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2814C-2178-42DF-AAA3-960C368FA3F4}" type="datetimeFigureOut">
              <a:rPr lang="en-ZA"/>
              <a:pPr>
                <a:defRPr/>
              </a:pPr>
              <a:t>2024/08/27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47AA7D-276B-B466-CE62-BDCAEBEE8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72A804-C9CF-8831-E482-0E63C56F7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1E128-267F-48F7-B4AC-3F3F2490D3F3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07176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13022F-FE62-5AF2-1065-765DDB166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335C6-CA88-4AF0-92B8-DEFAC6DEA950}" type="datetimeFigureOut">
              <a:rPr lang="en-ZA"/>
              <a:pPr>
                <a:defRPr/>
              </a:pPr>
              <a:t>2024/08/27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50B0D-D5FB-2605-441E-9C6ABB832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64470-ECFB-84A5-1657-31BBA921E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C0299-F9D0-4E54-82D8-EF9B26336794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90332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1010B9F-2BD3-40D4-6737-00D19B0A4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795A4-3CB2-4B91-8188-004BEB045540}" type="datetimeFigureOut">
              <a:rPr lang="en-ZA"/>
              <a:pPr>
                <a:defRPr/>
              </a:pPr>
              <a:t>2024/08/27</a:t>
            </a:fld>
            <a:endParaRPr lang="en-Z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36CBCE2-03B7-E9AC-DDF3-5D94B2361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22F29ED-69A9-14C6-34AE-75384A3A1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2CFC3-DEDE-4F43-91AA-67C364122D73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31232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D07C1D5-3100-A597-9C57-C7A94D099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DE8D1-98CC-4BFE-90DF-347AE2322EAB}" type="datetimeFigureOut">
              <a:rPr lang="en-ZA"/>
              <a:pPr>
                <a:defRPr/>
              </a:pPr>
              <a:t>2024/08/27</a:t>
            </a:fld>
            <a:endParaRPr lang="en-ZA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26E539A-3392-F0E5-1FF8-B68F91F7C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A840796-62C2-F761-9F53-937BA3097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C2205-EF4C-4CE3-80D3-AACE8E09553E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23884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FD03C5B-DD31-0344-A82F-B6DBC6BFD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256B0-F857-4A31-9ECB-E188CE1A4698}" type="datetimeFigureOut">
              <a:rPr lang="en-ZA"/>
              <a:pPr>
                <a:defRPr/>
              </a:pPr>
              <a:t>2024/08/27</a:t>
            </a:fld>
            <a:endParaRPr lang="en-ZA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2FD39C5-C512-B230-DD1A-262C27606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1189B-D475-210F-0069-7FC6CF372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D19FF-E381-495E-B561-B3E94E1BF08A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58734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7C17D09-1061-15F5-3D16-46369BCCC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DC8B4-A8B3-4ADA-BB85-CD55D204A842}" type="datetimeFigureOut">
              <a:rPr lang="en-ZA"/>
              <a:pPr>
                <a:defRPr/>
              </a:pPr>
              <a:t>2024/08/27</a:t>
            </a:fld>
            <a:endParaRPr lang="en-ZA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E694B3A-D9A2-5DCB-B274-D836434BE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994BF40-F365-634F-7518-0B14F38BB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EA5A8-6D43-4F7F-AEE1-A8C68C93AC80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14220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8951F25-6518-8FCB-FB6F-674F67594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DF9C4-9289-4FFB-8581-E86537CCFF40}" type="datetimeFigureOut">
              <a:rPr lang="en-ZA"/>
              <a:pPr>
                <a:defRPr/>
              </a:pPr>
              <a:t>2024/08/27</a:t>
            </a:fld>
            <a:endParaRPr lang="en-Z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FB478A5-CE2F-12ED-B6EF-958EE7D4F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22ACE55-E20E-F12F-4A54-F373FA062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278C0-4623-4351-B1D3-EF2C5FC6680E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04276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5E1A65E-B1D7-B44D-80F8-06C3FE197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5DA57-CC61-4CCB-A47E-BD96693C8FC0}" type="datetimeFigureOut">
              <a:rPr lang="en-ZA"/>
              <a:pPr>
                <a:defRPr/>
              </a:pPr>
              <a:t>2024/08/27</a:t>
            </a:fld>
            <a:endParaRPr lang="en-Z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F8E3E07-7F3F-8A30-4BF8-2D7693042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7EEB07E-0AA6-5C0C-5095-FCB8EC2E5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7FAED-2EE8-48CE-9501-5FD18F4476CD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9073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0E0D060-B140-21ED-09FE-7D88C5F7A3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ZA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6F477C4-B1EA-A929-0292-162A1E8509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ZA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617321-24CE-1869-CECD-4B2E55154E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ECE4CDE-AB02-41AE-9746-913C999E9C11}" type="datetimeFigureOut">
              <a:rPr lang="en-ZA"/>
              <a:pPr>
                <a:defRPr/>
              </a:pPr>
              <a:t>2024/08/27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1DB04-7735-D5BD-1490-2148B6E158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391EF4-0F87-6EE0-E372-68CEDD12C2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0EACBB-00A3-4D75-BE46-317FA3029645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9.jpeg"/><Relationship Id="rId7" Type="http://schemas.openxmlformats.org/officeDocument/2006/relationships/image" Target="../media/image3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18.png"/><Relationship Id="rId10" Type="http://schemas.openxmlformats.org/officeDocument/2006/relationships/image" Target="../media/image35.png"/><Relationship Id="rId4" Type="http://schemas.openxmlformats.org/officeDocument/2006/relationships/image" Target="../media/image30.jpeg"/><Relationship Id="rId9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8.jp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7392E66-153F-A977-41DE-5D11AD2D44C6}"/>
              </a:ext>
            </a:extLst>
          </p:cNvPr>
          <p:cNvSpPr/>
          <p:nvPr/>
        </p:nvSpPr>
        <p:spPr>
          <a:xfrm>
            <a:off x="2703443" y="5539408"/>
            <a:ext cx="9488555" cy="1318591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8ACAA96-9BE2-84BA-16CC-4168A9CD2B3F}"/>
              </a:ext>
            </a:extLst>
          </p:cNvPr>
          <p:cNvGrpSpPr/>
          <p:nvPr/>
        </p:nvGrpSpPr>
        <p:grpSpPr>
          <a:xfrm>
            <a:off x="2879558" y="5674419"/>
            <a:ext cx="9136323" cy="1091350"/>
            <a:chOff x="-12817" y="2784834"/>
            <a:chExt cx="13689107" cy="1574656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0DDFB527-31B0-081F-4C6B-AFFB0568DA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817" y="2887875"/>
              <a:ext cx="2696928" cy="1456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id="{42EDDCC8-61D9-5325-A2CF-26A867C127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1567" y="2845014"/>
              <a:ext cx="2647951" cy="1514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9F702A23-8FA0-AD60-6ABC-61C6B3BE49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6974" y="2825496"/>
              <a:ext cx="1476375" cy="147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5">
              <a:extLst>
                <a:ext uri="{FF2B5EF4-FFF2-40B4-BE49-F238E27FC236}">
                  <a16:creationId xmlns:a16="http://schemas.microsoft.com/office/drawing/2014/main" id="{360C47B7-D1D9-15E8-AAE1-1D347E9657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7598" y="3111478"/>
              <a:ext cx="1856458" cy="10096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pic>
          <p:nvPicPr>
            <p:cNvPr id="9" name="Picture 6">
              <a:extLst>
                <a:ext uri="{FF2B5EF4-FFF2-40B4-BE49-F238E27FC236}">
                  <a16:creationId xmlns:a16="http://schemas.microsoft.com/office/drawing/2014/main" id="{8FDE788F-C915-4AE1-2575-86FD1D52E7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82921" y="2784834"/>
              <a:ext cx="1634207" cy="15746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pic>
          <p:nvPicPr>
            <p:cNvPr id="10" name="Picture 7">
              <a:extLst>
                <a:ext uri="{FF2B5EF4-FFF2-40B4-BE49-F238E27FC236}">
                  <a16:creationId xmlns:a16="http://schemas.microsoft.com/office/drawing/2014/main" id="{0427552F-1A10-C986-45A8-71AE8EEDB5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26557" y="3091597"/>
              <a:ext cx="2949733" cy="966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DC36070-02B3-0FBF-71AD-079183F2418D}"/>
              </a:ext>
            </a:extLst>
          </p:cNvPr>
          <p:cNvSpPr txBox="1"/>
          <p:nvPr/>
        </p:nvSpPr>
        <p:spPr>
          <a:xfrm>
            <a:off x="184731" y="3160475"/>
            <a:ext cx="12030473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Dorina Onoya &amp; Jacob </a:t>
            </a:r>
            <a:r>
              <a:rPr lang="en-US" sz="2800" b="1" dirty="0" err="1"/>
              <a:t>Bor</a:t>
            </a:r>
            <a:endParaRPr lang="en-US" sz="2800" b="1" dirty="0"/>
          </a:p>
          <a:p>
            <a:endParaRPr lang="en-US" sz="2800" b="1" dirty="0"/>
          </a:p>
          <a:p>
            <a:r>
              <a:rPr lang="en-US" b="1" dirty="0" err="1"/>
              <a:t>Tembeka</a:t>
            </a:r>
            <a:r>
              <a:rPr lang="en-US" b="1" dirty="0"/>
              <a:t> </a:t>
            </a:r>
            <a:r>
              <a:rPr lang="en-US" b="1" dirty="0" err="1"/>
              <a:t>Sineke</a:t>
            </a:r>
            <a:r>
              <a:rPr lang="en-US" b="1" dirty="0"/>
              <a:t>, Rachel King, Sharon </a:t>
            </a:r>
            <a:r>
              <a:rPr lang="en-US" b="1" dirty="0" err="1"/>
              <a:t>Kgowedi</a:t>
            </a:r>
            <a:r>
              <a:rPr lang="en-US" b="1" dirty="0"/>
              <a:t>, Mandisa </a:t>
            </a:r>
            <a:r>
              <a:rPr lang="en-US" b="1" dirty="0" err="1"/>
              <a:t>Dukashe</a:t>
            </a:r>
            <a:r>
              <a:rPr lang="en-US" b="1" dirty="0"/>
              <a:t>, Bruce Richman, Robert Inglis</a:t>
            </a:r>
          </a:p>
          <a:p>
            <a:endParaRPr lang="en-US" sz="2800" b="1" dirty="0"/>
          </a:p>
          <a:p>
            <a:r>
              <a:rPr kumimoji="0" lang="en-US" altLang="en-US" sz="2800" b="1" i="0" u="none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  <a:cs typeface="Calibri" panose="020F0502020204030204" pitchFamily="34" charset="0"/>
              </a:rPr>
              <a:t>Johannesburg Health District Research Conference • 28-29 Aug 2024 • Wits SPH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effectLst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94FAA7-E3A6-A620-A93D-646FF91E5A34}"/>
              </a:ext>
            </a:extLst>
          </p:cNvPr>
          <p:cNvSpPr txBox="1"/>
          <p:nvPr/>
        </p:nvSpPr>
        <p:spPr>
          <a:xfrm>
            <a:off x="184731" y="603551"/>
            <a:ext cx="1200726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/>
            <a:r>
              <a:rPr lang="en-US" sz="4800" dirty="0">
                <a:effectLst/>
                <a:cs typeface="Calibri" panose="020F0502020204030204" pitchFamily="34" charset="0"/>
              </a:rPr>
              <a:t>Disseminating U=U at HIV counseling improves retention and viral suppression: evidence from a randomized trial in South Africa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222816C-D8DE-06DC-3FCF-CDC26A59ED7E}"/>
              </a:ext>
            </a:extLst>
          </p:cNvPr>
          <p:cNvSpPr/>
          <p:nvPr/>
        </p:nvSpPr>
        <p:spPr>
          <a:xfrm>
            <a:off x="0" y="5539408"/>
            <a:ext cx="2703443" cy="1318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Picture 13" descr="A green and white stamp with white text&#10;&#10;Description automatically generated with low confidence">
            <a:extLst>
              <a:ext uri="{FF2B5EF4-FFF2-40B4-BE49-F238E27FC236}">
                <a16:creationId xmlns:a16="http://schemas.microsoft.com/office/drawing/2014/main" id="{B466E32B-06D6-F697-AD2B-2399A3381BF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2" y="5554316"/>
            <a:ext cx="2444255" cy="1303603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E6C7C0-8294-1B90-353A-78BE53594C8E}"/>
              </a:ext>
            </a:extLst>
          </p:cNvPr>
          <p:cNvCxnSpPr/>
          <p:nvPr/>
        </p:nvCxnSpPr>
        <p:spPr>
          <a:xfrm>
            <a:off x="2712856" y="5900807"/>
            <a:ext cx="0" cy="56984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2">
            <a:extLst>
              <a:ext uri="{FF2B5EF4-FFF2-40B4-BE49-F238E27FC236}">
                <a16:creationId xmlns:a16="http://schemas.microsoft.com/office/drawing/2014/main" id="{CB359EA7-8D73-3791-66A9-082146825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F252C5C-528E-5139-0BDE-2075AB618C0F}"/>
              </a:ext>
            </a:extLst>
          </p:cNvPr>
          <p:cNvCxnSpPr/>
          <p:nvPr/>
        </p:nvCxnSpPr>
        <p:spPr>
          <a:xfrm>
            <a:off x="384313" y="5380383"/>
            <a:ext cx="11145078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5343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993F5-7096-F534-7076-D84ACA2C9A3A}"/>
              </a:ext>
            </a:extLst>
          </p:cNvPr>
          <p:cNvSpPr txBox="1">
            <a:spLocks/>
          </p:cNvSpPr>
          <p:nvPr/>
        </p:nvSpPr>
        <p:spPr>
          <a:xfrm>
            <a:off x="301586" y="471334"/>
            <a:ext cx="103632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 sz="4267" dirty="0">
                <a:latin typeface="Century Gothic" panose="020B0502020202020204" pitchFamily="34" charset="0"/>
              </a:rPr>
              <a:t>Subgroup analysis: impact on VL&lt;200</a:t>
            </a:r>
          </a:p>
        </p:txBody>
      </p:sp>
      <p:pic>
        <p:nvPicPr>
          <p:cNvPr id="3" name="Picture 2" descr="A graph with numbers and a line&#10;&#10;Description automatically generated with medium confidence">
            <a:extLst>
              <a:ext uri="{FF2B5EF4-FFF2-40B4-BE49-F238E27FC236}">
                <a16:creationId xmlns:a16="http://schemas.microsoft.com/office/drawing/2014/main" id="{A77A1DC8-05AD-2ABC-1573-53D4792256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260"/>
          <a:stretch/>
        </p:blipFill>
        <p:spPr>
          <a:xfrm>
            <a:off x="211759" y="1192281"/>
            <a:ext cx="9979163" cy="53895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A30BF3-A7DA-1639-A37D-506AAC5244AC}"/>
              </a:ext>
            </a:extLst>
          </p:cNvPr>
          <p:cNvSpPr txBox="1"/>
          <p:nvPr/>
        </p:nvSpPr>
        <p:spPr>
          <a:xfrm>
            <a:off x="10190922" y="1192281"/>
            <a:ext cx="2173356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ea typeface="MS Mincho" panose="02020609040205080304" pitchFamily="49" charset="-128"/>
                <a:cs typeface="Calibri" panose="020F0502020204030204" pitchFamily="34" charset="0"/>
              </a:rPr>
              <a:t>Effect biggest  in men and persons who previously disengaged from care.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ea typeface="MS Mincho" panose="02020609040205080304" pitchFamily="49" charset="-128"/>
                <a:cs typeface="Calibri" panose="020F0502020204030204" pitchFamily="34" charset="0"/>
              </a:rPr>
              <a:t>Large effect even if not English fluent.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ea typeface="MS Mincho" panose="02020609040205080304" pitchFamily="49" charset="-128"/>
                <a:cs typeface="Calibri" panose="020F0502020204030204" pitchFamily="34" charset="0"/>
              </a:rPr>
              <a:t>Effect biggest for those with smartphone &amp; w/o adherence barriers.</a:t>
            </a:r>
            <a:endParaRPr lang="en-US" sz="2400" dirty="0">
              <a:effectLst/>
              <a:ea typeface="MS Mincho" panose="02020609040205080304" pitchFamily="49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898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E79F282-5DCD-C4F2-D886-88F41847A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586" y="471334"/>
            <a:ext cx="10363200" cy="1143000"/>
          </a:xfrm>
        </p:spPr>
        <p:txBody>
          <a:bodyPr/>
          <a:lstStyle/>
          <a:p>
            <a:r>
              <a:rPr lang="en-US" sz="4267" dirty="0">
                <a:latin typeface="Century Gothic" panose="020B0502020202020204" pitchFamily="34" charset="0"/>
              </a:rPr>
              <a:t>Impact on knowledge</a:t>
            </a:r>
          </a:p>
        </p:txBody>
      </p:sp>
      <p:pic>
        <p:nvPicPr>
          <p:cNvPr id="19" name="Picture 18" descr="A green and white stamp with white text&#10;&#10;Description automatically generated with low confidence">
            <a:extLst>
              <a:ext uri="{FF2B5EF4-FFF2-40B4-BE49-F238E27FC236}">
                <a16:creationId xmlns:a16="http://schemas.microsoft.com/office/drawing/2014/main" id="{E4A270D6-1CD3-6E0B-FE17-6E7C360EB4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59" y="5630784"/>
            <a:ext cx="1778577" cy="94857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177F3F8-E867-5215-CBEE-3F7BF2BA5901}"/>
              </a:ext>
            </a:extLst>
          </p:cNvPr>
          <p:cNvGrpSpPr/>
          <p:nvPr/>
        </p:nvGrpSpPr>
        <p:grpSpPr>
          <a:xfrm>
            <a:off x="125178" y="1614334"/>
            <a:ext cx="5689127" cy="3533625"/>
            <a:chOff x="465859" y="1513388"/>
            <a:chExt cx="5689127" cy="353362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8A07FDB-6E86-F985-F53F-E4EC110CE4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014"/>
            <a:stretch/>
          </p:blipFill>
          <p:spPr>
            <a:xfrm>
              <a:off x="465859" y="1513388"/>
              <a:ext cx="5156805" cy="3533625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FD46325-4E8F-CB5E-DAFA-8CDA3BAF7A49}"/>
                </a:ext>
              </a:extLst>
            </p:cNvPr>
            <p:cNvSpPr txBox="1"/>
            <p:nvPr/>
          </p:nvSpPr>
          <p:spPr>
            <a:xfrm>
              <a:off x="4230972" y="4468072"/>
              <a:ext cx="9348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-25%</a:t>
              </a:r>
            </a:p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p = 0.001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5701040-F7EF-1380-2892-E9F9413B53A8}"/>
                </a:ext>
              </a:extLst>
            </p:cNvPr>
            <p:cNvSpPr txBox="1"/>
            <p:nvPr/>
          </p:nvSpPr>
          <p:spPr>
            <a:xfrm>
              <a:off x="3971659" y="3500084"/>
              <a:ext cx="10397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3%</a:t>
              </a:r>
            </a:p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p = 0.64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818AFD1-7184-00BE-AF7E-8A3EB0BCF2F8}"/>
                </a:ext>
              </a:extLst>
            </p:cNvPr>
            <p:cNvSpPr txBox="1"/>
            <p:nvPr/>
          </p:nvSpPr>
          <p:spPr>
            <a:xfrm>
              <a:off x="5418887" y="2568451"/>
              <a:ext cx="7360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2%</a:t>
              </a:r>
            </a:p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p=0.17</a:t>
              </a:r>
            </a:p>
          </p:txBody>
        </p:sp>
      </p:grpSp>
      <p:sp>
        <p:nvSpPr>
          <p:cNvPr id="17" name="Rounded Rectangular Callout 16">
            <a:extLst>
              <a:ext uri="{FF2B5EF4-FFF2-40B4-BE49-F238E27FC236}">
                <a16:creationId xmlns:a16="http://schemas.microsoft.com/office/drawing/2014/main" id="{0E5F382A-E909-F5CC-3751-F60C0717B212}"/>
              </a:ext>
            </a:extLst>
          </p:cNvPr>
          <p:cNvSpPr/>
          <p:nvPr/>
        </p:nvSpPr>
        <p:spPr>
          <a:xfrm>
            <a:off x="8176590" y="471335"/>
            <a:ext cx="3564835" cy="1463482"/>
          </a:xfrm>
          <a:prstGeom prst="wedgeRoundRectCallout">
            <a:avLst>
              <a:gd name="adj1" fmla="val -60971"/>
              <a:gd name="adj2" fmla="val -28052"/>
              <a:gd name="adj3" fmla="val 16667"/>
            </a:avLst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Staff observation</a:t>
            </a:r>
          </a:p>
          <a:p>
            <a:endParaRPr lang="en-US" sz="1800" b="1" dirty="0">
              <a:effectLst/>
              <a:latin typeface="Arial" panose="020B0604020202020204" pitchFamily="34" charset="0"/>
              <a:ea typeface="Aptos" panose="020B0004020202020204" pitchFamily="34" charset="0"/>
            </a:endParaRPr>
          </a:p>
          <a:p>
            <a:r>
              <a:rPr lang="en-US" sz="1800" i="1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Participant looked interested, also shocked and surprised by the information. Encouraged.</a:t>
            </a:r>
            <a:r>
              <a:rPr lang="en-US" i="1" dirty="0">
                <a:effectLst/>
              </a:rPr>
              <a:t> </a:t>
            </a:r>
            <a:endParaRPr lang="en-US" i="1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805EB1F-96F2-6F3C-90DC-58BD8E7553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392405"/>
              </p:ext>
            </p:extLst>
          </p:nvPr>
        </p:nvGraphicFramePr>
        <p:xfrm>
          <a:off x="6198007" y="2066850"/>
          <a:ext cx="5698177" cy="3017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97580">
                  <a:extLst>
                    <a:ext uri="{9D8B030D-6E8A-4147-A177-3AD203B41FA5}">
                      <a16:colId xmlns:a16="http://schemas.microsoft.com/office/drawing/2014/main" val="2691835445"/>
                    </a:ext>
                  </a:extLst>
                </a:gridCol>
                <a:gridCol w="1154314">
                  <a:extLst>
                    <a:ext uri="{9D8B030D-6E8A-4147-A177-3AD203B41FA5}">
                      <a16:colId xmlns:a16="http://schemas.microsoft.com/office/drawing/2014/main" val="3647634254"/>
                    </a:ext>
                  </a:extLst>
                </a:gridCol>
                <a:gridCol w="1085674">
                  <a:extLst>
                    <a:ext uri="{9D8B030D-6E8A-4147-A177-3AD203B41FA5}">
                      <a16:colId xmlns:a16="http://schemas.microsoft.com/office/drawing/2014/main" val="4243358264"/>
                    </a:ext>
                  </a:extLst>
                </a:gridCol>
                <a:gridCol w="560609">
                  <a:extLst>
                    <a:ext uri="{9D8B030D-6E8A-4147-A177-3AD203B41FA5}">
                      <a16:colId xmlns:a16="http://schemas.microsoft.com/office/drawing/2014/main" val="150401774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% Agree or Strongly Agree with the following statements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9411" marT="182880" marB="9144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Control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9411" marT="182880" marB="9144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Intervention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9411" marT="182880" marB="9144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p-val.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9411" marT="182880" marB="9144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1576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indent="-342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If I had an HIV-neg. partner, I would feel comfortable having sex without a condom.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9411" marT="182880" marB="91440" anchor="b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5%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9411" marT="182880" marB="91440" anchor="b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3%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9411" marT="182880" marB="91440" anchor="b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0.54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9411" marT="182880" marB="91440" anchor="b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8971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indent="-342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If I had an HIV-neg. partner, I would feel comfortable having sex without a condom if I was on ART and virally suppressed.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9411" marT="182880" marB="91440" anchor="b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21%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9411" marT="182880" marB="91440" anchor="b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43%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9411" marT="182880" marB="91440" anchor="b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0.04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9411" marT="182880" marB="91440" anchor="b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19341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69B3B3D-48B6-8624-D7D8-0448A14A38C2}"/>
              </a:ext>
            </a:extLst>
          </p:cNvPr>
          <p:cNvSpPr txBox="1"/>
          <p:nvPr/>
        </p:nvSpPr>
        <p:spPr>
          <a:xfrm>
            <a:off x="2718864" y="5592727"/>
            <a:ext cx="90225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Increase in comfort having condomless sex was </a:t>
            </a:r>
            <a:r>
              <a:rPr lang="en-US" i="1" u="sng" dirty="0"/>
              <a:t>conditional on viral suppression</a:t>
            </a:r>
            <a:r>
              <a:rPr lang="en-US" i="1" dirty="0"/>
              <a:t>. </a:t>
            </a:r>
            <a:r>
              <a:rPr lang="en-US" i="1" u="sng" dirty="0"/>
              <a:t>No indication</a:t>
            </a:r>
            <a:r>
              <a:rPr lang="en-US" i="1" dirty="0"/>
              <a:t> that U=U takes away from condom prevention message or leads people to take HIV transmission less seriously</a:t>
            </a:r>
          </a:p>
        </p:txBody>
      </p:sp>
    </p:spTree>
    <p:extLst>
      <p:ext uri="{BB962C8B-B14F-4D97-AF65-F5344CB8AC3E}">
        <p14:creationId xmlns:p14="http://schemas.microsoft.com/office/powerpoint/2010/main" val="2596636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DEFD28-B7BC-576A-E87C-5399B9FF8615}"/>
              </a:ext>
            </a:extLst>
          </p:cNvPr>
          <p:cNvSpPr txBox="1"/>
          <p:nvPr/>
        </p:nvSpPr>
        <p:spPr>
          <a:xfrm>
            <a:off x="6012872" y="265255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26" name="Rounded Rectangular Callout 25">
            <a:extLst>
              <a:ext uri="{FF2B5EF4-FFF2-40B4-BE49-F238E27FC236}">
                <a16:creationId xmlns:a16="http://schemas.microsoft.com/office/drawing/2014/main" id="{24E213C4-CB61-D9F3-09F6-CA6A0968CB8A}"/>
              </a:ext>
            </a:extLst>
          </p:cNvPr>
          <p:cNvSpPr/>
          <p:nvPr/>
        </p:nvSpPr>
        <p:spPr>
          <a:xfrm>
            <a:off x="9185564" y="438064"/>
            <a:ext cx="2854040" cy="2214486"/>
          </a:xfrm>
          <a:prstGeom prst="wedgeRoundRectCallout">
            <a:avLst>
              <a:gd name="adj1" fmla="val -65858"/>
              <a:gd name="adj2" fmla="val 23974"/>
              <a:gd name="adj3" fmla="val 16667"/>
            </a:avLst>
          </a:prstGeom>
          <a:solidFill>
            <a:schemeClr val="tx2">
              <a:alpha val="9458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2400" b="1" dirty="0"/>
              <a:t>Nhlanhla</a:t>
            </a:r>
            <a:r>
              <a:rPr lang="en-US" sz="2400" dirty="0"/>
              <a:t>. It taught me not to be ashamed about my status because I am not the only one who has a virus.</a:t>
            </a:r>
          </a:p>
        </p:txBody>
      </p:sp>
      <p:sp>
        <p:nvSpPr>
          <p:cNvPr id="27" name="Rounded Rectangular Callout 26">
            <a:extLst>
              <a:ext uri="{FF2B5EF4-FFF2-40B4-BE49-F238E27FC236}">
                <a16:creationId xmlns:a16="http://schemas.microsoft.com/office/drawing/2014/main" id="{3F95275B-361B-0E8C-8C30-D61B7E7B8539}"/>
              </a:ext>
            </a:extLst>
          </p:cNvPr>
          <p:cNvSpPr/>
          <p:nvPr/>
        </p:nvSpPr>
        <p:spPr>
          <a:xfrm>
            <a:off x="4211776" y="2023859"/>
            <a:ext cx="4073236" cy="1675305"/>
          </a:xfrm>
          <a:prstGeom prst="wedgeRoundRectCallout">
            <a:avLst>
              <a:gd name="adj1" fmla="val -8555"/>
              <a:gd name="adj2" fmla="val 65647"/>
              <a:gd name="adj3" fmla="val 16667"/>
            </a:avLst>
          </a:prstGeom>
          <a:solidFill>
            <a:schemeClr val="accent1">
              <a:lumMod val="75000"/>
              <a:alpha val="9458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2400" b="1" dirty="0" err="1"/>
              <a:t>Siya</a:t>
            </a:r>
            <a:r>
              <a:rPr lang="en-US" sz="2400" b="1" dirty="0"/>
              <a:t> &amp; Mandi. </a:t>
            </a:r>
            <a:r>
              <a:rPr lang="en-US" sz="2400" dirty="0"/>
              <a:t>Since my partner tested negative, if he could see this couple’s story it will help us in our relationship.</a:t>
            </a:r>
          </a:p>
        </p:txBody>
      </p:sp>
      <p:sp>
        <p:nvSpPr>
          <p:cNvPr id="29" name="Rounded Rectangular Callout 28">
            <a:extLst>
              <a:ext uri="{FF2B5EF4-FFF2-40B4-BE49-F238E27FC236}">
                <a16:creationId xmlns:a16="http://schemas.microsoft.com/office/drawing/2014/main" id="{0C32EEEA-EDD8-57D3-B752-85FD13834E38}"/>
              </a:ext>
            </a:extLst>
          </p:cNvPr>
          <p:cNvSpPr/>
          <p:nvPr/>
        </p:nvSpPr>
        <p:spPr>
          <a:xfrm>
            <a:off x="8724895" y="2838359"/>
            <a:ext cx="3356265" cy="3806073"/>
          </a:xfrm>
          <a:prstGeom prst="wedgeRoundRectCallout">
            <a:avLst>
              <a:gd name="adj1" fmla="val -62143"/>
              <a:gd name="adj2" fmla="val -25919"/>
              <a:gd name="adj3" fmla="val 16667"/>
            </a:avLst>
          </a:prstGeom>
          <a:solidFill>
            <a:schemeClr val="accent1">
              <a:lumMod val="75000"/>
              <a:alpha val="9458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2400" b="1" dirty="0"/>
              <a:t>Phindile</a:t>
            </a:r>
            <a:r>
              <a:rPr lang="en-US" sz="2400" dirty="0"/>
              <a:t>. I am in a relationship and my partner tested negative recently. We discussed that if I become HIV positive will he stay and he said he won't leave. I hope that when I tell him this weekend he will stand by his words.</a:t>
            </a:r>
          </a:p>
        </p:txBody>
      </p:sp>
      <p:sp>
        <p:nvSpPr>
          <p:cNvPr id="30" name="Rounded Rectangular Callout 29">
            <a:extLst>
              <a:ext uri="{FF2B5EF4-FFF2-40B4-BE49-F238E27FC236}">
                <a16:creationId xmlns:a16="http://schemas.microsoft.com/office/drawing/2014/main" id="{ED0700AC-3866-B80A-72D5-0A33400E19B7}"/>
              </a:ext>
            </a:extLst>
          </p:cNvPr>
          <p:cNvSpPr/>
          <p:nvPr/>
        </p:nvSpPr>
        <p:spPr>
          <a:xfrm>
            <a:off x="138542" y="4741396"/>
            <a:ext cx="4901047" cy="1852704"/>
          </a:xfrm>
          <a:prstGeom prst="wedgeRoundRectCallout">
            <a:avLst>
              <a:gd name="adj1" fmla="val 34489"/>
              <a:gd name="adj2" fmla="val -65687"/>
              <a:gd name="adj3" fmla="val 16667"/>
            </a:avLst>
          </a:prstGeom>
          <a:solidFill>
            <a:schemeClr val="accent1">
              <a:lumMod val="75000"/>
              <a:alpha val="9458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2400" dirty="0"/>
              <a:t>The </a:t>
            </a:r>
            <a:r>
              <a:rPr lang="en-US" sz="2400" b="1" dirty="0"/>
              <a:t>couple</a:t>
            </a:r>
            <a:r>
              <a:rPr lang="en-US" sz="2400" dirty="0"/>
              <a:t> gave me hope for me and my partner since we have different HIV status. It also makes me feel that I can look forward to the future.</a:t>
            </a:r>
          </a:p>
        </p:txBody>
      </p:sp>
      <p:sp>
        <p:nvSpPr>
          <p:cNvPr id="31" name="Rounded Rectangular Callout 30">
            <a:extLst>
              <a:ext uri="{FF2B5EF4-FFF2-40B4-BE49-F238E27FC236}">
                <a16:creationId xmlns:a16="http://schemas.microsoft.com/office/drawing/2014/main" id="{0D67E867-C481-5BD9-3709-756E778E0603}"/>
              </a:ext>
            </a:extLst>
          </p:cNvPr>
          <p:cNvSpPr/>
          <p:nvPr/>
        </p:nvSpPr>
        <p:spPr>
          <a:xfrm>
            <a:off x="152397" y="2023859"/>
            <a:ext cx="3699164" cy="2489055"/>
          </a:xfrm>
          <a:prstGeom prst="wedgeRoundRectCallout">
            <a:avLst>
              <a:gd name="adj1" fmla="val 62232"/>
              <a:gd name="adj2" fmla="val 30225"/>
              <a:gd name="adj3" fmla="val 16667"/>
            </a:avLst>
          </a:prstGeom>
          <a:solidFill>
            <a:schemeClr val="tx2">
              <a:alpha val="9458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2400" dirty="0"/>
              <a:t>When </a:t>
            </a:r>
            <a:r>
              <a:rPr lang="en-US" sz="2400" b="1" dirty="0"/>
              <a:t>Craig</a:t>
            </a:r>
            <a:r>
              <a:rPr lang="en-US" sz="2400" dirty="0"/>
              <a:t> explained about when he found out about his status and the steps he took afterwards. It gave me relief from worrying about the future.</a:t>
            </a:r>
          </a:p>
        </p:txBody>
      </p:sp>
      <p:sp>
        <p:nvSpPr>
          <p:cNvPr id="32" name="Rounded Rectangular Callout 31">
            <a:extLst>
              <a:ext uri="{FF2B5EF4-FFF2-40B4-BE49-F238E27FC236}">
                <a16:creationId xmlns:a16="http://schemas.microsoft.com/office/drawing/2014/main" id="{B867B72D-09CC-F1B8-B784-449AA631203F}"/>
              </a:ext>
            </a:extLst>
          </p:cNvPr>
          <p:cNvSpPr/>
          <p:nvPr/>
        </p:nvSpPr>
        <p:spPr>
          <a:xfrm>
            <a:off x="5181596" y="4197927"/>
            <a:ext cx="3200399" cy="2380120"/>
          </a:xfrm>
          <a:prstGeom prst="wedgeRoundRectCallout">
            <a:avLst>
              <a:gd name="adj1" fmla="val 4116"/>
              <a:gd name="adj2" fmla="val -61585"/>
              <a:gd name="adj3" fmla="val 16667"/>
            </a:avLst>
          </a:prstGeom>
          <a:solidFill>
            <a:schemeClr val="tx2">
              <a:alpha val="9458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2400" b="1" dirty="0" err="1"/>
              <a:t>Veli</a:t>
            </a:r>
            <a:r>
              <a:rPr lang="en-US" sz="2400" dirty="0"/>
              <a:t>. His message gave me hope for the future. Knowing that I will be able to date again as normal. I need only to take my pill everyday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9688EA-C184-B236-E403-B03A146D2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27" y="535837"/>
            <a:ext cx="10363200" cy="1143000"/>
          </a:xfrm>
        </p:spPr>
        <p:txBody>
          <a:bodyPr/>
          <a:lstStyle/>
          <a:p>
            <a:r>
              <a:rPr lang="en-US" sz="4267" dirty="0">
                <a:latin typeface="Century Gothic" panose="020B0502020202020204" pitchFamily="34" charset="0"/>
              </a:rPr>
              <a:t>Related to Featured Stories </a:t>
            </a:r>
          </a:p>
        </p:txBody>
      </p:sp>
    </p:spTree>
    <p:extLst>
      <p:ext uri="{BB962C8B-B14F-4D97-AF65-F5344CB8AC3E}">
        <p14:creationId xmlns:p14="http://schemas.microsoft.com/office/powerpoint/2010/main" val="928084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D946B-8F53-EA94-63FC-3C3BA3730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109" y="1656878"/>
            <a:ext cx="11069781" cy="4168219"/>
          </a:xfrm>
        </p:spPr>
        <p:txBody>
          <a:bodyPr/>
          <a:lstStyle/>
          <a:p>
            <a:r>
              <a:rPr lang="en-US" u="sng" dirty="0"/>
              <a:t>First RCT evidence showing U=U can improve retention and viral suppression</a:t>
            </a:r>
          </a:p>
          <a:p>
            <a:r>
              <a:rPr lang="en-US" dirty="0"/>
              <a:t>Increased knowledge about transmission risks with ART.</a:t>
            </a:r>
          </a:p>
          <a:p>
            <a:r>
              <a:rPr lang="en-US" dirty="0"/>
              <a:t>Addressed major motivational barriers to ART, including concerns around managing HIV status in relationships</a:t>
            </a:r>
          </a:p>
          <a:p>
            <a:r>
              <a:rPr lang="en-US" dirty="0"/>
              <a:t>Very high acceptability. Participants shared App w/partners and others.</a:t>
            </a:r>
          </a:p>
          <a:p>
            <a:r>
              <a:rPr lang="en-US" dirty="0"/>
              <a:t>Working with NDOH to scale-up and evaluate further.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E79F282-5DCD-C4F2-D886-88F41847A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02684"/>
            <a:ext cx="11069782" cy="1143000"/>
          </a:xfrm>
        </p:spPr>
        <p:txBody>
          <a:bodyPr/>
          <a:lstStyle/>
          <a:p>
            <a:r>
              <a:rPr lang="en-US" sz="4267" dirty="0">
                <a:latin typeface="Century Gothic" panose="020B0502020202020204" pitchFamily="34" charset="0"/>
              </a:rPr>
              <a:t>Key takeaways</a:t>
            </a:r>
          </a:p>
        </p:txBody>
      </p:sp>
      <p:pic>
        <p:nvPicPr>
          <p:cNvPr id="2" name="Picture 1" descr="A green and white stamp with white text&#10;&#10;Description automatically generated with low confidence">
            <a:extLst>
              <a:ext uri="{FF2B5EF4-FFF2-40B4-BE49-F238E27FC236}">
                <a16:creationId xmlns:a16="http://schemas.microsoft.com/office/drawing/2014/main" id="{E88A60BF-50E7-0121-058E-157DDD1E08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59" y="5630784"/>
            <a:ext cx="1778577" cy="94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603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2269115-FB4C-A0BB-4CCD-F52D8AE16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Thank you to our many collaborators!</a:t>
            </a:r>
          </a:p>
        </p:txBody>
      </p:sp>
      <p:pic>
        <p:nvPicPr>
          <p:cNvPr id="1026" name="Picture 2" descr="Mandisa Dukashe, 44 | Powerful Women">
            <a:extLst>
              <a:ext uri="{FF2B5EF4-FFF2-40B4-BE49-F238E27FC236}">
                <a16:creationId xmlns:a16="http://schemas.microsoft.com/office/drawing/2014/main" id="{089C2F76-921D-839B-3861-76E832E6A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15" y="1562204"/>
            <a:ext cx="3126245" cy="234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ruce Richman – Prevention Access Campaign">
            <a:extLst>
              <a:ext uri="{FF2B5EF4-FFF2-40B4-BE49-F238E27FC236}">
                <a16:creationId xmlns:a16="http://schemas.microsoft.com/office/drawing/2014/main" id="{E75C95BF-CD33-8D4E-2DC5-3D67DB665D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1" t="3402" r="23958" b="24795"/>
          <a:stretch/>
        </p:blipFill>
        <p:spPr bwMode="auto">
          <a:xfrm>
            <a:off x="4178192" y="1702997"/>
            <a:ext cx="1828800" cy="218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ale of Two Countries, Vietnam | CDC">
            <a:extLst>
              <a:ext uri="{FF2B5EF4-FFF2-40B4-BE49-F238E27FC236}">
                <a16:creationId xmlns:a16="http://schemas.microsoft.com/office/drawing/2014/main" id="{AEB4D5F1-DD78-694A-7BC0-93B3C636CD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60" t="2207" r="30564" b="38578"/>
          <a:stretch/>
        </p:blipFill>
        <p:spPr bwMode="auto">
          <a:xfrm>
            <a:off x="6422424" y="1638754"/>
            <a:ext cx="2769868" cy="218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AEC36C-84A5-179A-459C-4E87AD6D7EE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660" t="11301" r="67776" b="66530"/>
          <a:stretch/>
        </p:blipFill>
        <p:spPr>
          <a:xfrm>
            <a:off x="355686" y="4283426"/>
            <a:ext cx="2353582" cy="2285950"/>
          </a:xfrm>
          <a:prstGeom prst="rect">
            <a:avLst/>
          </a:prstGeom>
        </p:spPr>
      </p:pic>
      <p:pic>
        <p:nvPicPr>
          <p:cNvPr id="1034" name="Picture 10" descr="Center for Global Strategic Information and Public Health Practice | UCSF  Institute for Global Health Sciences">
            <a:extLst>
              <a:ext uri="{FF2B5EF4-FFF2-40B4-BE49-F238E27FC236}">
                <a16:creationId xmlns:a16="http://schemas.microsoft.com/office/drawing/2014/main" id="{B4C97448-045B-AB6C-FCF1-D880B86A86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9" t="-1773" r="12799" b="7700"/>
          <a:stretch/>
        </p:blipFill>
        <p:spPr bwMode="auto">
          <a:xfrm>
            <a:off x="3231823" y="4359928"/>
            <a:ext cx="2152800" cy="213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Tembeka SINEKE | Master of Public Health | Health Economics And  Epidemiology Research Office, Johannesburg | Research profile">
            <a:extLst>
              <a:ext uri="{FF2B5EF4-FFF2-40B4-BE49-F238E27FC236}">
                <a16:creationId xmlns:a16="http://schemas.microsoft.com/office/drawing/2014/main" id="{D1CDE78A-B2D6-CDB9-A849-4C137A2D81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9" r="15849" b="28885"/>
          <a:stretch/>
        </p:blipFill>
        <p:spPr bwMode="auto">
          <a:xfrm>
            <a:off x="5780282" y="4251387"/>
            <a:ext cx="2152800" cy="224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haron Kgowedi - Research Associate - Health Economics and Epidemiology  Research Office | LinkedIn">
            <a:extLst>
              <a:ext uri="{FF2B5EF4-FFF2-40B4-BE49-F238E27FC236}">
                <a16:creationId xmlns:a16="http://schemas.microsoft.com/office/drawing/2014/main" id="{AF67A21A-A5F0-05B5-EAE3-77DC5D2FBF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5" r="16189" b="19477"/>
          <a:stretch/>
        </p:blipFill>
        <p:spPr bwMode="auto">
          <a:xfrm>
            <a:off x="9607724" y="1595359"/>
            <a:ext cx="2152799" cy="227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Mr Robert Inglis | Participants | World Science Forum">
            <a:extLst>
              <a:ext uri="{FF2B5EF4-FFF2-40B4-BE49-F238E27FC236}">
                <a16:creationId xmlns:a16="http://schemas.microsoft.com/office/drawing/2014/main" id="{15A221A1-F3DB-DF37-636E-F805BB389E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9" t="5433" r="37261" b="25356"/>
          <a:stretch/>
        </p:blipFill>
        <p:spPr bwMode="auto">
          <a:xfrm>
            <a:off x="8185000" y="4211376"/>
            <a:ext cx="1681443" cy="209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D6697A-5F9C-79EA-FD3E-0D5DE574E33D}"/>
              </a:ext>
            </a:extLst>
          </p:cNvPr>
          <p:cNvSpPr txBox="1"/>
          <p:nvPr/>
        </p:nvSpPr>
        <p:spPr>
          <a:xfrm>
            <a:off x="10118361" y="6308209"/>
            <a:ext cx="1493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…and more!!!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337F08-8806-2A4E-D7E8-A4F498635FE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18361" y="4077046"/>
            <a:ext cx="1788839" cy="211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782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09739-07B7-2497-8D44-8A4E42C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174" y="2766218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955678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D05900-CA75-66E4-E167-625ECFFD79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55"/>
          <a:stretch/>
        </p:blipFill>
        <p:spPr>
          <a:xfrm>
            <a:off x="838310" y="2357028"/>
            <a:ext cx="5971955" cy="1790902"/>
          </a:xfrm>
          <a:prstGeom prst="rect">
            <a:avLst/>
          </a:prstGeom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1E865C-F412-FFA8-8580-46E8601D2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775" y="2550705"/>
            <a:ext cx="3801509" cy="523799"/>
          </a:xfrm>
          <a:prstGeom prst="rect">
            <a:avLst/>
          </a:prstGeom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EBB0E3-E976-F332-CDD9-605775074947}"/>
              </a:ext>
            </a:extLst>
          </p:cNvPr>
          <p:cNvSpPr txBox="1"/>
          <p:nvPr/>
        </p:nvSpPr>
        <p:spPr>
          <a:xfrm flipH="1">
            <a:off x="334787" y="641028"/>
            <a:ext cx="115427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+mj-lt"/>
                <a:cs typeface="Calibri" panose="020F0502020204030204" pitchFamily="34" charset="0"/>
              </a:rPr>
              <a:t>The science of HIV </a:t>
            </a:r>
            <a:r>
              <a:rPr lang="en-US" sz="4400" dirty="0" err="1">
                <a:latin typeface="+mj-lt"/>
                <a:cs typeface="Calibri" panose="020F0502020204030204" pitchFamily="34" charset="0"/>
              </a:rPr>
              <a:t>TasP</a:t>
            </a:r>
            <a:r>
              <a:rPr lang="en-US" sz="4400" dirty="0">
                <a:latin typeface="+mj-lt"/>
                <a:cs typeface="Calibri" panose="020F0502020204030204" pitchFamily="34" charset="0"/>
              </a:rPr>
              <a:t> &amp; U=U is clear but has not been widely disseminated in sub-Saharan Africa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B2D3CE-747C-DEAC-E9BF-0FE1FD559A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304" r="5885"/>
          <a:stretch/>
        </p:blipFill>
        <p:spPr>
          <a:xfrm>
            <a:off x="1487591" y="4444695"/>
            <a:ext cx="5429298" cy="1903096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C8BB19AA-F9D6-70BC-7053-83075B4C7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7" y="4554651"/>
            <a:ext cx="1069598" cy="142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D23B70-695A-6C23-9D7D-FA67DD96260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790" t="6218" r="4158" b="5512"/>
          <a:stretch/>
        </p:blipFill>
        <p:spPr>
          <a:xfrm>
            <a:off x="7660617" y="4554651"/>
            <a:ext cx="2548252" cy="15273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240E07-9BFA-87DE-565F-368810FF69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24951" y="2723676"/>
            <a:ext cx="4502443" cy="1477264"/>
          </a:xfrm>
          <a:prstGeom prst="rect">
            <a:avLst/>
          </a:prstGeom>
          <a:ln>
            <a:noFill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D4A7A78-0ADE-0F3D-9EC5-577532FF8440}"/>
              </a:ext>
            </a:extLst>
          </p:cNvPr>
          <p:cNvSpPr/>
          <p:nvPr/>
        </p:nvSpPr>
        <p:spPr>
          <a:xfrm>
            <a:off x="233019" y="2311460"/>
            <a:ext cx="6777380" cy="183647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BCF954B-75BA-8CF8-9A72-F630BEDBDAB3}"/>
              </a:ext>
            </a:extLst>
          </p:cNvPr>
          <p:cNvSpPr/>
          <p:nvPr/>
        </p:nvSpPr>
        <p:spPr>
          <a:xfrm>
            <a:off x="233019" y="4410400"/>
            <a:ext cx="6777380" cy="208533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A19EE9-4362-8A57-8EBC-E294D4A61CE9}"/>
              </a:ext>
            </a:extLst>
          </p:cNvPr>
          <p:cNvSpPr/>
          <p:nvPr/>
        </p:nvSpPr>
        <p:spPr>
          <a:xfrm>
            <a:off x="7489346" y="2311461"/>
            <a:ext cx="4482885" cy="418427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21BAD0E-ACA9-D2EE-C732-180E755887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17950" y="2361065"/>
            <a:ext cx="1835669" cy="59714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00B556C-04FE-98FC-342F-D9E27C578F7A}"/>
              </a:ext>
            </a:extLst>
          </p:cNvPr>
          <p:cNvSpPr txBox="1"/>
          <p:nvPr/>
        </p:nvSpPr>
        <p:spPr>
          <a:xfrm>
            <a:off x="10234178" y="4410399"/>
            <a:ext cx="17177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Objective vs. perceived risk of HIV transmission in a mixed-status couple if PLHIV is on ART and virally suppressed.</a:t>
            </a:r>
          </a:p>
        </p:txBody>
      </p:sp>
    </p:spTree>
    <p:extLst>
      <p:ext uri="{BB962C8B-B14F-4D97-AF65-F5344CB8AC3E}">
        <p14:creationId xmlns:p14="http://schemas.microsoft.com/office/powerpoint/2010/main" val="1234827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C1469-92BA-55BE-DA12-A51286190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3107" y="267529"/>
            <a:ext cx="9522372" cy="1325563"/>
          </a:xfrm>
        </p:spPr>
        <p:txBody>
          <a:bodyPr/>
          <a:lstStyle/>
          <a:p>
            <a:r>
              <a:rPr lang="en-US" b="1" dirty="0"/>
              <a:t>Based on theory &amp; formative research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C12A51-5DC0-5AD7-B5DA-143A49272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05" y="4715306"/>
            <a:ext cx="4031321" cy="18751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564744-EBFC-AEA9-2202-B1B517988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683" y="1546300"/>
            <a:ext cx="5513071" cy="24017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01E96A-5796-A0CA-013C-27ACD84739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036"/>
          <a:stretch/>
        </p:blipFill>
        <p:spPr>
          <a:xfrm>
            <a:off x="7168738" y="1263081"/>
            <a:ext cx="4718462" cy="5159854"/>
          </a:xfrm>
          <a:prstGeom prst="rect">
            <a:avLst/>
          </a:prstGeom>
        </p:spPr>
      </p:pic>
      <p:pic>
        <p:nvPicPr>
          <p:cNvPr id="9" name="Picture 8" descr="A green and white stamp with white text&#10;&#10;Description automatically generated with low confidence">
            <a:extLst>
              <a:ext uri="{FF2B5EF4-FFF2-40B4-BE49-F238E27FC236}">
                <a16:creationId xmlns:a16="http://schemas.microsoft.com/office/drawing/2014/main" id="{C36631D9-D857-51D6-DF10-9C0F56397E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0" y="387082"/>
            <a:ext cx="2037108" cy="108645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5778A8D-9D28-E7A8-0D1C-BEE15A2458A6}"/>
              </a:ext>
            </a:extLst>
          </p:cNvPr>
          <p:cNvGrpSpPr/>
          <p:nvPr/>
        </p:nvGrpSpPr>
        <p:grpSpPr>
          <a:xfrm>
            <a:off x="3634740" y="3645330"/>
            <a:ext cx="3372836" cy="1875165"/>
            <a:chOff x="3720891" y="4710568"/>
            <a:chExt cx="3498285" cy="178230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48449F1-5DFA-66A3-C063-5426EB73352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20891" y="5205867"/>
              <a:ext cx="3498285" cy="128700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697E0B6-84DE-E942-22DD-41B1C1A2E89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738848" y="4710568"/>
              <a:ext cx="2921000" cy="495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6806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DAAA8AE2-7A8B-FE10-DDA8-A2366FD2A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58" y="1590262"/>
            <a:ext cx="12032342" cy="490107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C84E389-70E4-20F4-BC97-2E9250FBB2C4}"/>
              </a:ext>
            </a:extLst>
          </p:cNvPr>
          <p:cNvSpPr txBox="1">
            <a:spLocks/>
          </p:cNvSpPr>
          <p:nvPr/>
        </p:nvSpPr>
        <p:spPr>
          <a:xfrm>
            <a:off x="364824" y="725449"/>
            <a:ext cx="10038132" cy="1835641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 dirty="0"/>
              <a:t>Simple messaging, tied to behaviors </a:t>
            </a:r>
          </a:p>
        </p:txBody>
      </p:sp>
    </p:spTree>
    <p:extLst>
      <p:ext uri="{BB962C8B-B14F-4D97-AF65-F5344CB8AC3E}">
        <p14:creationId xmlns:p14="http://schemas.microsoft.com/office/powerpoint/2010/main" val="2218340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patient's survey&#10;&#10;Description automatically generated">
            <a:extLst>
              <a:ext uri="{FF2B5EF4-FFF2-40B4-BE49-F238E27FC236}">
                <a16:creationId xmlns:a16="http://schemas.microsoft.com/office/drawing/2014/main" id="{2AC00744-E8D2-5318-1096-33DE612957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17" b="34368"/>
          <a:stretch/>
        </p:blipFill>
        <p:spPr>
          <a:xfrm>
            <a:off x="5603302" y="1227215"/>
            <a:ext cx="6393827" cy="4403569"/>
          </a:xfrm>
          <a:prstGeom prst="rect">
            <a:avLst/>
          </a:prstGeom>
        </p:spPr>
      </p:pic>
      <p:pic>
        <p:nvPicPr>
          <p:cNvPr id="8" name="Picture 7" descr="A green and white stamp with white text&#10;&#10;Description automatically generated with low confidence">
            <a:extLst>
              <a:ext uri="{FF2B5EF4-FFF2-40B4-BE49-F238E27FC236}">
                <a16:creationId xmlns:a16="http://schemas.microsoft.com/office/drawing/2014/main" id="{A61A1924-3F7F-2486-012B-97530A0B2D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59" y="5630784"/>
            <a:ext cx="1778577" cy="9485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BB27D0-B03F-E7DB-8E57-FAD6EAC196C5}"/>
              </a:ext>
            </a:extLst>
          </p:cNvPr>
          <p:cNvSpPr txBox="1"/>
          <p:nvPr/>
        </p:nvSpPr>
        <p:spPr>
          <a:xfrm>
            <a:off x="194871" y="1789044"/>
            <a:ext cx="2966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Recruitment took place November 2022 – May 2023.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E4222B-B9C3-ECC9-93AF-3552C0D1CAEE}"/>
              </a:ext>
            </a:extLst>
          </p:cNvPr>
          <p:cNvSpPr txBox="1"/>
          <p:nvPr/>
        </p:nvSpPr>
        <p:spPr>
          <a:xfrm>
            <a:off x="220999" y="457774"/>
            <a:ext cx="866626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latin typeface="+mj-lt"/>
                <a:cs typeface="Calibri" panose="020F0502020204030204" pitchFamily="34" charset="0"/>
              </a:rPr>
              <a:t>Evaluated in a pilot randomized trial</a:t>
            </a:r>
            <a:endParaRPr lang="en-US" sz="4400" dirty="0"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698085-285D-75D2-173F-1ABD04205730}"/>
              </a:ext>
            </a:extLst>
          </p:cNvPr>
          <p:cNvSpPr txBox="1"/>
          <p:nvPr/>
        </p:nvSpPr>
        <p:spPr>
          <a:xfrm>
            <a:off x="220999" y="2601918"/>
            <a:ext cx="493289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SURVEY OUTCOMES: </a:t>
            </a:r>
            <a:r>
              <a:rPr lang="en-US" dirty="0"/>
              <a:t>Participants survey at baseline and immediately after interacting with the intervention</a:t>
            </a:r>
          </a:p>
          <a:p>
            <a:endParaRPr lang="en-US" dirty="0"/>
          </a:p>
          <a:p>
            <a:r>
              <a:rPr lang="en-US" b="1" dirty="0"/>
              <a:t>CLINICAL OUTCOMES: </a:t>
            </a:r>
            <a:r>
              <a:rPr lang="en-US" dirty="0"/>
              <a:t>Participants were followed up via clinical charts for 10 months days to assess: 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Retention in care (ART medication pick-ups through 6 months) and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Documented viral suppression (at 3-10 months)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F05ADB-EE45-3059-2118-4F3EF0F19D4E}"/>
              </a:ext>
            </a:extLst>
          </p:cNvPr>
          <p:cNvSpPr txBox="1"/>
          <p:nvPr/>
        </p:nvSpPr>
        <p:spPr>
          <a:xfrm>
            <a:off x="6011882" y="3533924"/>
            <a:ext cx="19683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“Undetectable &amp; You”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FBB2DF-88AC-EA85-B8C2-4684C3811A62}"/>
              </a:ext>
            </a:extLst>
          </p:cNvPr>
          <p:cNvSpPr txBox="1"/>
          <p:nvPr/>
        </p:nvSpPr>
        <p:spPr>
          <a:xfrm>
            <a:off x="8705551" y="3564136"/>
            <a:ext cx="19683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“Standard care” </a:t>
            </a:r>
          </a:p>
        </p:txBody>
      </p:sp>
    </p:spTree>
    <p:extLst>
      <p:ext uri="{BB962C8B-B14F-4D97-AF65-F5344CB8AC3E}">
        <p14:creationId xmlns:p14="http://schemas.microsoft.com/office/powerpoint/2010/main" val="3552096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060D71-0C14-7E68-A3CE-33470E2877D6}"/>
              </a:ext>
            </a:extLst>
          </p:cNvPr>
          <p:cNvSpPr txBox="1"/>
          <p:nvPr/>
        </p:nvSpPr>
        <p:spPr>
          <a:xfrm>
            <a:off x="10489806" y="2385392"/>
            <a:ext cx="15941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see some differences, as expected, due to chance.</a:t>
            </a:r>
          </a:p>
          <a:p>
            <a:endParaRPr lang="en-US" dirty="0"/>
          </a:p>
          <a:p>
            <a:r>
              <a:rPr lang="en-US" b="1" dirty="0"/>
              <a:t>Results are robust to adjustment on imbalanced covariates.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CA7769-5361-E690-D1A2-938FAA936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71" y="1785797"/>
            <a:ext cx="9955696" cy="467039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39EA21E-B978-7132-CB41-A45DBB125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871" y="401810"/>
            <a:ext cx="11092016" cy="1143000"/>
          </a:xfrm>
        </p:spPr>
        <p:txBody>
          <a:bodyPr/>
          <a:lstStyle/>
          <a:p>
            <a:r>
              <a:rPr lang="en-US" dirty="0">
                <a:cs typeface="Calibri" panose="020F0502020204030204" pitchFamily="34" charset="0"/>
              </a:rPr>
              <a:t>Sample characteristics at baseline</a:t>
            </a:r>
          </a:p>
        </p:txBody>
      </p:sp>
    </p:spTree>
    <p:extLst>
      <p:ext uri="{BB962C8B-B14F-4D97-AF65-F5344CB8AC3E}">
        <p14:creationId xmlns:p14="http://schemas.microsoft.com/office/powerpoint/2010/main" val="4177536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E79F282-5DCD-C4F2-D886-88F41847A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46" y="406325"/>
            <a:ext cx="11941412" cy="1143000"/>
          </a:xfrm>
        </p:spPr>
        <p:txBody>
          <a:bodyPr/>
          <a:lstStyle/>
          <a:p>
            <a:r>
              <a:rPr lang="en-US" dirty="0"/>
              <a:t>Engagement and Acceptability of the App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A0D8CF7-8DF0-B65F-B001-C18C8AF94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859" y="1435188"/>
            <a:ext cx="10493689" cy="3734593"/>
          </a:xfrm>
        </p:spPr>
        <p:txBody>
          <a:bodyPr/>
          <a:lstStyle/>
          <a:p>
            <a:r>
              <a:rPr lang="en-US" sz="2600" u="sng" dirty="0">
                <a:latin typeface="Calibri" panose="020F0502020204030204" pitchFamily="34" charset="0"/>
                <a:cs typeface="Calibri" panose="020F0502020204030204" pitchFamily="34" charset="0"/>
              </a:rPr>
              <a:t>Acceptability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: over 95% agreed</a:t>
            </a:r>
          </a:p>
          <a:p>
            <a:pPr lvl="1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“The App was easy to use” </a:t>
            </a:r>
          </a:p>
          <a:p>
            <a:pPr lvl="1"/>
            <a:r>
              <a:rPr lang="en-US" sz="22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“I would feel comfortable using the App” </a:t>
            </a:r>
          </a:p>
          <a:p>
            <a:pPr lvl="1"/>
            <a:r>
              <a:rPr lang="en-US" sz="22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“The videos were engaging”</a:t>
            </a:r>
          </a:p>
          <a:p>
            <a:pPr lvl="1"/>
            <a:r>
              <a:rPr lang="en-US" sz="22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“The information presented was clear”</a:t>
            </a:r>
          </a:p>
          <a:p>
            <a:pPr lvl="1"/>
            <a:r>
              <a:rPr lang="en-US" sz="22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“</a:t>
            </a:r>
            <a:r>
              <a:rPr lang="en-US" sz="22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I </a:t>
            </a:r>
            <a:r>
              <a:rPr lang="en-US" sz="22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could relate to some of the characters”</a:t>
            </a:r>
          </a:p>
          <a:p>
            <a:pPr lvl="1"/>
            <a:r>
              <a:rPr lang="en-US" sz="22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“The App </a:t>
            </a:r>
            <a:r>
              <a:rPr lang="en-US" sz="22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should be shared with other PLHIV”</a:t>
            </a:r>
          </a:p>
          <a:p>
            <a:r>
              <a:rPr lang="en-US" sz="2600" u="sng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Sharing the App:</a:t>
            </a:r>
          </a:p>
          <a:p>
            <a:pPr lvl="1"/>
            <a:r>
              <a:rPr lang="en-US" sz="22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96% of participants with a phone downloaded the App </a:t>
            </a:r>
          </a:p>
          <a:p>
            <a:pPr lvl="1"/>
            <a:r>
              <a:rPr lang="en-US" sz="22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Of these, 100% shared the the App with someone, 52% with a current partner</a:t>
            </a:r>
            <a:endParaRPr lang="en-US" sz="2200" dirty="0"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</p:txBody>
      </p:sp>
      <p:pic>
        <p:nvPicPr>
          <p:cNvPr id="13" name="Picture 12" descr="A green and white stamp with white text&#10;&#10;Description automatically generated with low confidence">
            <a:extLst>
              <a:ext uri="{FF2B5EF4-FFF2-40B4-BE49-F238E27FC236}">
                <a16:creationId xmlns:a16="http://schemas.microsoft.com/office/drawing/2014/main" id="{EC4CC93C-6E77-3492-22B9-EC017BE075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1381" y="5503100"/>
            <a:ext cx="1778577" cy="948575"/>
          </a:xfrm>
          <a:prstGeom prst="rect">
            <a:avLst/>
          </a:prstGeom>
        </p:spPr>
      </p:pic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9F81B96C-DED2-48E9-8790-90AC31E4BFD4}"/>
              </a:ext>
            </a:extLst>
          </p:cNvPr>
          <p:cNvSpPr/>
          <p:nvPr/>
        </p:nvSpPr>
        <p:spPr>
          <a:xfrm>
            <a:off x="7271830" y="2112413"/>
            <a:ext cx="4247923" cy="2149352"/>
          </a:xfrm>
          <a:prstGeom prst="wedgeRoundRectCallout">
            <a:avLst>
              <a:gd name="adj1" fmla="val -57022"/>
              <a:gd name="adj2" fmla="val 34298"/>
              <a:gd name="adj3" fmla="val 16667"/>
            </a:avLst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0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Staff observation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000" kern="100" dirty="0"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0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Participant seemed excited while watching the trailer.  He went out to fetch his partner that tested negative to come watch with him.</a:t>
            </a:r>
            <a:endParaRPr lang="en-US" sz="2000" i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226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E79F282-5DCD-C4F2-D886-88F41847A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02684"/>
            <a:ext cx="11069782" cy="1143000"/>
          </a:xfrm>
        </p:spPr>
        <p:txBody>
          <a:bodyPr/>
          <a:lstStyle/>
          <a:p>
            <a:r>
              <a:rPr lang="en-US" sz="4267" dirty="0">
                <a:latin typeface="Century Gothic" panose="020B0502020202020204" pitchFamily="34" charset="0"/>
              </a:rPr>
              <a:t>Impact on retention in care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F36146-0767-8401-A8A2-E918B2D5C000}"/>
              </a:ext>
            </a:extLst>
          </p:cNvPr>
          <p:cNvSpPr txBox="1"/>
          <p:nvPr/>
        </p:nvSpPr>
        <p:spPr>
          <a:xfrm>
            <a:off x="7531944" y="2536448"/>
            <a:ext cx="388998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Effect on retention increases with time suggesting change in underlying ART motivation.</a:t>
            </a:r>
          </a:p>
          <a:p>
            <a:endParaRPr lang="en-US" sz="2200" dirty="0"/>
          </a:p>
          <a:p>
            <a:endParaRPr lang="en-US" sz="2200" dirty="0"/>
          </a:p>
        </p:txBody>
      </p:sp>
      <p:pic>
        <p:nvPicPr>
          <p:cNvPr id="14" name="Picture 13" descr="A green and white stamp with white text&#10;&#10;Description automatically generated with low confidence">
            <a:extLst>
              <a:ext uri="{FF2B5EF4-FFF2-40B4-BE49-F238E27FC236}">
                <a16:creationId xmlns:a16="http://schemas.microsoft.com/office/drawing/2014/main" id="{AE6954DF-4EBB-5CEC-DDC5-21F5CF143E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161" y="5630784"/>
            <a:ext cx="1778577" cy="9485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3FBD96-B887-2A66-3DA7-95B07317FD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71" r="25911" b="8398"/>
          <a:stretch/>
        </p:blipFill>
        <p:spPr>
          <a:xfrm>
            <a:off x="309262" y="1471204"/>
            <a:ext cx="6843305" cy="519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992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E79F282-5DCD-C4F2-D886-88F41847A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02684"/>
            <a:ext cx="11069782" cy="1143000"/>
          </a:xfrm>
        </p:spPr>
        <p:txBody>
          <a:bodyPr/>
          <a:lstStyle/>
          <a:p>
            <a:r>
              <a:rPr lang="en-US" sz="4267" dirty="0">
                <a:latin typeface="Century Gothic" panose="020B0502020202020204" pitchFamily="34" charset="0"/>
              </a:rPr>
              <a:t>Impact on documented viral suppression</a:t>
            </a:r>
          </a:p>
        </p:txBody>
      </p:sp>
      <p:pic>
        <p:nvPicPr>
          <p:cNvPr id="4" name="Picture 3" descr="A green and white stamp with white text&#10;&#10;Description automatically generated with low confidence">
            <a:extLst>
              <a:ext uri="{FF2B5EF4-FFF2-40B4-BE49-F238E27FC236}">
                <a16:creationId xmlns:a16="http://schemas.microsoft.com/office/drawing/2014/main" id="{614141E7-CD1C-22BF-E151-4CC8DA2675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161" y="5630784"/>
            <a:ext cx="1778577" cy="9485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BF2651D-1F9C-DC8F-5CC0-FA84AE7350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617" y="1381583"/>
            <a:ext cx="8591625" cy="53302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13083F-B283-1284-8B70-97204814D836}"/>
              </a:ext>
            </a:extLst>
          </p:cNvPr>
          <p:cNvSpPr txBox="1"/>
          <p:nvPr/>
        </p:nvSpPr>
        <p:spPr>
          <a:xfrm>
            <a:off x="9210261" y="1859339"/>
            <a:ext cx="298173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Primary outcome:</a:t>
            </a:r>
          </a:p>
          <a:p>
            <a:endParaRPr lang="en-US" sz="2200" dirty="0"/>
          </a:p>
          <a:p>
            <a:r>
              <a:rPr lang="en-US" sz="2200" dirty="0"/>
              <a:t>VL monitored, recorded in clinical chart, and &lt;200 at 3-10 </a:t>
            </a:r>
            <a:r>
              <a:rPr lang="en-US" sz="2200" dirty="0" err="1"/>
              <a:t>mo</a:t>
            </a:r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33% in control group</a:t>
            </a:r>
          </a:p>
          <a:p>
            <a:r>
              <a:rPr lang="en-US" sz="2200" dirty="0"/>
              <a:t>52% in </a:t>
            </a:r>
            <a:r>
              <a:rPr lang="en-US" sz="2200" dirty="0" err="1"/>
              <a:t>trt</a:t>
            </a:r>
            <a:r>
              <a:rPr lang="en-US" sz="2200" dirty="0"/>
              <a:t> group</a:t>
            </a:r>
          </a:p>
          <a:p>
            <a:endParaRPr lang="en-US" sz="2200" dirty="0"/>
          </a:p>
          <a:p>
            <a:r>
              <a:rPr lang="en-US" sz="2200" dirty="0"/>
              <a:t>+19%, p=0.028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115427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11732</TotalTime>
  <Words>835</Words>
  <Application>Microsoft Macintosh PowerPoint</Application>
  <PresentationFormat>Widescreen</PresentationFormat>
  <Paragraphs>94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MS Mincho</vt:lpstr>
      <vt:lpstr>Aptos</vt:lpstr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Based on theory &amp; formative research</vt:lpstr>
      <vt:lpstr>PowerPoint Presentation</vt:lpstr>
      <vt:lpstr>PowerPoint Presentation</vt:lpstr>
      <vt:lpstr>Sample characteristics at baseline</vt:lpstr>
      <vt:lpstr>Engagement and Acceptability of the App</vt:lpstr>
      <vt:lpstr>Impact on retention in care</vt:lpstr>
      <vt:lpstr>Impact on documented viral suppression</vt:lpstr>
      <vt:lpstr>PowerPoint Presentation</vt:lpstr>
      <vt:lpstr>Impact on knowledge</vt:lpstr>
      <vt:lpstr>Related to Featured Stories </vt:lpstr>
      <vt:lpstr>Key takeaways</vt:lpstr>
      <vt:lpstr>Thank you to our many collaborators!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Sipho Nkabinde</dc:creator>
  <cp:lastModifiedBy>Bor, Jacob</cp:lastModifiedBy>
  <cp:revision>55</cp:revision>
  <cp:lastPrinted>2023-09-07T21:12:10Z</cp:lastPrinted>
  <dcterms:created xsi:type="dcterms:W3CDTF">2022-09-07T14:31:18Z</dcterms:created>
  <dcterms:modified xsi:type="dcterms:W3CDTF">2024-08-28T04:07:00Z</dcterms:modified>
</cp:coreProperties>
</file>