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8" r:id="rId6"/>
    <p:sldId id="260" r:id="rId7"/>
    <p:sldId id="261" r:id="rId8"/>
    <p:sldId id="262" r:id="rId9"/>
    <p:sldId id="263" r:id="rId10"/>
    <p:sldId id="264" r:id="rId11"/>
    <p:sldId id="265" r:id="rId12"/>
    <p:sldId id="266" r:id="rId13"/>
    <p:sldId id="267" r:id="rId14"/>
    <p:sldId id="269" r:id="rId15"/>
  </p:sldIdLst>
  <p:sldSz cx="18288000" cy="10287000"/>
  <p:notesSz cx="6858000" cy="9144000"/>
  <p:embeddedFontLst>
    <p:embeddedFont>
      <p:font typeface="Josefin Sans" pitchFamily="2" charset="0"/>
      <p:regular r:id="rId16"/>
      <p:bold r:id="rId17"/>
    </p:embeddedFont>
    <p:embeddedFont>
      <p:font typeface="Montserrat Ultra-Bold" panose="020B0604020202020204" charset="0"/>
      <p:regular r:id="rId18"/>
      <p:bold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589" autoAdjust="0"/>
  </p:normalViewPr>
  <p:slideViewPr>
    <p:cSldViewPr>
      <p:cViewPr varScale="1">
        <p:scale>
          <a:sx n="40" d="100"/>
          <a:sy n="40" d="100"/>
        </p:scale>
        <p:origin x="20"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sv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sv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sv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sv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sv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sv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sv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sv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08230"/>
            <a:ext cx="16225843" cy="1153795"/>
          </a:xfrm>
          <a:prstGeom prst="rect">
            <a:avLst/>
          </a:prstGeom>
        </p:spPr>
        <p:txBody>
          <a:bodyPr lIns="0" tIns="0" rIns="0" bIns="0" rtlCol="0" anchor="t">
            <a:spAutoFit/>
          </a:bodyPr>
          <a:lstStyle/>
          <a:p>
            <a:pPr algn="l">
              <a:lnSpc>
                <a:spcPts val="9379"/>
              </a:lnSpc>
            </a:pPr>
            <a:r>
              <a:rPr lang="en-US" sz="6699">
                <a:solidFill>
                  <a:srgbClr val="DCB05B"/>
                </a:solidFill>
                <a:latin typeface="Montserrat Ultra-Bold"/>
              </a:rPr>
              <a:t>JOHANNESBURG HEALTH DISTRICT </a:t>
            </a:r>
          </a:p>
        </p:txBody>
      </p:sp>
      <p:sp>
        <p:nvSpPr>
          <p:cNvPr id="3" name="TextBox 3"/>
          <p:cNvSpPr txBox="1"/>
          <p:nvPr/>
        </p:nvSpPr>
        <p:spPr>
          <a:xfrm>
            <a:off x="2160225" y="2088932"/>
            <a:ext cx="13962793" cy="1153795"/>
          </a:xfrm>
          <a:prstGeom prst="rect">
            <a:avLst/>
          </a:prstGeom>
        </p:spPr>
        <p:txBody>
          <a:bodyPr lIns="0" tIns="0" rIns="0" bIns="0" rtlCol="0" anchor="t">
            <a:spAutoFit/>
          </a:bodyPr>
          <a:lstStyle/>
          <a:p>
            <a:pPr algn="r">
              <a:lnSpc>
                <a:spcPts val="9379"/>
              </a:lnSpc>
            </a:pPr>
            <a:r>
              <a:rPr lang="en-US" sz="6699">
                <a:solidFill>
                  <a:srgbClr val="0063A0"/>
                </a:solidFill>
                <a:latin typeface="Montserrat Ultra-Bold"/>
              </a:rPr>
              <a:t>2024 RESEARCH CONFERENCE</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2">
              <a:alphaModFix amt="37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4"/>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5">
              <a:alphaModFix amt="43999"/>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7"/>
            <a:stretch>
              <a:fillRect/>
            </a:stretch>
          </a:blipFill>
        </p:spPr>
        <p:txBody>
          <a:bodyPr/>
          <a:lstStyle/>
          <a:p>
            <a:endParaRPr lang="en-US"/>
          </a:p>
        </p:txBody>
      </p:sp>
      <p:sp>
        <p:nvSpPr>
          <p:cNvPr id="9" name="Freeform 9"/>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DCB05B"/>
                </a:solidFill>
                <a:latin typeface="Josefin Sans"/>
              </a:rPr>
              <a:t>#JoburgResearch2024</a:t>
            </a:r>
          </a:p>
        </p:txBody>
      </p:sp>
      <p:sp>
        <p:nvSpPr>
          <p:cNvPr id="11" name="Title 10">
            <a:extLst>
              <a:ext uri="{FF2B5EF4-FFF2-40B4-BE49-F238E27FC236}">
                <a16:creationId xmlns:a16="http://schemas.microsoft.com/office/drawing/2014/main" id="{ED3E32D4-2941-4187-1E23-42A1CE7EFAB7}"/>
              </a:ext>
            </a:extLst>
          </p:cNvPr>
          <p:cNvSpPr>
            <a:spLocks noGrp="1"/>
          </p:cNvSpPr>
          <p:nvPr>
            <p:ph type="ctrTitle"/>
          </p:nvPr>
        </p:nvSpPr>
        <p:spPr>
          <a:xfrm>
            <a:off x="4114800" y="3875362"/>
            <a:ext cx="7772400" cy="1470025"/>
          </a:xfrm>
        </p:spPr>
        <p:txBody>
          <a:bodyPr>
            <a:normAutofit/>
          </a:bodyPr>
          <a:lstStyle/>
          <a:p>
            <a:r>
              <a:rPr lang="en-US" sz="3200" dirty="0"/>
              <a:t>Spatial distribution of notifiable malaria cases in the City of Johannesburg 2015-2019</a:t>
            </a:r>
          </a:p>
        </p:txBody>
      </p:sp>
      <p:sp>
        <p:nvSpPr>
          <p:cNvPr id="12" name="Subtitle 11">
            <a:extLst>
              <a:ext uri="{FF2B5EF4-FFF2-40B4-BE49-F238E27FC236}">
                <a16:creationId xmlns:a16="http://schemas.microsoft.com/office/drawing/2014/main" id="{F1F19105-7E69-742F-8A31-59279A138F5E}"/>
              </a:ext>
            </a:extLst>
          </p:cNvPr>
          <p:cNvSpPr>
            <a:spLocks noGrp="1"/>
          </p:cNvSpPr>
          <p:nvPr>
            <p:ph type="subTitle" idx="1"/>
          </p:nvPr>
        </p:nvSpPr>
        <p:spPr>
          <a:xfrm>
            <a:off x="4800600" y="5996070"/>
            <a:ext cx="6400800" cy="1752600"/>
          </a:xfrm>
        </p:spPr>
        <p:txBody>
          <a:bodyPr>
            <a:normAutofit fontScale="85000" lnSpcReduction="20000"/>
          </a:bodyPr>
          <a:lstStyle/>
          <a:p>
            <a:r>
              <a:rPr lang="en-US" b="1" dirty="0">
                <a:solidFill>
                  <a:schemeClr val="tx1"/>
                </a:solidFill>
              </a:rPr>
              <a:t> Mnqweno Funcuza MPH, </a:t>
            </a:r>
          </a:p>
          <a:p>
            <a:r>
              <a:rPr lang="en-US" b="1" dirty="0">
                <a:solidFill>
                  <a:schemeClr val="tx1"/>
                </a:solidFill>
              </a:rPr>
              <a:t>Environmental Health Practitioner </a:t>
            </a:r>
          </a:p>
          <a:p>
            <a:r>
              <a:rPr lang="en-US" b="1" dirty="0">
                <a:solidFill>
                  <a:schemeClr val="tx1"/>
                </a:solidFill>
              </a:rPr>
              <a:t> City of JHB</a:t>
            </a:r>
          </a:p>
          <a:p>
            <a:r>
              <a:rPr lang="en-US" b="1" dirty="0">
                <a:solidFill>
                  <a:schemeClr val="tx1"/>
                </a:solidFill>
              </a:rPr>
              <a:t> Health Department: Environmental health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DCB05B"/>
                </a:solidFill>
                <a:effectLst/>
                <a:uLnTx/>
                <a:uFillTx/>
                <a:latin typeface="Montserrat Ultra-Bold"/>
                <a:ea typeface="+mn-ea"/>
                <a:cs typeface="+mn-cs"/>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marL="0" marR="0" lvl="0" indent="0" algn="r"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0063A0"/>
                </a:solidFill>
                <a:effectLst/>
                <a:uLnTx/>
                <a:uFillTx/>
                <a:latin typeface="Montserrat Ultra-Bold"/>
                <a:ea typeface="+mn-ea"/>
                <a:cs typeface="+mn-cs"/>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marR="0" lvl="0" indent="0" algn="ctr" defTabSz="914400" rtl="0" eaLnBrk="1" fontAlgn="auto" latinLnBrk="0" hangingPunct="1">
              <a:lnSpc>
                <a:spcPts val="5880"/>
              </a:lnSpc>
              <a:spcBef>
                <a:spcPct val="0"/>
              </a:spcBef>
              <a:spcAft>
                <a:spcPts val="0"/>
              </a:spcAft>
              <a:buClrTx/>
              <a:buSzTx/>
              <a:buFontTx/>
              <a:buNone/>
              <a:tabLst/>
              <a:defRPr/>
            </a:pPr>
            <a:r>
              <a:rPr kumimoji="0" lang="en-US" sz="4200" b="0" i="0" u="none" strike="noStrike" kern="1200" cap="none" spc="0" normalizeH="0" baseline="0" noProof="0" dirty="0">
                <a:ln>
                  <a:noFill/>
                </a:ln>
                <a:solidFill>
                  <a:srgbClr val="765944"/>
                </a:solidFill>
                <a:effectLst/>
                <a:uLnTx/>
                <a:uFillTx/>
                <a:latin typeface="Josefin Sans"/>
                <a:ea typeface="+mn-ea"/>
                <a:cs typeface="+mn-c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US" b="1" dirty="0"/>
              <a:t>RESULTS </a:t>
            </a: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normAutofit/>
          </a:bodyPr>
          <a:lstStyle/>
          <a:p>
            <a:pPr marL="0" indent="0">
              <a:buNone/>
            </a:pPr>
            <a:endParaRPr lang="en-US" sz="3200" dirty="0">
              <a:effectLst/>
              <a:latin typeface="Times New Roman" panose="02020603050405020304" pitchFamily="18" charset="0"/>
              <a:ea typeface="Calibri" panose="020F0502020204030204" pitchFamily="34" charset="0"/>
            </a:endParaRPr>
          </a:p>
          <a:p>
            <a:pPr marL="0" indent="0">
              <a:buNone/>
            </a:pPr>
            <a:endParaRPr lang="en-US" sz="3200" dirty="0">
              <a:effectLst/>
              <a:latin typeface="Times New Roman" panose="02020603050405020304" pitchFamily="18" charset="0"/>
              <a:ea typeface="Calibri" panose="020F0502020204030204" pitchFamily="34" charset="0"/>
            </a:endParaRPr>
          </a:p>
          <a:p>
            <a:endParaRPr lang="en-ZA" sz="3200" dirty="0">
              <a:effectLst/>
              <a:latin typeface="Times New Roman" panose="02020603050405020304" pitchFamily="18" charset="0"/>
              <a:ea typeface="Calibri" panose="020F0502020204030204" pitchFamily="34" charset="0"/>
            </a:endParaRPr>
          </a:p>
          <a:p>
            <a:pPr marL="0" indent="0">
              <a:buNone/>
            </a:pPr>
            <a:endParaRPr lang="en-US" dirty="0"/>
          </a:p>
          <a:p>
            <a:endParaRPr lang="en-US" dirty="0"/>
          </a:p>
          <a:p>
            <a:endParaRPr lang="en-US" dirty="0"/>
          </a:p>
          <a:p>
            <a:endParaRPr lang="en-US" dirty="0"/>
          </a:p>
          <a:p>
            <a:endParaRPr lang="en-US" dirty="0"/>
          </a:p>
          <a:p>
            <a:pPr marL="0" indent="0">
              <a:buNone/>
            </a:pPr>
            <a:r>
              <a:rPr lang="en-US" sz="2000" b="1" dirty="0"/>
              <a:t>                                                                                              Distribution of Participants by gender</a:t>
            </a:r>
          </a:p>
        </p:txBody>
      </p:sp>
      <p:pic>
        <p:nvPicPr>
          <p:cNvPr id="13" name="Picture 12">
            <a:extLst>
              <a:ext uri="{FF2B5EF4-FFF2-40B4-BE49-F238E27FC236}">
                <a16:creationId xmlns:a16="http://schemas.microsoft.com/office/drawing/2014/main" id="{1C8C24C8-378E-07E0-FDFA-7DACC7128AB9}"/>
              </a:ext>
            </a:extLst>
          </p:cNvPr>
          <p:cNvPicPr>
            <a:picLocks noChangeAspect="1"/>
          </p:cNvPicPr>
          <p:nvPr/>
        </p:nvPicPr>
        <p:blipFill>
          <a:blip r:embed="rId9"/>
          <a:stretch>
            <a:fillRect/>
          </a:stretch>
        </p:blipFill>
        <p:spPr>
          <a:xfrm>
            <a:off x="5638800" y="2690067"/>
            <a:ext cx="7086600" cy="4739433"/>
          </a:xfrm>
          <a:prstGeom prst="rect">
            <a:avLst/>
          </a:prstGeom>
        </p:spPr>
      </p:pic>
    </p:spTree>
    <p:extLst>
      <p:ext uri="{BB962C8B-B14F-4D97-AF65-F5344CB8AC3E}">
        <p14:creationId xmlns:p14="http://schemas.microsoft.com/office/powerpoint/2010/main" val="1566451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DCB05B"/>
                </a:solidFill>
                <a:effectLst/>
                <a:uLnTx/>
                <a:uFillTx/>
                <a:latin typeface="Montserrat Ultra-Bold"/>
                <a:ea typeface="+mn-ea"/>
                <a:cs typeface="+mn-cs"/>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marL="0" marR="0" lvl="0" indent="0" algn="r"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0063A0"/>
                </a:solidFill>
                <a:effectLst/>
                <a:uLnTx/>
                <a:uFillTx/>
                <a:latin typeface="Montserrat Ultra-Bold"/>
                <a:ea typeface="+mn-ea"/>
                <a:cs typeface="+mn-cs"/>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marR="0" lvl="0" indent="0" algn="ctr" defTabSz="914400" rtl="0" eaLnBrk="1" fontAlgn="auto" latinLnBrk="0" hangingPunct="1">
              <a:lnSpc>
                <a:spcPts val="5880"/>
              </a:lnSpc>
              <a:spcBef>
                <a:spcPct val="0"/>
              </a:spcBef>
              <a:spcAft>
                <a:spcPts val="0"/>
              </a:spcAft>
              <a:buClrTx/>
              <a:buSzTx/>
              <a:buFontTx/>
              <a:buNone/>
              <a:tabLst/>
              <a:defRPr/>
            </a:pPr>
            <a:r>
              <a:rPr kumimoji="0" lang="en-US" sz="4200" b="0" i="0" u="none" strike="noStrike" kern="1200" cap="none" spc="0" normalizeH="0" baseline="0" noProof="0" dirty="0">
                <a:ln>
                  <a:noFill/>
                </a:ln>
                <a:solidFill>
                  <a:srgbClr val="765944"/>
                </a:solidFill>
                <a:effectLst/>
                <a:uLnTx/>
                <a:uFillTx/>
                <a:latin typeface="Josefin Sans"/>
                <a:ea typeface="+mn-ea"/>
                <a:cs typeface="+mn-c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US" b="1" dirty="0"/>
              <a:t>RESULTS </a:t>
            </a: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normAutofit/>
          </a:bodyPr>
          <a:lstStyle/>
          <a:p>
            <a:pPr marL="0" indent="0">
              <a:buNone/>
            </a:pPr>
            <a:endParaRPr lang="en-US" sz="3200" dirty="0">
              <a:effectLst/>
              <a:latin typeface="Times New Roman" panose="02020603050405020304" pitchFamily="18" charset="0"/>
              <a:ea typeface="Calibri" panose="020F0502020204030204" pitchFamily="34" charset="0"/>
            </a:endParaRPr>
          </a:p>
          <a:p>
            <a:pPr marL="0" indent="0">
              <a:buNone/>
            </a:pPr>
            <a:endParaRPr lang="en-US" sz="3200" dirty="0">
              <a:effectLst/>
              <a:latin typeface="Times New Roman" panose="02020603050405020304" pitchFamily="18" charset="0"/>
              <a:ea typeface="Calibri" panose="020F0502020204030204" pitchFamily="34" charset="0"/>
            </a:endParaRPr>
          </a:p>
          <a:p>
            <a:endParaRPr lang="en-ZA" sz="3200" dirty="0">
              <a:effectLst/>
              <a:latin typeface="Times New Roman" panose="02020603050405020304" pitchFamily="18" charset="0"/>
              <a:ea typeface="Calibri" panose="020F0502020204030204" pitchFamily="34" charset="0"/>
            </a:endParaRPr>
          </a:p>
          <a:p>
            <a:pPr marL="0" indent="0">
              <a:buNone/>
            </a:pPr>
            <a:endParaRPr lang="en-US" dirty="0"/>
          </a:p>
          <a:p>
            <a:endParaRPr lang="en-US" dirty="0"/>
          </a:p>
          <a:p>
            <a:endParaRPr lang="en-US" dirty="0"/>
          </a:p>
          <a:p>
            <a:endParaRPr lang="en-US" dirty="0"/>
          </a:p>
          <a:p>
            <a:endParaRPr lang="en-US" dirty="0"/>
          </a:p>
          <a:p>
            <a:pPr marL="0" indent="0">
              <a:buNone/>
            </a:pPr>
            <a:r>
              <a:rPr lang="en-US" sz="2000" b="1" dirty="0"/>
              <a:t>                                                                                      Distribution of Participants by region</a:t>
            </a:r>
          </a:p>
        </p:txBody>
      </p:sp>
      <p:pic>
        <p:nvPicPr>
          <p:cNvPr id="13" name="Picture 12">
            <a:extLst>
              <a:ext uri="{FF2B5EF4-FFF2-40B4-BE49-F238E27FC236}">
                <a16:creationId xmlns:a16="http://schemas.microsoft.com/office/drawing/2014/main" id="{0EB19CAE-C53B-8E2F-A0BC-72C17845440C}"/>
              </a:ext>
            </a:extLst>
          </p:cNvPr>
          <p:cNvPicPr>
            <a:picLocks noChangeAspect="1"/>
          </p:cNvPicPr>
          <p:nvPr/>
        </p:nvPicPr>
        <p:blipFill>
          <a:blip r:embed="rId9"/>
          <a:stretch>
            <a:fillRect/>
          </a:stretch>
        </p:blipFill>
        <p:spPr>
          <a:xfrm>
            <a:off x="2514600" y="3143838"/>
            <a:ext cx="10790145" cy="4209462"/>
          </a:xfrm>
          <a:prstGeom prst="rect">
            <a:avLst/>
          </a:prstGeom>
        </p:spPr>
      </p:pic>
    </p:spTree>
    <p:extLst>
      <p:ext uri="{BB962C8B-B14F-4D97-AF65-F5344CB8AC3E}">
        <p14:creationId xmlns:p14="http://schemas.microsoft.com/office/powerpoint/2010/main" val="3002493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DCB05B"/>
                </a:solidFill>
                <a:effectLst/>
                <a:uLnTx/>
                <a:uFillTx/>
                <a:latin typeface="Montserrat Ultra-Bold"/>
                <a:ea typeface="+mn-ea"/>
                <a:cs typeface="+mn-cs"/>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marL="0" marR="0" lvl="0" indent="0" algn="r"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0063A0"/>
                </a:solidFill>
                <a:effectLst/>
                <a:uLnTx/>
                <a:uFillTx/>
                <a:latin typeface="Montserrat Ultra-Bold"/>
                <a:ea typeface="+mn-ea"/>
                <a:cs typeface="+mn-cs"/>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marR="0" lvl="0" indent="0" algn="ctr" defTabSz="914400" rtl="0" eaLnBrk="1" fontAlgn="auto" latinLnBrk="0" hangingPunct="1">
              <a:lnSpc>
                <a:spcPts val="5880"/>
              </a:lnSpc>
              <a:spcBef>
                <a:spcPct val="0"/>
              </a:spcBef>
              <a:spcAft>
                <a:spcPts val="0"/>
              </a:spcAft>
              <a:buClrTx/>
              <a:buSzTx/>
              <a:buFontTx/>
              <a:buNone/>
              <a:tabLst/>
              <a:defRPr/>
            </a:pPr>
            <a:r>
              <a:rPr kumimoji="0" lang="en-US" sz="4200" b="0" i="0" u="none" strike="noStrike" kern="1200" cap="none" spc="0" normalizeH="0" baseline="0" noProof="0" dirty="0">
                <a:ln>
                  <a:noFill/>
                </a:ln>
                <a:solidFill>
                  <a:srgbClr val="765944"/>
                </a:solidFill>
                <a:effectLst/>
                <a:uLnTx/>
                <a:uFillTx/>
                <a:latin typeface="Josefin Sans"/>
                <a:ea typeface="+mn-ea"/>
                <a:cs typeface="+mn-c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US" b="1" dirty="0"/>
              <a:t>RECOMMENTATIONS </a:t>
            </a: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normAutofit/>
          </a:bodyPr>
          <a:lstStyle/>
          <a:p>
            <a:r>
              <a:rPr lang="en-ZA" dirty="0">
                <a:latin typeface="Times New Roman" panose="02020603050405020304" pitchFamily="18" charset="0"/>
                <a:ea typeface="Calibri" panose="020F0502020204030204" pitchFamily="34" charset="0"/>
              </a:rPr>
              <a:t>C</a:t>
            </a:r>
            <a:r>
              <a:rPr lang="en-ZA" sz="3200" dirty="0">
                <a:effectLst/>
                <a:latin typeface="Times New Roman" panose="02020603050405020304" pitchFamily="18" charset="0"/>
                <a:ea typeface="Calibri" panose="020F0502020204030204" pitchFamily="34" charset="0"/>
              </a:rPr>
              <a:t>ross-border malaria initiatives </a:t>
            </a:r>
          </a:p>
          <a:p>
            <a:pPr>
              <a:buFont typeface="Wingdings" panose="05000000000000000000" pitchFamily="2" charset="2"/>
              <a:buChar char="ü"/>
            </a:pPr>
            <a:r>
              <a:rPr lang="en-US" sz="3200" dirty="0">
                <a:effectLst/>
                <a:latin typeface="Times New Roman" panose="02020603050405020304" pitchFamily="18" charset="0"/>
                <a:ea typeface="Calibri" panose="020F0502020204030204" pitchFamily="34" charset="0"/>
              </a:rPr>
              <a:t>Since malaria is mainly transmitted along its northern and eastern borders, South Africa must collaborate on malaria control with its neighbouring countries</a:t>
            </a:r>
          </a:p>
          <a:p>
            <a:pPr>
              <a:buFont typeface="Wingdings" panose="05000000000000000000" pitchFamily="2" charset="2"/>
              <a:buChar char="ü"/>
            </a:pPr>
            <a:r>
              <a:rPr lang="en-US" sz="3200" dirty="0">
                <a:effectLst/>
                <a:latin typeface="Times New Roman" panose="02020603050405020304" pitchFamily="18" charset="0"/>
                <a:ea typeface="Calibri" panose="020F0502020204030204" pitchFamily="34" charset="0"/>
              </a:rPr>
              <a:t>The key strategy must be to ensure policy harmonization and synchronization of malaria interventions such as case management, vector control, surveillance and health promotion across bordering districts countries and endemic provinces.</a:t>
            </a:r>
            <a:endParaRPr lang="en-ZA" sz="3200" dirty="0">
              <a:effectLst/>
              <a:latin typeface="Times New Roman" panose="02020603050405020304" pitchFamily="18" charset="0"/>
              <a:ea typeface="Calibri" panose="020F0502020204030204" pitchFamily="34" charset="0"/>
            </a:endParaRPr>
          </a:p>
          <a:p>
            <a:pPr marL="0" indent="0">
              <a:buNone/>
            </a:pP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089102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DCB05B"/>
                </a:solidFill>
                <a:effectLst/>
                <a:uLnTx/>
                <a:uFillTx/>
                <a:latin typeface="Montserrat Ultra-Bold"/>
                <a:ea typeface="+mn-ea"/>
                <a:cs typeface="+mn-cs"/>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marL="0" marR="0" lvl="0" indent="0" algn="r"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0063A0"/>
                </a:solidFill>
                <a:effectLst/>
                <a:uLnTx/>
                <a:uFillTx/>
                <a:latin typeface="Montserrat Ultra-Bold"/>
                <a:ea typeface="+mn-ea"/>
                <a:cs typeface="+mn-cs"/>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marR="0" lvl="0" indent="0" algn="ctr" defTabSz="914400" rtl="0" eaLnBrk="1" fontAlgn="auto" latinLnBrk="0" hangingPunct="1">
              <a:lnSpc>
                <a:spcPts val="5880"/>
              </a:lnSpc>
              <a:spcBef>
                <a:spcPct val="0"/>
              </a:spcBef>
              <a:spcAft>
                <a:spcPts val="0"/>
              </a:spcAft>
              <a:buClrTx/>
              <a:buSzTx/>
              <a:buFontTx/>
              <a:buNone/>
              <a:tabLst/>
              <a:defRPr/>
            </a:pPr>
            <a:r>
              <a:rPr kumimoji="0" lang="en-US" sz="4200" b="0" i="0" u="none" strike="noStrike" kern="1200" cap="none" spc="0" normalizeH="0" baseline="0" noProof="0" dirty="0">
                <a:ln>
                  <a:noFill/>
                </a:ln>
                <a:solidFill>
                  <a:srgbClr val="765944"/>
                </a:solidFill>
                <a:effectLst/>
                <a:uLnTx/>
                <a:uFillTx/>
                <a:latin typeface="Josefin Sans"/>
                <a:ea typeface="+mn-ea"/>
                <a:cs typeface="+mn-c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US" b="1" dirty="0"/>
              <a:t>CONCLUSION</a:t>
            </a: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normAutofit/>
          </a:bodyPr>
          <a:lstStyle/>
          <a:p>
            <a:r>
              <a:rPr lang="en-ZA" sz="3200" dirty="0">
                <a:effectLst/>
                <a:latin typeface="Times New Roman" panose="02020603050405020304" pitchFamily="18" charset="0"/>
                <a:ea typeface="Calibri" panose="020F0502020204030204" pitchFamily="34" charset="0"/>
              </a:rPr>
              <a:t> </a:t>
            </a:r>
            <a:r>
              <a:rPr lang="en-US" sz="3200" dirty="0">
                <a:effectLst/>
                <a:latin typeface="Times New Roman" panose="02020603050405020304" pitchFamily="18" charset="0"/>
                <a:ea typeface="Calibri" panose="020F0502020204030204" pitchFamily="34" charset="0"/>
              </a:rPr>
              <a:t>Imported malaria is a critical obstacle to achieving elimination</a:t>
            </a:r>
          </a:p>
          <a:p>
            <a:r>
              <a:rPr lang="en-US" sz="3200" dirty="0">
                <a:effectLst/>
                <a:latin typeface="Times New Roman" panose="02020603050405020304" pitchFamily="18" charset="0"/>
                <a:ea typeface="Calibri" panose="020F0502020204030204" pitchFamily="34" charset="0"/>
              </a:rPr>
              <a:t>Improved strategies to identify and characterize high-risk importation groups will enable targeting and tailoring of interventions</a:t>
            </a:r>
          </a:p>
          <a:p>
            <a:r>
              <a:rPr lang="en-US" sz="3200" dirty="0">
                <a:effectLst/>
                <a:latin typeface="Times New Roman" panose="02020603050405020304" pitchFamily="18" charset="0"/>
                <a:ea typeface="Calibri" panose="020F0502020204030204" pitchFamily="34" charset="0"/>
              </a:rPr>
              <a:t>Guidelines and policies that govern how key stakeholders, such as industries employing migrant workers and non-government organizations (NGOs) working with displaced populations, address malaria importation must be in place to ensure appropriate implementation of diagnostic and treatment policy</a:t>
            </a:r>
            <a:endParaRPr lang="en-ZA" sz="3200" dirty="0">
              <a:effectLst/>
              <a:latin typeface="Times New Roman" panose="02020603050405020304" pitchFamily="18" charset="0"/>
              <a:ea typeface="Calibri" panose="020F0502020204030204" pitchFamily="34" charset="0"/>
            </a:endParaRPr>
          </a:p>
          <a:p>
            <a:pPr marL="0" indent="0">
              <a:buNone/>
            </a:pP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888039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DCB05B"/>
                </a:solidFill>
                <a:effectLst/>
                <a:uLnTx/>
                <a:uFillTx/>
                <a:latin typeface="Montserrat Ultra-Bold"/>
                <a:ea typeface="+mn-ea"/>
                <a:cs typeface="+mn-cs"/>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marL="0" marR="0" lvl="0" indent="0" algn="r"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0063A0"/>
                </a:solidFill>
                <a:effectLst/>
                <a:uLnTx/>
                <a:uFillTx/>
                <a:latin typeface="Montserrat Ultra-Bold"/>
                <a:ea typeface="+mn-ea"/>
                <a:cs typeface="+mn-cs"/>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marR="0" lvl="0" indent="0" algn="ctr" defTabSz="914400" rtl="0" eaLnBrk="1" fontAlgn="auto" latinLnBrk="0" hangingPunct="1">
              <a:lnSpc>
                <a:spcPts val="5880"/>
              </a:lnSpc>
              <a:spcBef>
                <a:spcPct val="0"/>
              </a:spcBef>
              <a:spcAft>
                <a:spcPts val="0"/>
              </a:spcAft>
              <a:buClrTx/>
              <a:buSzTx/>
              <a:buFontTx/>
              <a:buNone/>
              <a:tabLst/>
              <a:defRPr/>
            </a:pPr>
            <a:r>
              <a:rPr kumimoji="0" lang="en-US" sz="4200" b="0" i="0" u="none" strike="noStrike" kern="1200" cap="none" spc="0" normalizeH="0" baseline="0" noProof="0" dirty="0">
                <a:ln>
                  <a:noFill/>
                </a:ln>
                <a:solidFill>
                  <a:srgbClr val="765944"/>
                </a:solidFill>
                <a:effectLst/>
                <a:uLnTx/>
                <a:uFillTx/>
                <a:latin typeface="Josefin Sans"/>
                <a:ea typeface="+mn-ea"/>
                <a:cs typeface="+mn-c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endParaRPr lang="en-US" b="1" dirty="0"/>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normAutofit/>
          </a:bodyPr>
          <a:lstStyle/>
          <a:p>
            <a:pPr marL="0" indent="0">
              <a:buNone/>
            </a:pPr>
            <a:endParaRPr lang="en-US" dirty="0"/>
          </a:p>
          <a:p>
            <a:endParaRPr lang="en-US" dirty="0"/>
          </a:p>
          <a:p>
            <a:endParaRPr lang="en-US" dirty="0"/>
          </a:p>
          <a:p>
            <a:pPr marL="0" indent="0" algn="ctr">
              <a:buNone/>
            </a:pPr>
            <a:r>
              <a:rPr lang="en-US" sz="4000" b="1" dirty="0"/>
              <a:t>THANK YOU </a:t>
            </a:r>
          </a:p>
        </p:txBody>
      </p:sp>
    </p:spTree>
    <p:extLst>
      <p:ext uri="{BB962C8B-B14F-4D97-AF65-F5344CB8AC3E}">
        <p14:creationId xmlns:p14="http://schemas.microsoft.com/office/powerpoint/2010/main" val="2981257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DCB05B"/>
                </a:solidFill>
                <a:effectLst/>
                <a:uLnTx/>
                <a:uFillTx/>
                <a:latin typeface="Montserrat Ultra-Bold"/>
                <a:ea typeface="+mn-ea"/>
                <a:cs typeface="+mn-cs"/>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marL="0" marR="0" lvl="0" indent="0" algn="r"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0063A0"/>
                </a:solidFill>
                <a:effectLst/>
                <a:uLnTx/>
                <a:uFillTx/>
                <a:latin typeface="Montserrat Ultra-Bold"/>
                <a:ea typeface="+mn-ea"/>
                <a:cs typeface="+mn-cs"/>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marR="0" lvl="0" indent="0" algn="ctr" defTabSz="914400" rtl="0" eaLnBrk="1" fontAlgn="auto" latinLnBrk="0" hangingPunct="1">
              <a:lnSpc>
                <a:spcPts val="5880"/>
              </a:lnSpc>
              <a:spcBef>
                <a:spcPct val="0"/>
              </a:spcBef>
              <a:spcAft>
                <a:spcPts val="0"/>
              </a:spcAft>
              <a:buClrTx/>
              <a:buSzTx/>
              <a:buFontTx/>
              <a:buNone/>
              <a:tabLst/>
              <a:defRPr/>
            </a:pPr>
            <a:r>
              <a:rPr kumimoji="0" lang="en-US" sz="4200" b="0" i="0" u="none" strike="noStrike" kern="1200" cap="none" spc="0" normalizeH="0" baseline="0" noProof="0">
                <a:ln>
                  <a:noFill/>
                </a:ln>
                <a:solidFill>
                  <a:srgbClr val="765944"/>
                </a:solidFill>
                <a:effectLst/>
                <a:uLnTx/>
                <a:uFillTx/>
                <a:latin typeface="Josefin Sans"/>
                <a:ea typeface="+mn-ea"/>
                <a:cs typeface="+mn-c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US" b="1" dirty="0"/>
              <a:t>CONTENTS </a:t>
            </a: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lstStyle/>
          <a:p>
            <a:r>
              <a:rPr lang="en-US" dirty="0"/>
              <a:t>BACKGROUND </a:t>
            </a:r>
          </a:p>
          <a:p>
            <a:r>
              <a:rPr lang="en-US" dirty="0"/>
              <a:t>AIM OF THE STUDY </a:t>
            </a:r>
          </a:p>
          <a:p>
            <a:r>
              <a:rPr lang="en-US" dirty="0"/>
              <a:t>METHODOLOGY</a:t>
            </a:r>
          </a:p>
          <a:p>
            <a:r>
              <a:rPr lang="en-US" dirty="0"/>
              <a:t>RESULTS</a:t>
            </a:r>
          </a:p>
          <a:p>
            <a:r>
              <a:rPr lang="en-US" dirty="0"/>
              <a:t>RECOMMENDATIONS</a:t>
            </a:r>
          </a:p>
          <a:p>
            <a:r>
              <a:rPr lang="en-US" dirty="0"/>
              <a:t>CONCLUSION </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DCB05B"/>
                </a:solidFill>
                <a:effectLst/>
                <a:uLnTx/>
                <a:uFillTx/>
                <a:latin typeface="Montserrat Ultra-Bold"/>
                <a:ea typeface="+mn-ea"/>
                <a:cs typeface="+mn-cs"/>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marL="0" marR="0" lvl="0" indent="0" algn="r"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0063A0"/>
                </a:solidFill>
                <a:effectLst/>
                <a:uLnTx/>
                <a:uFillTx/>
                <a:latin typeface="Montserrat Ultra-Bold"/>
                <a:ea typeface="+mn-ea"/>
                <a:cs typeface="+mn-cs"/>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marR="0" lvl="0" indent="0" algn="ctr" defTabSz="914400" rtl="0" eaLnBrk="1" fontAlgn="auto" latinLnBrk="0" hangingPunct="1">
              <a:lnSpc>
                <a:spcPts val="5880"/>
              </a:lnSpc>
              <a:spcBef>
                <a:spcPct val="0"/>
              </a:spcBef>
              <a:spcAft>
                <a:spcPts val="0"/>
              </a:spcAft>
              <a:buClrTx/>
              <a:buSzTx/>
              <a:buFontTx/>
              <a:buNone/>
              <a:tabLst/>
              <a:defRPr/>
            </a:pPr>
            <a:r>
              <a:rPr kumimoji="0" lang="en-US" sz="4200" b="0" i="0" u="none" strike="noStrike" kern="1200" cap="none" spc="0" normalizeH="0" baseline="0" noProof="0">
                <a:ln>
                  <a:noFill/>
                </a:ln>
                <a:solidFill>
                  <a:srgbClr val="765944"/>
                </a:solidFill>
                <a:effectLst/>
                <a:uLnTx/>
                <a:uFillTx/>
                <a:latin typeface="Josefin Sans"/>
                <a:ea typeface="+mn-ea"/>
                <a:cs typeface="+mn-c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US" b="1" dirty="0"/>
              <a:t>BACKGROUND</a:t>
            </a:r>
            <a:r>
              <a:rPr lang="en-US" dirty="0"/>
              <a:t>   </a:t>
            </a: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lstStyle/>
          <a:p>
            <a:r>
              <a:rPr lang="en-US" dirty="0">
                <a:latin typeface="Times New Roman" panose="02020603050405020304" pitchFamily="18" charset="0"/>
                <a:ea typeface="Calibri" panose="020F0502020204030204" pitchFamily="34" charset="0"/>
              </a:rPr>
              <a:t>Malaria is one of the acute communicable diseases transmitted by Anopheline mosquitos to humans and is endemic in 108 countries worldwide. </a:t>
            </a:r>
          </a:p>
          <a:p>
            <a:r>
              <a:rPr lang="en-US" dirty="0">
                <a:latin typeface="Times New Roman" panose="02020603050405020304" pitchFamily="18" charset="0"/>
                <a:ea typeface="Calibri" panose="020F0502020204030204" pitchFamily="34" charset="0"/>
              </a:rPr>
              <a:t>Most malaria epidemics in African highland countries are caused by Plasmodium falciparum (P. falciparum), </a:t>
            </a:r>
          </a:p>
          <a:p>
            <a:r>
              <a:rPr lang="en-US" dirty="0">
                <a:latin typeface="Times New Roman" panose="02020603050405020304" pitchFamily="18" charset="0"/>
                <a:ea typeface="Calibri" panose="020F0502020204030204" pitchFamily="34" charset="0"/>
              </a:rPr>
              <a:t>The disease affects both children and adults. </a:t>
            </a:r>
          </a:p>
          <a:p>
            <a:r>
              <a:rPr lang="en-US" dirty="0">
                <a:latin typeface="Times New Roman" panose="02020603050405020304" pitchFamily="18" charset="0"/>
                <a:ea typeface="Calibri" panose="020F0502020204030204" pitchFamily="34" charset="0"/>
              </a:rPr>
              <a:t>The City of Johannesburg, South Africa lies in a highland area of the country with an altitude of 1 753m above sea level.</a:t>
            </a:r>
            <a:endParaRPr lang="en-ZA" dirty="0">
              <a:latin typeface="Times New Roman" panose="02020603050405020304" pitchFamily="18" charset="0"/>
              <a:ea typeface="Calibri" panose="020F0502020204030204" pitchFamily="34" charset="0"/>
            </a:endParaRPr>
          </a:p>
          <a:p>
            <a:endParaRPr lang="en-US" sz="3200" dirty="0">
              <a:effectLst/>
              <a:latin typeface="Times New Roman" panose="02020603050405020304" pitchFamily="18" charset="0"/>
              <a:ea typeface="Calibri" panose="020F0502020204030204" pitchFamily="34" charset="0"/>
            </a:endParaRPr>
          </a:p>
          <a:p>
            <a:endParaRPr lang="en-US" sz="3200" dirty="0">
              <a:effectLst/>
              <a:latin typeface="Times New Roman" panose="02020603050405020304" pitchFamily="18" charset="0"/>
              <a:ea typeface="Calibri" panose="020F0502020204030204" pitchFamily="34" charset="0"/>
            </a:endParaRPr>
          </a:p>
          <a:p>
            <a:endParaRPr lang="en-ZA" sz="3200" dirty="0">
              <a:effectLst/>
              <a:latin typeface="Times New Roman" panose="02020603050405020304" pitchFamily="18" charset="0"/>
              <a:ea typeface="Calibri" panose="020F0502020204030204" pitchFamily="34" charset="0"/>
            </a:endParaRPr>
          </a:p>
          <a:p>
            <a:endParaRPr lang="en-US" dirty="0"/>
          </a:p>
        </p:txBody>
      </p:sp>
    </p:spTree>
    <p:extLst>
      <p:ext uri="{BB962C8B-B14F-4D97-AF65-F5344CB8AC3E}">
        <p14:creationId xmlns:p14="http://schemas.microsoft.com/office/powerpoint/2010/main" val="1443151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DCB05B"/>
                </a:solidFill>
                <a:effectLst/>
                <a:uLnTx/>
                <a:uFillTx/>
                <a:latin typeface="Montserrat Ultra-Bold"/>
                <a:ea typeface="+mn-ea"/>
                <a:cs typeface="+mn-cs"/>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marL="0" marR="0" lvl="0" indent="0" algn="r"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0063A0"/>
                </a:solidFill>
                <a:effectLst/>
                <a:uLnTx/>
                <a:uFillTx/>
                <a:latin typeface="Montserrat Ultra-Bold"/>
                <a:ea typeface="+mn-ea"/>
                <a:cs typeface="+mn-cs"/>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marR="0" lvl="0" indent="0" algn="ctr" defTabSz="914400" rtl="0" eaLnBrk="1" fontAlgn="auto" latinLnBrk="0" hangingPunct="1">
              <a:lnSpc>
                <a:spcPts val="5880"/>
              </a:lnSpc>
              <a:spcBef>
                <a:spcPct val="0"/>
              </a:spcBef>
              <a:spcAft>
                <a:spcPts val="0"/>
              </a:spcAft>
              <a:buClrTx/>
              <a:buSzTx/>
              <a:buFontTx/>
              <a:buNone/>
              <a:tabLst/>
              <a:defRPr/>
            </a:pPr>
            <a:r>
              <a:rPr kumimoji="0" lang="en-US" sz="4200" b="0" i="0" u="none" strike="noStrike" kern="1200" cap="none" spc="0" normalizeH="0" baseline="0" noProof="0">
                <a:ln>
                  <a:noFill/>
                </a:ln>
                <a:solidFill>
                  <a:srgbClr val="765944"/>
                </a:solidFill>
                <a:effectLst/>
                <a:uLnTx/>
                <a:uFillTx/>
                <a:latin typeface="Josefin Sans"/>
                <a:ea typeface="+mn-ea"/>
                <a:cs typeface="+mn-c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US" b="1" dirty="0"/>
              <a:t>AIM </a:t>
            </a:r>
            <a:endParaRPr lang="en-US" dirty="0"/>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lstStyle/>
          <a:p>
            <a:pPr marL="0" indent="0">
              <a:buNone/>
            </a:pPr>
            <a:endParaRPr lang="en-US" dirty="0">
              <a:latin typeface="Times New Roman" panose="02020603050405020304" pitchFamily="18" charset="0"/>
              <a:ea typeface="Calibri" panose="020F0502020204030204" pitchFamily="34" charset="0"/>
            </a:endParaRPr>
          </a:p>
          <a:p>
            <a:r>
              <a:rPr lang="en-US" dirty="0">
                <a:latin typeface="Times New Roman" panose="02020603050405020304" pitchFamily="18" charset="0"/>
                <a:ea typeface="Calibri" panose="020F0502020204030204" pitchFamily="34" charset="0"/>
              </a:rPr>
              <a:t>The aim of the study was to determine the spatial distribution of notifiable malaria cases in the City of Johannesburg during the period 2015-2019</a:t>
            </a:r>
            <a:endParaRPr lang="en-US" b="1" dirty="0">
              <a:latin typeface="Times New Roman" panose="02020603050405020304" pitchFamily="18" charset="0"/>
              <a:ea typeface="Calibri" panose="020F0502020204030204" pitchFamily="34" charset="0"/>
            </a:endParaRPr>
          </a:p>
          <a:p>
            <a:pPr marL="0" indent="0">
              <a:buNone/>
            </a:pPr>
            <a:endParaRPr lang="en-US" b="1" dirty="0">
              <a:latin typeface="Times New Roman" panose="02020603050405020304" pitchFamily="18" charset="0"/>
              <a:ea typeface="Calibri" panose="020F0502020204030204" pitchFamily="34" charset="0"/>
            </a:endParaRPr>
          </a:p>
          <a:p>
            <a:pPr marL="0" indent="0">
              <a:buNone/>
            </a:pPr>
            <a:endParaRPr lang="en-US" sz="3200" dirty="0">
              <a:effectLst/>
              <a:latin typeface="Times New Roman" panose="02020603050405020304" pitchFamily="18" charset="0"/>
              <a:ea typeface="Calibri" panose="020F0502020204030204" pitchFamily="34" charset="0"/>
            </a:endParaRPr>
          </a:p>
          <a:p>
            <a:endParaRPr lang="en-US" sz="3200" dirty="0">
              <a:effectLst/>
              <a:latin typeface="Times New Roman" panose="02020603050405020304" pitchFamily="18" charset="0"/>
              <a:ea typeface="Calibri" panose="020F0502020204030204" pitchFamily="34" charset="0"/>
            </a:endParaRPr>
          </a:p>
          <a:p>
            <a:endParaRPr lang="en-ZA" sz="3200" dirty="0">
              <a:effectLst/>
              <a:latin typeface="Times New Roman" panose="02020603050405020304" pitchFamily="18" charset="0"/>
              <a:ea typeface="Calibri" panose="020F0502020204030204" pitchFamily="34" charset="0"/>
            </a:endParaRPr>
          </a:p>
          <a:p>
            <a:endParaRPr lang="en-US" dirty="0"/>
          </a:p>
        </p:txBody>
      </p:sp>
    </p:spTree>
    <p:extLst>
      <p:ext uri="{BB962C8B-B14F-4D97-AF65-F5344CB8AC3E}">
        <p14:creationId xmlns:p14="http://schemas.microsoft.com/office/powerpoint/2010/main" val="3870367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DCB05B"/>
                </a:solidFill>
                <a:effectLst/>
                <a:uLnTx/>
                <a:uFillTx/>
                <a:latin typeface="Montserrat Ultra-Bold"/>
                <a:ea typeface="+mn-ea"/>
                <a:cs typeface="+mn-cs"/>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marL="0" marR="0" lvl="0" indent="0" algn="r"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0063A0"/>
                </a:solidFill>
                <a:effectLst/>
                <a:uLnTx/>
                <a:uFillTx/>
                <a:latin typeface="Montserrat Ultra-Bold"/>
                <a:ea typeface="+mn-ea"/>
                <a:cs typeface="+mn-cs"/>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marR="0" lvl="0" indent="0" algn="ctr" defTabSz="914400" rtl="0" eaLnBrk="1" fontAlgn="auto" latinLnBrk="0" hangingPunct="1">
              <a:lnSpc>
                <a:spcPts val="5880"/>
              </a:lnSpc>
              <a:spcBef>
                <a:spcPct val="0"/>
              </a:spcBef>
              <a:spcAft>
                <a:spcPts val="0"/>
              </a:spcAft>
              <a:buClrTx/>
              <a:buSzTx/>
              <a:buFontTx/>
              <a:buNone/>
              <a:tabLst/>
              <a:defRPr/>
            </a:pPr>
            <a:r>
              <a:rPr kumimoji="0" lang="en-US" sz="4200" b="0" i="0" u="none" strike="noStrike" kern="1200" cap="none" spc="0" normalizeH="0" baseline="0" noProof="0">
                <a:ln>
                  <a:noFill/>
                </a:ln>
                <a:solidFill>
                  <a:srgbClr val="765944"/>
                </a:solidFill>
                <a:effectLst/>
                <a:uLnTx/>
                <a:uFillTx/>
                <a:latin typeface="Josefin Sans"/>
                <a:ea typeface="+mn-ea"/>
                <a:cs typeface="+mn-c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US" b="1" dirty="0"/>
              <a:t>SAMPLE SIZE </a:t>
            </a:r>
            <a:endParaRPr lang="en-US" dirty="0"/>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lstStyle/>
          <a:p>
            <a:pPr marL="0" indent="0">
              <a:buNone/>
            </a:pPr>
            <a:endParaRPr lang="en-US" dirty="0">
              <a:latin typeface="Times New Roman" panose="02020603050405020304" pitchFamily="18" charset="0"/>
              <a:ea typeface="Calibri" panose="020F0502020204030204" pitchFamily="34" charset="0"/>
            </a:endParaRPr>
          </a:p>
          <a:p>
            <a:pPr marL="0" indent="0">
              <a:buNone/>
            </a:pPr>
            <a:endParaRPr lang="en-US" dirty="0">
              <a:latin typeface="Times New Roman" panose="02020603050405020304" pitchFamily="18" charset="0"/>
              <a:ea typeface="Calibri" panose="020F0502020204030204" pitchFamily="34" charset="0"/>
            </a:endParaRPr>
          </a:p>
          <a:p>
            <a:pPr marL="0" indent="0">
              <a:buNone/>
            </a:pPr>
            <a:endParaRPr lang="en-US" dirty="0">
              <a:latin typeface="Times New Roman" panose="02020603050405020304" pitchFamily="18" charset="0"/>
              <a:ea typeface="Calibri" panose="020F0502020204030204" pitchFamily="34" charset="0"/>
            </a:endParaRPr>
          </a:p>
          <a:p>
            <a:pPr marL="0" indent="0">
              <a:buNone/>
            </a:pPr>
            <a:endParaRPr lang="en-US" dirty="0">
              <a:latin typeface="Times New Roman" panose="02020603050405020304" pitchFamily="18" charset="0"/>
              <a:ea typeface="Calibri" panose="020F0502020204030204" pitchFamily="34" charset="0"/>
            </a:endParaRPr>
          </a:p>
          <a:p>
            <a:pPr marL="0" indent="0">
              <a:buNone/>
            </a:pPr>
            <a:endParaRPr lang="en-US" dirty="0">
              <a:latin typeface="Times New Roman" panose="02020603050405020304" pitchFamily="18" charset="0"/>
              <a:ea typeface="Calibri" panose="020F0502020204030204" pitchFamily="34" charset="0"/>
            </a:endParaRPr>
          </a:p>
          <a:p>
            <a:pPr marL="0" indent="0">
              <a:buNone/>
            </a:pPr>
            <a:endParaRPr lang="en-US" dirty="0">
              <a:latin typeface="Times New Roman" panose="02020603050405020304" pitchFamily="18" charset="0"/>
              <a:ea typeface="Calibri" panose="020F0502020204030204" pitchFamily="34" charset="0"/>
            </a:endParaRPr>
          </a:p>
          <a:p>
            <a:pPr marL="0" indent="0">
              <a:buNone/>
            </a:pPr>
            <a:endParaRPr lang="en-US" dirty="0">
              <a:latin typeface="Times New Roman" panose="02020603050405020304" pitchFamily="18" charset="0"/>
              <a:ea typeface="Calibri" panose="020F0502020204030204" pitchFamily="34" charset="0"/>
            </a:endParaRPr>
          </a:p>
          <a:p>
            <a:pPr marL="0" indent="0" algn="ctr">
              <a:buNone/>
            </a:pPr>
            <a:endParaRPr lang="en-US" sz="2000" dirty="0">
              <a:latin typeface="Times New Roman" panose="02020603050405020304" pitchFamily="18" charset="0"/>
              <a:ea typeface="Calibri" panose="020F0502020204030204" pitchFamily="34" charset="0"/>
            </a:endParaRPr>
          </a:p>
          <a:p>
            <a:pPr marL="0" indent="0" algn="ctr">
              <a:buNone/>
            </a:pPr>
            <a:endParaRPr lang="en-US" sz="2000" dirty="0">
              <a:latin typeface="Times New Roman" panose="02020603050405020304" pitchFamily="18" charset="0"/>
              <a:ea typeface="Calibri" panose="020F0502020204030204" pitchFamily="34" charset="0"/>
            </a:endParaRPr>
          </a:p>
          <a:p>
            <a:pPr marL="0" indent="0" algn="ctr">
              <a:buNone/>
            </a:pPr>
            <a:endParaRPr lang="en-US" sz="2000" dirty="0">
              <a:latin typeface="Times New Roman" panose="02020603050405020304" pitchFamily="18" charset="0"/>
              <a:ea typeface="Calibri" panose="020F0502020204030204" pitchFamily="34" charset="0"/>
            </a:endParaRPr>
          </a:p>
          <a:p>
            <a:pPr marL="0" indent="0" algn="ctr">
              <a:buNone/>
            </a:pPr>
            <a:r>
              <a:rPr lang="en-US" sz="2000" b="1" dirty="0">
                <a:latin typeface="Times New Roman" panose="02020603050405020304" pitchFamily="18" charset="0"/>
                <a:ea typeface="Calibri" panose="020F0502020204030204" pitchFamily="34" charset="0"/>
              </a:rPr>
              <a:t>Sample Size Estimation Using EPINFO 7.2</a:t>
            </a:r>
          </a:p>
          <a:p>
            <a:pPr marL="0" indent="0">
              <a:buNone/>
            </a:pPr>
            <a:endParaRPr lang="en-US" sz="3200" dirty="0">
              <a:effectLst/>
              <a:latin typeface="Times New Roman" panose="02020603050405020304" pitchFamily="18" charset="0"/>
              <a:ea typeface="Calibri" panose="020F0502020204030204" pitchFamily="34" charset="0"/>
            </a:endParaRPr>
          </a:p>
          <a:p>
            <a:endParaRPr lang="en-US" sz="3200" dirty="0">
              <a:effectLst/>
              <a:latin typeface="Times New Roman" panose="02020603050405020304" pitchFamily="18" charset="0"/>
              <a:ea typeface="Calibri" panose="020F0502020204030204" pitchFamily="34" charset="0"/>
            </a:endParaRPr>
          </a:p>
          <a:p>
            <a:endParaRPr lang="en-ZA" sz="3200" dirty="0">
              <a:effectLst/>
              <a:latin typeface="Times New Roman" panose="02020603050405020304" pitchFamily="18" charset="0"/>
              <a:ea typeface="Calibri" panose="020F0502020204030204" pitchFamily="34" charset="0"/>
            </a:endParaRPr>
          </a:p>
          <a:p>
            <a:endParaRPr lang="en-US" dirty="0"/>
          </a:p>
        </p:txBody>
      </p:sp>
      <p:pic>
        <p:nvPicPr>
          <p:cNvPr id="16" name="Picture 15">
            <a:extLst>
              <a:ext uri="{FF2B5EF4-FFF2-40B4-BE49-F238E27FC236}">
                <a16:creationId xmlns:a16="http://schemas.microsoft.com/office/drawing/2014/main" id="{54BC68B3-3CE8-3D56-0668-4E218B0DA034}"/>
              </a:ext>
            </a:extLst>
          </p:cNvPr>
          <p:cNvPicPr>
            <a:picLocks noChangeAspect="1"/>
          </p:cNvPicPr>
          <p:nvPr/>
        </p:nvPicPr>
        <p:blipFill>
          <a:blip r:embed="rId9"/>
          <a:stretch>
            <a:fillRect/>
          </a:stretch>
        </p:blipFill>
        <p:spPr>
          <a:xfrm>
            <a:off x="2286000" y="2690067"/>
            <a:ext cx="12211763" cy="5349033"/>
          </a:xfrm>
          <a:prstGeom prst="rect">
            <a:avLst/>
          </a:prstGeom>
        </p:spPr>
      </p:pic>
    </p:spTree>
    <p:extLst>
      <p:ext uri="{BB962C8B-B14F-4D97-AF65-F5344CB8AC3E}">
        <p14:creationId xmlns:p14="http://schemas.microsoft.com/office/powerpoint/2010/main" val="3075234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DCB05B"/>
                </a:solidFill>
                <a:effectLst/>
                <a:uLnTx/>
                <a:uFillTx/>
                <a:latin typeface="Montserrat Ultra-Bold"/>
                <a:ea typeface="+mn-ea"/>
                <a:cs typeface="+mn-cs"/>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marL="0" marR="0" lvl="0" indent="0" algn="r"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0063A0"/>
                </a:solidFill>
                <a:effectLst/>
                <a:uLnTx/>
                <a:uFillTx/>
                <a:latin typeface="Montserrat Ultra-Bold"/>
                <a:ea typeface="+mn-ea"/>
                <a:cs typeface="+mn-cs"/>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marR="0" lvl="0" indent="0" algn="ctr" defTabSz="914400" rtl="0" eaLnBrk="1" fontAlgn="auto" latinLnBrk="0" hangingPunct="1">
              <a:lnSpc>
                <a:spcPts val="5880"/>
              </a:lnSpc>
              <a:spcBef>
                <a:spcPct val="0"/>
              </a:spcBef>
              <a:spcAft>
                <a:spcPts val="0"/>
              </a:spcAft>
              <a:buClrTx/>
              <a:buSzTx/>
              <a:buFontTx/>
              <a:buNone/>
              <a:tabLst/>
              <a:defRPr/>
            </a:pPr>
            <a:r>
              <a:rPr kumimoji="0" lang="en-US" sz="4200" b="0" i="0" u="none" strike="noStrike" kern="1200" cap="none" spc="0" normalizeH="0" baseline="0" noProof="0">
                <a:ln>
                  <a:noFill/>
                </a:ln>
                <a:solidFill>
                  <a:srgbClr val="765944"/>
                </a:solidFill>
                <a:effectLst/>
                <a:uLnTx/>
                <a:uFillTx/>
                <a:latin typeface="Josefin Sans"/>
                <a:ea typeface="+mn-ea"/>
                <a:cs typeface="+mn-c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US" b="1" dirty="0"/>
              <a:t> METHODOLOGY</a:t>
            </a: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normAutofit lnSpcReduction="10000"/>
          </a:bodyPr>
          <a:lstStyle/>
          <a:p>
            <a:pPr marL="0" indent="0">
              <a:buNone/>
            </a:pPr>
            <a:endParaRPr lang="en-US" sz="3200" dirty="0">
              <a:effectLst/>
              <a:latin typeface="Times New Roman" panose="02020603050405020304" pitchFamily="18" charset="0"/>
              <a:ea typeface="Calibri" panose="020F0502020204030204" pitchFamily="34" charset="0"/>
            </a:endParaRPr>
          </a:p>
          <a:p>
            <a:r>
              <a:rPr lang="en-US" sz="3200" dirty="0">
                <a:effectLst/>
                <a:latin typeface="Times New Roman" panose="02020603050405020304" pitchFamily="18" charset="0"/>
                <a:ea typeface="Calibri" panose="020F0502020204030204" pitchFamily="34" charset="0"/>
              </a:rPr>
              <a:t> Quantitative, descriptive cross-sectional research design </a:t>
            </a:r>
          </a:p>
          <a:p>
            <a:r>
              <a:rPr lang="en-US" sz="3200" dirty="0">
                <a:effectLst/>
                <a:latin typeface="Times New Roman" panose="02020603050405020304" pitchFamily="18" charset="0"/>
                <a:ea typeface="Calibri" panose="020F0502020204030204" pitchFamily="34" charset="0"/>
              </a:rPr>
              <a:t>Global positioning system coordinates derived from captured addresses of individuals whose laboratory tests confirmed malaria diagnosis was used to evaluate malaria prevalence and clusters. Google maps was used to locate the coordinates for each address, which were then analysed in ArcGIS to identify possible clusters.</a:t>
            </a:r>
          </a:p>
          <a:p>
            <a:r>
              <a:rPr lang="en-US" sz="3200" dirty="0">
                <a:effectLst/>
                <a:latin typeface="Times New Roman" panose="02020603050405020304" pitchFamily="18" charset="0"/>
                <a:ea typeface="Calibri" panose="020F0502020204030204" pitchFamily="34" charset="0"/>
              </a:rPr>
              <a:t>This tool identifies statistically significant spatial clusters of high values (hot spots) and low values (cold spots). </a:t>
            </a:r>
          </a:p>
          <a:p>
            <a:r>
              <a:rPr lang="en-US" sz="3200" dirty="0">
                <a:effectLst/>
                <a:latin typeface="Times New Roman" panose="02020603050405020304" pitchFamily="18" charset="0"/>
                <a:ea typeface="Calibri" panose="020F0502020204030204" pitchFamily="34" charset="0"/>
              </a:rPr>
              <a:t>Data analysis was performed using the Statistical Package for Social Science (SPSS). The analysis included descriptive analysis, to generate frequency distribution of variables of study participants in connection with the outcome measure being; malaria.</a:t>
            </a:r>
          </a:p>
          <a:p>
            <a:endParaRPr lang="en-US" sz="3200" dirty="0">
              <a:effectLst/>
              <a:latin typeface="Times New Roman" panose="02020603050405020304" pitchFamily="18" charset="0"/>
              <a:ea typeface="Calibri" panose="020F0502020204030204" pitchFamily="34" charset="0"/>
            </a:endParaRPr>
          </a:p>
          <a:p>
            <a:endParaRPr lang="en-US" sz="3200" dirty="0">
              <a:effectLst/>
              <a:latin typeface="Times New Roman" panose="02020603050405020304" pitchFamily="18" charset="0"/>
              <a:ea typeface="Calibri" panose="020F0502020204030204" pitchFamily="34" charset="0"/>
            </a:endParaRPr>
          </a:p>
          <a:p>
            <a:endParaRPr lang="en-ZA" sz="3200" dirty="0">
              <a:effectLst/>
              <a:latin typeface="Times New Roman" panose="02020603050405020304" pitchFamily="18" charset="0"/>
              <a:ea typeface="Calibri" panose="020F0502020204030204" pitchFamily="34" charset="0"/>
            </a:endParaRPr>
          </a:p>
          <a:p>
            <a:endParaRPr lang="en-US" dirty="0"/>
          </a:p>
        </p:txBody>
      </p:sp>
    </p:spTree>
    <p:extLst>
      <p:ext uri="{BB962C8B-B14F-4D97-AF65-F5344CB8AC3E}">
        <p14:creationId xmlns:p14="http://schemas.microsoft.com/office/powerpoint/2010/main" val="1483072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DCB05B"/>
                </a:solidFill>
                <a:effectLst/>
                <a:uLnTx/>
                <a:uFillTx/>
                <a:latin typeface="Montserrat Ultra-Bold"/>
                <a:ea typeface="+mn-ea"/>
                <a:cs typeface="+mn-cs"/>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marL="0" marR="0" lvl="0" indent="0" algn="r"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0063A0"/>
                </a:solidFill>
                <a:effectLst/>
                <a:uLnTx/>
                <a:uFillTx/>
                <a:latin typeface="Montserrat Ultra-Bold"/>
                <a:ea typeface="+mn-ea"/>
                <a:cs typeface="+mn-cs"/>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marR="0" lvl="0" indent="0" algn="ctr" defTabSz="914400" rtl="0" eaLnBrk="1" fontAlgn="auto" latinLnBrk="0" hangingPunct="1">
              <a:lnSpc>
                <a:spcPts val="5880"/>
              </a:lnSpc>
              <a:spcBef>
                <a:spcPct val="0"/>
              </a:spcBef>
              <a:spcAft>
                <a:spcPts val="0"/>
              </a:spcAft>
              <a:buClrTx/>
              <a:buSzTx/>
              <a:buFontTx/>
              <a:buNone/>
              <a:tabLst/>
              <a:defRPr/>
            </a:pPr>
            <a:r>
              <a:rPr kumimoji="0" lang="en-US" sz="4200" b="0" i="0" u="none" strike="noStrike" kern="1200" cap="none" spc="0" normalizeH="0" baseline="0" noProof="0" dirty="0">
                <a:ln>
                  <a:noFill/>
                </a:ln>
                <a:solidFill>
                  <a:srgbClr val="765944"/>
                </a:solidFill>
                <a:effectLst/>
                <a:uLnTx/>
                <a:uFillTx/>
                <a:latin typeface="Josefin Sans"/>
                <a:ea typeface="+mn-ea"/>
                <a:cs typeface="+mn-c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US" b="1" dirty="0"/>
              <a:t>RESULTS </a:t>
            </a: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normAutofit/>
          </a:bodyPr>
          <a:lstStyle/>
          <a:p>
            <a:pPr marL="0" indent="0">
              <a:buNone/>
            </a:pPr>
            <a:endParaRPr lang="en-US" sz="3200" dirty="0">
              <a:effectLst/>
              <a:latin typeface="Times New Roman" panose="02020603050405020304" pitchFamily="18" charset="0"/>
              <a:ea typeface="Calibri" panose="020F0502020204030204" pitchFamily="34" charset="0"/>
            </a:endParaRPr>
          </a:p>
          <a:p>
            <a:pPr marL="0" indent="0">
              <a:buNone/>
            </a:pPr>
            <a:endParaRPr lang="en-US" sz="3200" dirty="0">
              <a:effectLst/>
              <a:latin typeface="Times New Roman" panose="02020603050405020304" pitchFamily="18" charset="0"/>
              <a:ea typeface="Calibri" panose="020F0502020204030204" pitchFamily="34" charset="0"/>
            </a:endParaRPr>
          </a:p>
          <a:p>
            <a:endParaRPr lang="en-ZA" sz="3200" dirty="0">
              <a:effectLst/>
              <a:latin typeface="Times New Roman" panose="02020603050405020304" pitchFamily="18" charset="0"/>
              <a:ea typeface="Calibri" panose="020F0502020204030204" pitchFamily="34" charset="0"/>
            </a:endParaRPr>
          </a:p>
          <a:p>
            <a:pPr marL="0" indent="0">
              <a:buNone/>
            </a:pPr>
            <a:endParaRPr lang="en-US" dirty="0"/>
          </a:p>
          <a:p>
            <a:endParaRPr lang="en-US" dirty="0"/>
          </a:p>
          <a:p>
            <a:endParaRPr lang="en-US" dirty="0"/>
          </a:p>
          <a:p>
            <a:endParaRPr lang="en-US" dirty="0"/>
          </a:p>
          <a:p>
            <a:endParaRPr lang="en-US" dirty="0"/>
          </a:p>
          <a:p>
            <a:pPr marL="0" indent="0">
              <a:buNone/>
            </a:pPr>
            <a:r>
              <a:rPr lang="en-US" sz="2000" dirty="0"/>
              <a:t>                                               </a:t>
            </a:r>
            <a:r>
              <a:rPr lang="en-US" sz="2000" b="1" dirty="0"/>
              <a:t>Prevalence of malaria cases by year between 2015 and 2019 in the City of Johannesburg, South Africa</a:t>
            </a:r>
          </a:p>
        </p:txBody>
      </p:sp>
      <p:pic>
        <p:nvPicPr>
          <p:cNvPr id="19" name="Picture 18">
            <a:extLst>
              <a:ext uri="{FF2B5EF4-FFF2-40B4-BE49-F238E27FC236}">
                <a16:creationId xmlns:a16="http://schemas.microsoft.com/office/drawing/2014/main" id="{86FDFD91-8A9B-1874-D36E-23B785ADE28B}"/>
              </a:ext>
            </a:extLst>
          </p:cNvPr>
          <p:cNvPicPr>
            <a:picLocks noChangeAspect="1"/>
          </p:cNvPicPr>
          <p:nvPr/>
        </p:nvPicPr>
        <p:blipFill>
          <a:blip r:embed="rId9"/>
          <a:stretch>
            <a:fillRect/>
          </a:stretch>
        </p:blipFill>
        <p:spPr>
          <a:xfrm>
            <a:off x="2514600" y="2491533"/>
            <a:ext cx="11811000" cy="4937967"/>
          </a:xfrm>
          <a:prstGeom prst="rect">
            <a:avLst/>
          </a:prstGeom>
        </p:spPr>
      </p:pic>
    </p:spTree>
    <p:extLst>
      <p:ext uri="{BB962C8B-B14F-4D97-AF65-F5344CB8AC3E}">
        <p14:creationId xmlns:p14="http://schemas.microsoft.com/office/powerpoint/2010/main" val="719556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DCB05B"/>
                </a:solidFill>
                <a:effectLst/>
                <a:uLnTx/>
                <a:uFillTx/>
                <a:latin typeface="Montserrat Ultra-Bold"/>
                <a:ea typeface="+mn-ea"/>
                <a:cs typeface="+mn-cs"/>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marL="0" marR="0" lvl="0" indent="0" algn="r"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0063A0"/>
                </a:solidFill>
                <a:effectLst/>
                <a:uLnTx/>
                <a:uFillTx/>
                <a:latin typeface="Montserrat Ultra-Bold"/>
                <a:ea typeface="+mn-ea"/>
                <a:cs typeface="+mn-cs"/>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marR="0" lvl="0" indent="0" algn="ctr" defTabSz="914400" rtl="0" eaLnBrk="1" fontAlgn="auto" latinLnBrk="0" hangingPunct="1">
              <a:lnSpc>
                <a:spcPts val="5880"/>
              </a:lnSpc>
              <a:spcBef>
                <a:spcPct val="0"/>
              </a:spcBef>
              <a:spcAft>
                <a:spcPts val="0"/>
              </a:spcAft>
              <a:buClrTx/>
              <a:buSzTx/>
              <a:buFontTx/>
              <a:buNone/>
              <a:tabLst/>
              <a:defRPr/>
            </a:pPr>
            <a:r>
              <a:rPr kumimoji="0" lang="en-US" sz="4200" b="0" i="0" u="none" strike="noStrike" kern="1200" cap="none" spc="0" normalizeH="0" baseline="0" noProof="0" dirty="0">
                <a:ln>
                  <a:noFill/>
                </a:ln>
                <a:solidFill>
                  <a:srgbClr val="765944"/>
                </a:solidFill>
                <a:effectLst/>
                <a:uLnTx/>
                <a:uFillTx/>
                <a:latin typeface="Josefin Sans"/>
                <a:ea typeface="+mn-ea"/>
                <a:cs typeface="+mn-c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US" b="1" dirty="0"/>
              <a:t>RESULTS </a:t>
            </a: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normAutofit/>
          </a:bodyPr>
          <a:lstStyle/>
          <a:p>
            <a:pPr marL="0" indent="0">
              <a:buNone/>
            </a:pPr>
            <a:endParaRPr lang="en-US" sz="3200" dirty="0">
              <a:effectLst/>
              <a:latin typeface="Times New Roman" panose="02020603050405020304" pitchFamily="18" charset="0"/>
              <a:ea typeface="Calibri" panose="020F0502020204030204" pitchFamily="34" charset="0"/>
            </a:endParaRPr>
          </a:p>
          <a:p>
            <a:pPr marL="0" indent="0">
              <a:buNone/>
            </a:pPr>
            <a:endParaRPr lang="en-US" sz="3200" dirty="0">
              <a:effectLst/>
              <a:latin typeface="Times New Roman" panose="02020603050405020304" pitchFamily="18" charset="0"/>
              <a:ea typeface="Calibri" panose="020F0502020204030204" pitchFamily="34" charset="0"/>
            </a:endParaRPr>
          </a:p>
          <a:p>
            <a:endParaRPr lang="en-ZA" sz="3200" dirty="0">
              <a:effectLst/>
              <a:latin typeface="Times New Roman" panose="02020603050405020304" pitchFamily="18" charset="0"/>
              <a:ea typeface="Calibri" panose="020F0502020204030204" pitchFamily="34" charset="0"/>
            </a:endParaRPr>
          </a:p>
          <a:p>
            <a:pPr marL="0" indent="0">
              <a:buNone/>
            </a:pPr>
            <a:endParaRPr lang="en-US" dirty="0"/>
          </a:p>
          <a:p>
            <a:endParaRPr lang="en-US" dirty="0"/>
          </a:p>
          <a:p>
            <a:endParaRPr lang="en-US" dirty="0"/>
          </a:p>
          <a:p>
            <a:endParaRPr lang="en-US" dirty="0"/>
          </a:p>
          <a:p>
            <a:endParaRPr lang="en-US" dirty="0"/>
          </a:p>
          <a:p>
            <a:pPr marL="0" indent="0">
              <a:buNone/>
            </a:pPr>
            <a:r>
              <a:rPr lang="en-US" sz="2000" dirty="0"/>
              <a:t>                                               </a:t>
            </a:r>
          </a:p>
          <a:p>
            <a:pPr marL="0" indent="0">
              <a:buNone/>
            </a:pPr>
            <a:r>
              <a:rPr lang="en-US" sz="2000" b="1" dirty="0"/>
              <a:t>                                                                          Clusters of malaria cases in the City of Johannesburg, 2015 - 2019 </a:t>
            </a:r>
          </a:p>
        </p:txBody>
      </p:sp>
      <p:pic>
        <p:nvPicPr>
          <p:cNvPr id="13" name="Picture 12">
            <a:extLst>
              <a:ext uri="{FF2B5EF4-FFF2-40B4-BE49-F238E27FC236}">
                <a16:creationId xmlns:a16="http://schemas.microsoft.com/office/drawing/2014/main" id="{52B57284-9E15-351C-739F-E6D83E3055DB}"/>
              </a:ext>
            </a:extLst>
          </p:cNvPr>
          <p:cNvPicPr>
            <a:picLocks noChangeAspect="1"/>
          </p:cNvPicPr>
          <p:nvPr/>
        </p:nvPicPr>
        <p:blipFill>
          <a:blip r:embed="rId9"/>
          <a:stretch>
            <a:fillRect/>
          </a:stretch>
        </p:blipFill>
        <p:spPr>
          <a:xfrm>
            <a:off x="3692444" y="2665260"/>
            <a:ext cx="11242756" cy="5450039"/>
          </a:xfrm>
          <a:prstGeom prst="rect">
            <a:avLst/>
          </a:prstGeom>
        </p:spPr>
      </p:pic>
    </p:spTree>
    <p:extLst>
      <p:ext uri="{BB962C8B-B14F-4D97-AF65-F5344CB8AC3E}">
        <p14:creationId xmlns:p14="http://schemas.microsoft.com/office/powerpoint/2010/main" val="158016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DCB05B"/>
                </a:solidFill>
                <a:effectLst/>
                <a:uLnTx/>
                <a:uFillTx/>
                <a:latin typeface="Montserrat Ultra-Bold"/>
                <a:ea typeface="+mn-ea"/>
                <a:cs typeface="+mn-cs"/>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marL="0" marR="0" lvl="0" indent="0" algn="r"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0063A0"/>
                </a:solidFill>
                <a:effectLst/>
                <a:uLnTx/>
                <a:uFillTx/>
                <a:latin typeface="Montserrat Ultra-Bold"/>
                <a:ea typeface="+mn-ea"/>
                <a:cs typeface="+mn-cs"/>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marR="0" lvl="0" indent="0" algn="ctr" defTabSz="914400" rtl="0" eaLnBrk="1" fontAlgn="auto" latinLnBrk="0" hangingPunct="1">
              <a:lnSpc>
                <a:spcPts val="5880"/>
              </a:lnSpc>
              <a:spcBef>
                <a:spcPct val="0"/>
              </a:spcBef>
              <a:spcAft>
                <a:spcPts val="0"/>
              </a:spcAft>
              <a:buClrTx/>
              <a:buSzTx/>
              <a:buFontTx/>
              <a:buNone/>
              <a:tabLst/>
              <a:defRPr/>
            </a:pPr>
            <a:r>
              <a:rPr kumimoji="0" lang="en-US" sz="4200" b="0" i="0" u="none" strike="noStrike" kern="1200" cap="none" spc="0" normalizeH="0" baseline="0" noProof="0" dirty="0">
                <a:ln>
                  <a:noFill/>
                </a:ln>
                <a:solidFill>
                  <a:srgbClr val="765944"/>
                </a:solidFill>
                <a:effectLst/>
                <a:uLnTx/>
                <a:uFillTx/>
                <a:latin typeface="Josefin Sans"/>
                <a:ea typeface="+mn-ea"/>
                <a:cs typeface="+mn-c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US" b="1" dirty="0"/>
              <a:t>RESULTS </a:t>
            </a: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normAutofit/>
          </a:bodyPr>
          <a:lstStyle/>
          <a:p>
            <a:pPr marL="0" indent="0">
              <a:buNone/>
            </a:pPr>
            <a:endParaRPr lang="en-US" sz="3200" dirty="0">
              <a:effectLst/>
              <a:latin typeface="Times New Roman" panose="02020603050405020304" pitchFamily="18" charset="0"/>
              <a:ea typeface="Calibri" panose="020F0502020204030204" pitchFamily="34" charset="0"/>
            </a:endParaRPr>
          </a:p>
          <a:p>
            <a:pPr marL="0" indent="0">
              <a:buNone/>
            </a:pPr>
            <a:endParaRPr lang="en-US" sz="3200" dirty="0">
              <a:effectLst/>
              <a:latin typeface="Times New Roman" panose="02020603050405020304" pitchFamily="18" charset="0"/>
              <a:ea typeface="Calibri" panose="020F0502020204030204" pitchFamily="34" charset="0"/>
            </a:endParaRPr>
          </a:p>
          <a:p>
            <a:endParaRPr lang="en-ZA" sz="3200" dirty="0">
              <a:effectLst/>
              <a:latin typeface="Times New Roman" panose="02020603050405020304" pitchFamily="18" charset="0"/>
              <a:ea typeface="Calibri" panose="020F0502020204030204" pitchFamily="34" charset="0"/>
            </a:endParaRPr>
          </a:p>
          <a:p>
            <a:pPr marL="0" indent="0">
              <a:buNone/>
            </a:pPr>
            <a:endParaRPr lang="en-US" dirty="0"/>
          </a:p>
          <a:p>
            <a:endParaRPr lang="en-US" dirty="0"/>
          </a:p>
          <a:p>
            <a:endParaRPr lang="en-US" dirty="0"/>
          </a:p>
          <a:p>
            <a:endParaRPr lang="en-US" dirty="0"/>
          </a:p>
          <a:p>
            <a:endParaRPr lang="en-US" dirty="0"/>
          </a:p>
          <a:p>
            <a:pPr marL="0" indent="0">
              <a:buNone/>
            </a:pPr>
            <a:r>
              <a:rPr lang="en-US" sz="2000" dirty="0"/>
              <a:t>                                                                                                                  </a:t>
            </a:r>
            <a:r>
              <a:rPr lang="en-US" sz="2000" b="1" dirty="0"/>
              <a:t>Age distribution of participants</a:t>
            </a:r>
          </a:p>
        </p:txBody>
      </p:sp>
      <p:pic>
        <p:nvPicPr>
          <p:cNvPr id="14" name="Picture 13">
            <a:extLst>
              <a:ext uri="{FF2B5EF4-FFF2-40B4-BE49-F238E27FC236}">
                <a16:creationId xmlns:a16="http://schemas.microsoft.com/office/drawing/2014/main" id="{3FDC1170-9EA5-054B-06B4-95846AFE692C}"/>
              </a:ext>
            </a:extLst>
          </p:cNvPr>
          <p:cNvPicPr>
            <a:picLocks noChangeAspect="1"/>
          </p:cNvPicPr>
          <p:nvPr/>
        </p:nvPicPr>
        <p:blipFill>
          <a:blip r:embed="rId9"/>
          <a:stretch>
            <a:fillRect/>
          </a:stretch>
        </p:blipFill>
        <p:spPr>
          <a:xfrm>
            <a:off x="2362200" y="3436472"/>
            <a:ext cx="11811000" cy="4069228"/>
          </a:xfrm>
          <a:prstGeom prst="rect">
            <a:avLst/>
          </a:prstGeom>
        </p:spPr>
      </p:pic>
    </p:spTree>
    <p:extLst>
      <p:ext uri="{BB962C8B-B14F-4D97-AF65-F5344CB8AC3E}">
        <p14:creationId xmlns:p14="http://schemas.microsoft.com/office/powerpoint/2010/main" val="33694651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TotalTime>
  <Words>563</Words>
  <Application>Microsoft Office PowerPoint</Application>
  <PresentationFormat>Custom</PresentationFormat>
  <Paragraphs>158</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Montserrat Ultra-Bold</vt:lpstr>
      <vt:lpstr>Calibri</vt:lpstr>
      <vt:lpstr>Times New Roman</vt:lpstr>
      <vt:lpstr>Josefin Sans</vt:lpstr>
      <vt:lpstr>Wingdings</vt:lpstr>
      <vt:lpstr>Arial</vt:lpstr>
      <vt:lpstr>Office Theme</vt:lpstr>
      <vt:lpstr>Spatial distribution of notifiable malaria cases in the City of Johannesburg 2015-2019</vt:lpstr>
      <vt:lpstr>CONTENTS </vt:lpstr>
      <vt:lpstr>BACKGROUND   </vt:lpstr>
      <vt:lpstr>AIM </vt:lpstr>
      <vt:lpstr>SAMPLE SIZE </vt:lpstr>
      <vt:lpstr> METHODOLOGY</vt:lpstr>
      <vt:lpstr>RESULTS </vt:lpstr>
      <vt:lpstr>RESULTS </vt:lpstr>
      <vt:lpstr>RESULTS </vt:lpstr>
      <vt:lpstr>RESULTS </vt:lpstr>
      <vt:lpstr>RESULTS </vt:lpstr>
      <vt:lpstr>RECOMMENTATIONS </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JHD R Conf 2024 PPT Title Slide</dc:title>
  <dc:creator>Mnqweno Funcuza</dc:creator>
  <cp:lastModifiedBy>Mnqweno Funcuza</cp:lastModifiedBy>
  <cp:revision>19</cp:revision>
  <dcterms:created xsi:type="dcterms:W3CDTF">2006-08-16T00:00:00Z</dcterms:created>
  <dcterms:modified xsi:type="dcterms:W3CDTF">2024-08-22T06:29:09Z</dcterms:modified>
  <dc:identifier>DAGBbZIf2EI</dc:identifier>
</cp:coreProperties>
</file>