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16"/>
  </p:notesMasterIdLst>
  <p:sldIdLst>
    <p:sldId id="256" r:id="rId3"/>
    <p:sldId id="257" r:id="rId4"/>
    <p:sldId id="259" r:id="rId5"/>
    <p:sldId id="260" r:id="rId6"/>
    <p:sldId id="272" r:id="rId7"/>
    <p:sldId id="287" r:id="rId8"/>
    <p:sldId id="288" r:id="rId9"/>
    <p:sldId id="291" r:id="rId10"/>
    <p:sldId id="289" r:id="rId11"/>
    <p:sldId id="290" r:id="rId12"/>
    <p:sldId id="278" r:id="rId13"/>
    <p:sldId id="281" r:id="rId14"/>
    <p:sldId id="282" r:id="rId15"/>
  </p:sldIdLst>
  <p:sldSz cx="18288000" cy="10287000"/>
  <p:notesSz cx="6858000" cy="9144000"/>
  <p:embeddedFontLst>
    <p:embeddedFont>
      <p:font typeface="Josefin Sans" pitchFamily="2" charset="0"/>
      <p:regular r:id="rId17"/>
      <p:bold r:id="rId18"/>
    </p:embeddedFont>
    <p:embeddedFont>
      <p:font typeface="Montserrat Ultra-Bold" panose="020B0604020202020204" charset="0"/>
      <p:regular r:id="rId19"/>
      <p:bold r:id="rId20"/>
    </p:embeddedFont>
    <p:embeddedFont>
      <p:font typeface="Tw Cen MT" panose="020B0602020104020603" pitchFamily="34" charset="0"/>
      <p:regular r:id="rId21"/>
      <p:bold r:id="rId22"/>
      <p:italic r:id="rId23"/>
      <p:boldItalic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0" autoAdjust="0"/>
    <p:restoredTop sz="83673" autoAdjust="0"/>
  </p:normalViewPr>
  <p:slideViewPr>
    <p:cSldViewPr showGuides="1">
      <p:cViewPr varScale="1">
        <p:scale>
          <a:sx n="38" d="100"/>
          <a:sy n="38" d="100"/>
        </p:scale>
        <p:origin x="1170" y="3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2.fntdata"/><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font" Target="fonts/font5.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1.fntdata"/><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8.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7.fntdata"/><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font" Target="fonts/font3.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6.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07A0AA-0AE8-4DEB-9CE6-B83CC0A8370F}" type="datetimeFigureOut">
              <a:rPr lang="en-US" smtClean="0"/>
              <a:t>8/27/2024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A44A73-48D1-4DE1-AC8A-4CB55A864E39}"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A44A73-48D1-4DE1-AC8A-4CB55A864E39}" type="slidenum">
              <a:rPr lang="en-US" smtClean="0"/>
              <a:t>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t>8/27/2024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8/27/2024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8/27/2024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8/27/2024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8/27/2024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8/27/2024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8/27/2024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8/27/2024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t>8/27/2024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t>8/27/2024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t>8/27/2024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8/27/2024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8/27/2024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8/27/2024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t>8/27/2024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8/27/2024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5.svg"/><Relationship Id="rId2" Type="http://schemas.openxmlformats.org/officeDocument/2006/relationships/image" Target="../media/image6.png"/><Relationship Id="rId1" Type="http://schemas.openxmlformats.org/officeDocument/2006/relationships/slideLayout" Target="../slideLayouts/slideLayout13.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sv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image" Target="../media/image6.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2.svg"/><Relationship Id="rId4" Type="http://schemas.openxmlformats.org/officeDocument/2006/relationships/image" Target="../media/image1.png"/><Relationship Id="rId9"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5.sv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sv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5.sv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svg"/></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5.sv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svg"/><Relationship Id="rId9"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5.svg"/><Relationship Id="rId2" Type="http://schemas.openxmlformats.org/officeDocument/2006/relationships/image" Target="../media/image6.png"/><Relationship Id="rId1" Type="http://schemas.openxmlformats.org/officeDocument/2006/relationships/slideLayout" Target="../slideLayouts/slideLayout13.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svg"/></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5.svg"/><Relationship Id="rId2" Type="http://schemas.openxmlformats.org/officeDocument/2006/relationships/image" Target="../media/image6.png"/><Relationship Id="rId1" Type="http://schemas.openxmlformats.org/officeDocument/2006/relationships/slideLayout" Target="../slideLayouts/slideLayout13.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svg"/></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5.svg"/><Relationship Id="rId2" Type="http://schemas.openxmlformats.org/officeDocument/2006/relationships/image" Target="../media/image6.png"/><Relationship Id="rId1" Type="http://schemas.openxmlformats.org/officeDocument/2006/relationships/slideLayout" Target="../slideLayouts/slideLayout13.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svg"/></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png"/><Relationship Id="rId7" Type="http://schemas.openxmlformats.org/officeDocument/2006/relationships/image" Target="../media/image5.svg"/><Relationship Id="rId2" Type="http://schemas.openxmlformats.org/officeDocument/2006/relationships/image" Target="../media/image6.png"/><Relationship Id="rId1" Type="http://schemas.openxmlformats.org/officeDocument/2006/relationships/slideLayout" Target="../slideLayouts/slideLayout13.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908230"/>
            <a:ext cx="16225843" cy="1153795"/>
          </a:xfrm>
          <a:prstGeom prst="rect">
            <a:avLst/>
          </a:prstGeom>
        </p:spPr>
        <p:txBody>
          <a:bodyPr lIns="0" tIns="0" rIns="0" bIns="0" rtlCol="0" anchor="t">
            <a:spAutoFit/>
          </a:bodyPr>
          <a:lstStyle/>
          <a:p>
            <a:pPr algn="l">
              <a:lnSpc>
                <a:spcPts val="9380"/>
              </a:lnSpc>
            </a:pPr>
            <a:r>
              <a:rPr lang="en-US" sz="6700">
                <a:solidFill>
                  <a:srgbClr val="DCB05B"/>
                </a:solidFill>
                <a:latin typeface="Montserrat Ultra-Bold" panose="00000900000000000000"/>
              </a:rPr>
              <a:t>JOHANNESBURG HEALTH DISTRICT </a:t>
            </a:r>
          </a:p>
        </p:txBody>
      </p:sp>
      <p:sp>
        <p:nvSpPr>
          <p:cNvPr id="3" name="TextBox 3"/>
          <p:cNvSpPr txBox="1"/>
          <p:nvPr/>
        </p:nvSpPr>
        <p:spPr>
          <a:xfrm>
            <a:off x="2160225" y="2088932"/>
            <a:ext cx="13962793" cy="1153795"/>
          </a:xfrm>
          <a:prstGeom prst="rect">
            <a:avLst/>
          </a:prstGeom>
        </p:spPr>
        <p:txBody>
          <a:bodyPr lIns="0" tIns="0" rIns="0" bIns="0" rtlCol="0" anchor="t">
            <a:spAutoFit/>
          </a:bodyPr>
          <a:lstStyle/>
          <a:p>
            <a:pPr algn="r">
              <a:lnSpc>
                <a:spcPts val="9380"/>
              </a:lnSpc>
            </a:pPr>
            <a:r>
              <a:rPr lang="en-US" sz="6700">
                <a:solidFill>
                  <a:srgbClr val="0063A0"/>
                </a:solidFill>
                <a:latin typeface="Montserrat Ultra-Bold" panose="00000900000000000000"/>
              </a:rPr>
              <a:t>2024 RESEARCH CONFERENCE</a:t>
            </a:r>
          </a:p>
        </p:txBody>
      </p:sp>
      <p:sp>
        <p:nvSpPr>
          <p:cNvPr id="4" name="Freeform 4"/>
          <p:cNvSpPr/>
          <p:nvPr/>
        </p:nvSpPr>
        <p:spPr>
          <a:xfrm>
            <a:off x="15018832" y="1547067"/>
            <a:ext cx="3636016" cy="9680082"/>
          </a:xfrm>
          <a:custGeom>
            <a:avLst/>
            <a:gdLst/>
            <a:ahLst/>
            <a:cxnLst/>
            <a:rect l="l" t="t" r="r" b="b"/>
            <a:pathLst>
              <a:path w="3636016" h="9680082">
                <a:moveTo>
                  <a:pt x="0" y="0"/>
                </a:moveTo>
                <a:lnTo>
                  <a:pt x="3636016" y="0"/>
                </a:lnTo>
                <a:lnTo>
                  <a:pt x="3636016" y="9680082"/>
                </a:lnTo>
                <a:lnTo>
                  <a:pt x="0" y="9680082"/>
                </a:lnTo>
                <a:lnTo>
                  <a:pt x="0" y="0"/>
                </a:lnTo>
                <a:close/>
              </a:path>
            </a:pathLst>
          </a:custGeom>
          <a:blipFill>
            <a:blip r:embed="rId2">
              <a:alphaModFix amt="37000"/>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5" name="Group 5"/>
          <p:cNvGrpSpPr>
            <a:grpSpLocks noChangeAspect="1"/>
          </p:cNvGrpSpPr>
          <p:nvPr/>
        </p:nvGrpSpPr>
        <p:grpSpPr>
          <a:xfrm>
            <a:off x="14497763" y="301323"/>
            <a:ext cx="11802750" cy="12978807"/>
            <a:chOff x="0" y="0"/>
            <a:chExt cx="14228623" cy="15646400"/>
          </a:xfrm>
        </p:grpSpPr>
        <p:sp>
          <p:nvSpPr>
            <p:cNvPr id="6" name="Freeform 6"/>
            <p:cNvSpPr/>
            <p:nvPr/>
          </p:nvSpPr>
          <p:spPr>
            <a:xfrm>
              <a:off x="0" y="0"/>
              <a:ext cx="14228699" cy="15646400"/>
            </a:xfrm>
            <a:custGeom>
              <a:avLst/>
              <a:gdLst/>
              <a:ahLst/>
              <a:cxnLst/>
              <a:rect l="l" t="t" r="r" b="b"/>
              <a:pathLst>
                <a:path w="14228699" h="15646400">
                  <a:moveTo>
                    <a:pt x="4891913" y="0"/>
                  </a:moveTo>
                  <a:lnTo>
                    <a:pt x="0" y="8473059"/>
                  </a:lnTo>
                  <a:lnTo>
                    <a:pt x="4141597" y="15646400"/>
                  </a:lnTo>
                  <a:lnTo>
                    <a:pt x="14228699" y="15646400"/>
                  </a:lnTo>
                  <a:lnTo>
                    <a:pt x="14228699" y="0"/>
                  </a:lnTo>
                  <a:close/>
                </a:path>
              </a:pathLst>
            </a:custGeom>
            <a:blipFill>
              <a:blip r:embed="rId4"/>
              <a:stretch>
                <a:fillRect t="-22720" r="-160054" b="-22720"/>
              </a:stretch>
            </a:blipFill>
          </p:spPr>
          <p:txBody>
            <a:bodyPr/>
            <a:lstStyle/>
            <a:p>
              <a:r>
                <a:rPr lang="en-US" dirty="0"/>
                <a:t>b</a:t>
              </a:r>
            </a:p>
          </p:txBody>
        </p:sp>
      </p:grpSp>
      <p:sp>
        <p:nvSpPr>
          <p:cNvPr id="7" name="Freeform 7"/>
          <p:cNvSpPr/>
          <p:nvPr/>
        </p:nvSpPr>
        <p:spPr>
          <a:xfrm>
            <a:off x="14497763" y="301323"/>
            <a:ext cx="4678154" cy="12978807"/>
          </a:xfrm>
          <a:custGeom>
            <a:avLst/>
            <a:gdLst/>
            <a:ahLst/>
            <a:cxnLst/>
            <a:rect l="l" t="t" r="r" b="b"/>
            <a:pathLst>
              <a:path w="4678154" h="12978807">
                <a:moveTo>
                  <a:pt x="0" y="0"/>
                </a:moveTo>
                <a:lnTo>
                  <a:pt x="4678154" y="0"/>
                </a:lnTo>
                <a:lnTo>
                  <a:pt x="4678154" y="12978807"/>
                </a:lnTo>
                <a:lnTo>
                  <a:pt x="0" y="12978807"/>
                </a:lnTo>
                <a:lnTo>
                  <a:pt x="0" y="0"/>
                </a:lnTo>
                <a:close/>
              </a:path>
            </a:pathLst>
          </a:custGeom>
          <a:blipFill>
            <a:blip r:embed="rId5">
              <a:alphaModFix amt="43999"/>
              <a:extLst>
                <a:ext uri="{96DAC541-7B7A-43D3-8B79-37D633B846F1}">
                  <asvg:svgBlip xmlns:asvg="http://schemas.microsoft.com/office/drawing/2016/SVG/main" r:embed="rId6"/>
                </a:ext>
              </a:extLst>
            </a:blip>
            <a:stretch>
              <a:fillRect/>
            </a:stretch>
          </a:blipFill>
        </p:spPr>
        <p:txBody>
          <a:bodyPr/>
          <a:lstStyle/>
          <a:p>
            <a:endParaRPr lang="en-US"/>
          </a:p>
        </p:txBody>
      </p:sp>
      <p:sp>
        <p:nvSpPr>
          <p:cNvPr id="8" name="Freeform 8"/>
          <p:cNvSpPr/>
          <p:nvPr/>
        </p:nvSpPr>
        <p:spPr>
          <a:xfrm>
            <a:off x="1043544" y="8677157"/>
            <a:ext cx="2648900" cy="1002924"/>
          </a:xfrm>
          <a:custGeom>
            <a:avLst/>
            <a:gdLst/>
            <a:ahLst/>
            <a:cxnLst/>
            <a:rect l="l" t="t" r="r" b="b"/>
            <a:pathLst>
              <a:path w="2648900" h="1002924">
                <a:moveTo>
                  <a:pt x="0" y="0"/>
                </a:moveTo>
                <a:lnTo>
                  <a:pt x="2648900" y="0"/>
                </a:lnTo>
                <a:lnTo>
                  <a:pt x="2648900" y="1002925"/>
                </a:lnTo>
                <a:lnTo>
                  <a:pt x="0" y="1002925"/>
                </a:lnTo>
                <a:lnTo>
                  <a:pt x="0" y="0"/>
                </a:lnTo>
                <a:close/>
              </a:path>
            </a:pathLst>
          </a:custGeom>
          <a:blipFill>
            <a:blip r:embed="rId7"/>
            <a:stretch>
              <a:fillRect/>
            </a:stretch>
          </a:blipFill>
        </p:spPr>
        <p:txBody>
          <a:bodyPr/>
          <a:lstStyle/>
          <a:p>
            <a:endParaRPr lang="en-US"/>
          </a:p>
        </p:txBody>
      </p:sp>
      <p:sp>
        <p:nvSpPr>
          <p:cNvPr id="9" name="Freeform 9"/>
          <p:cNvSpPr/>
          <p:nvPr/>
        </p:nvSpPr>
        <p:spPr>
          <a:xfrm>
            <a:off x="15922068" y="8677157"/>
            <a:ext cx="1337232" cy="1002924"/>
          </a:xfrm>
          <a:custGeom>
            <a:avLst/>
            <a:gdLst/>
            <a:ahLst/>
            <a:cxnLst/>
            <a:rect l="l" t="t" r="r" b="b"/>
            <a:pathLst>
              <a:path w="1337232" h="1002924">
                <a:moveTo>
                  <a:pt x="0" y="0"/>
                </a:moveTo>
                <a:lnTo>
                  <a:pt x="1337232" y="0"/>
                </a:lnTo>
                <a:lnTo>
                  <a:pt x="1337232" y="1002925"/>
                </a:lnTo>
                <a:lnTo>
                  <a:pt x="0" y="1002925"/>
                </a:lnTo>
                <a:lnTo>
                  <a:pt x="0" y="0"/>
                </a:lnTo>
                <a:close/>
              </a:path>
            </a:pathLst>
          </a:custGeom>
          <a:blipFill>
            <a:blip r:embed="rId8"/>
            <a:stretch>
              <a:fillRect/>
            </a:stretch>
          </a:blipFill>
        </p:spPr>
        <p:txBody>
          <a:bodyPr/>
          <a:lstStyle/>
          <a:p>
            <a:endParaRPr lang="en-US"/>
          </a:p>
        </p:txBody>
      </p:sp>
      <p:sp>
        <p:nvSpPr>
          <p:cNvPr id="10" name="TextBox 10"/>
          <p:cNvSpPr txBox="1"/>
          <p:nvPr/>
        </p:nvSpPr>
        <p:spPr>
          <a:xfrm>
            <a:off x="6100515" y="8963461"/>
            <a:ext cx="6086971" cy="721995"/>
          </a:xfrm>
          <a:prstGeom prst="rect">
            <a:avLst/>
          </a:prstGeom>
        </p:spPr>
        <p:txBody>
          <a:bodyPr lIns="0" tIns="0" rIns="0" bIns="0" rtlCol="0" anchor="t">
            <a:spAutoFit/>
          </a:bodyPr>
          <a:lstStyle/>
          <a:p>
            <a:pPr marL="0" lvl="0" indent="0" algn="ctr">
              <a:lnSpc>
                <a:spcPts val="5880"/>
              </a:lnSpc>
              <a:spcBef>
                <a:spcPct val="0"/>
              </a:spcBef>
            </a:pPr>
            <a:r>
              <a:rPr lang="en-US" sz="4200" dirty="0">
                <a:solidFill>
                  <a:srgbClr val="DCB05B"/>
                </a:solidFill>
                <a:latin typeface="Josefin Sans"/>
              </a:rPr>
              <a:t>#JoburgResearch2024</a:t>
            </a:r>
          </a:p>
        </p:txBody>
      </p:sp>
      <p:sp>
        <p:nvSpPr>
          <p:cNvPr id="11" name="Title 10"/>
          <p:cNvSpPr>
            <a:spLocks noGrp="1"/>
          </p:cNvSpPr>
          <p:nvPr>
            <p:ph type="ctrTitle"/>
          </p:nvPr>
        </p:nvSpPr>
        <p:spPr>
          <a:xfrm>
            <a:off x="2160226" y="3269634"/>
            <a:ext cx="12858606" cy="2483466"/>
          </a:xfrm>
        </p:spPr>
        <p:txBody>
          <a:bodyPr>
            <a:normAutofit/>
          </a:bodyPr>
          <a:lstStyle/>
          <a:p>
            <a:r>
              <a:rPr lang="en-US" b="1" dirty="0"/>
              <a:t>FACTORS CONTRIBUTING TO ATTRITION OF NURSE EDUCATORS AT A GAUTENG PUBLIC NURSING EDUCATION INSTITUTION</a:t>
            </a:r>
          </a:p>
        </p:txBody>
      </p:sp>
      <p:sp>
        <p:nvSpPr>
          <p:cNvPr id="12" name="Subtitle 11"/>
          <p:cNvSpPr>
            <a:spLocks noGrp="1"/>
          </p:cNvSpPr>
          <p:nvPr>
            <p:ph type="subTitle" idx="1"/>
          </p:nvPr>
        </p:nvSpPr>
        <p:spPr>
          <a:xfrm>
            <a:off x="4800600" y="5996305"/>
            <a:ext cx="7896860" cy="2211070"/>
          </a:xfrm>
        </p:spPr>
        <p:txBody>
          <a:bodyPr>
            <a:noAutofit/>
          </a:bodyPr>
          <a:lstStyle/>
          <a:p>
            <a:endParaRPr lang="en-US" sz="1900"/>
          </a:p>
          <a:p>
            <a:r>
              <a:rPr lang="en-US" b="1">
                <a:solidFill>
                  <a:schemeClr val="tx1"/>
                </a:solidFill>
              </a:rPr>
              <a:t>BY DM SHIRINDA </a:t>
            </a:r>
          </a:p>
          <a:p>
            <a:endParaRPr lang="en-US" b="1">
              <a:solidFill>
                <a:schemeClr val="tx1"/>
              </a:solidFill>
            </a:endParaRPr>
          </a:p>
          <a:p>
            <a:r>
              <a:rPr lang="en-US" b="1" dirty="0">
                <a:solidFill>
                  <a:schemeClr val="tx1"/>
                </a:solidFill>
              </a:rPr>
              <a:t>28.08.2024</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43544" y="8677157"/>
            <a:ext cx="2648900" cy="1002924"/>
          </a:xfrm>
          <a:custGeom>
            <a:avLst/>
            <a:gdLst/>
            <a:ahLst/>
            <a:cxnLst/>
            <a:rect l="l" t="t" r="r" b="b"/>
            <a:pathLst>
              <a:path w="2648900" h="1002924">
                <a:moveTo>
                  <a:pt x="0" y="0"/>
                </a:moveTo>
                <a:lnTo>
                  <a:pt x="2648900" y="0"/>
                </a:lnTo>
                <a:lnTo>
                  <a:pt x="2648900" y="1002925"/>
                </a:lnTo>
                <a:lnTo>
                  <a:pt x="0" y="1002925"/>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725991" y="495053"/>
            <a:ext cx="11616191" cy="514350"/>
          </a:xfrm>
          <a:prstGeom prst="rect">
            <a:avLst/>
          </a:prstGeom>
        </p:spPr>
        <p:txBody>
          <a:bodyPr lIns="0" tIns="0" rIns="0" bIns="0" rtlCol="0" anchor="t">
            <a:spAutoFit/>
          </a:bodyPr>
          <a:lstStyle/>
          <a:p>
            <a:pPr algn="l">
              <a:lnSpc>
                <a:spcPts val="4200"/>
              </a:lnSpc>
            </a:pPr>
            <a:r>
              <a:rPr lang="en-US" sz="3000">
                <a:solidFill>
                  <a:srgbClr val="DCB05B"/>
                </a:solidFill>
                <a:latin typeface="Montserrat Ultra-Bold"/>
              </a:rPr>
              <a:t>JOHANNESBURG HEALTH DISTRICT </a:t>
            </a:r>
          </a:p>
        </p:txBody>
      </p:sp>
      <p:sp>
        <p:nvSpPr>
          <p:cNvPr id="4" name="Freeform 4"/>
          <p:cNvSpPr/>
          <p:nvPr/>
        </p:nvSpPr>
        <p:spPr>
          <a:xfrm>
            <a:off x="15018832" y="1547067"/>
            <a:ext cx="3636016" cy="9680082"/>
          </a:xfrm>
          <a:custGeom>
            <a:avLst/>
            <a:gdLst/>
            <a:ahLst/>
            <a:cxnLst/>
            <a:rect l="l" t="t" r="r" b="b"/>
            <a:pathLst>
              <a:path w="3636016" h="9680082">
                <a:moveTo>
                  <a:pt x="0" y="0"/>
                </a:moveTo>
                <a:lnTo>
                  <a:pt x="3636016" y="0"/>
                </a:lnTo>
                <a:lnTo>
                  <a:pt x="3636016" y="9680082"/>
                </a:lnTo>
                <a:lnTo>
                  <a:pt x="0" y="9680082"/>
                </a:lnTo>
                <a:lnTo>
                  <a:pt x="0" y="0"/>
                </a:lnTo>
                <a:close/>
              </a:path>
            </a:pathLst>
          </a:custGeom>
          <a:blipFill>
            <a:blip r:embed="rId3">
              <a:alphaModFix amt="37000"/>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5" name="Group 5"/>
          <p:cNvGrpSpPr>
            <a:grpSpLocks noChangeAspect="1"/>
          </p:cNvGrpSpPr>
          <p:nvPr/>
        </p:nvGrpSpPr>
        <p:grpSpPr>
          <a:xfrm>
            <a:off x="14497763" y="301323"/>
            <a:ext cx="11802750" cy="12978807"/>
            <a:chOff x="0" y="0"/>
            <a:chExt cx="14228623" cy="15646400"/>
          </a:xfrm>
        </p:grpSpPr>
        <p:sp>
          <p:nvSpPr>
            <p:cNvPr id="6" name="Freeform 6"/>
            <p:cNvSpPr/>
            <p:nvPr/>
          </p:nvSpPr>
          <p:spPr>
            <a:xfrm>
              <a:off x="0" y="0"/>
              <a:ext cx="14228699" cy="15646400"/>
            </a:xfrm>
            <a:custGeom>
              <a:avLst/>
              <a:gdLst/>
              <a:ahLst/>
              <a:cxnLst/>
              <a:rect l="l" t="t" r="r" b="b"/>
              <a:pathLst>
                <a:path w="14228699" h="15646400">
                  <a:moveTo>
                    <a:pt x="4891913" y="0"/>
                  </a:moveTo>
                  <a:lnTo>
                    <a:pt x="0" y="8473059"/>
                  </a:lnTo>
                  <a:lnTo>
                    <a:pt x="4141597" y="15646400"/>
                  </a:lnTo>
                  <a:lnTo>
                    <a:pt x="14228699" y="15646400"/>
                  </a:lnTo>
                  <a:lnTo>
                    <a:pt x="14228699" y="0"/>
                  </a:lnTo>
                  <a:close/>
                </a:path>
              </a:pathLst>
            </a:custGeom>
            <a:blipFill>
              <a:blip r:embed="rId5"/>
              <a:stretch>
                <a:fillRect t="-22720" r="-160054" b="-22720"/>
              </a:stretch>
            </a:blipFill>
          </p:spPr>
          <p:txBody>
            <a:bodyPr/>
            <a:lstStyle/>
            <a:p>
              <a:endParaRPr lang="en-US"/>
            </a:p>
          </p:txBody>
        </p:sp>
      </p:grpSp>
      <p:sp>
        <p:nvSpPr>
          <p:cNvPr id="7" name="Freeform 7"/>
          <p:cNvSpPr/>
          <p:nvPr/>
        </p:nvSpPr>
        <p:spPr>
          <a:xfrm>
            <a:off x="14497763" y="301323"/>
            <a:ext cx="4678154" cy="12978807"/>
          </a:xfrm>
          <a:custGeom>
            <a:avLst/>
            <a:gdLst/>
            <a:ahLst/>
            <a:cxnLst/>
            <a:rect l="l" t="t" r="r" b="b"/>
            <a:pathLst>
              <a:path w="4678154" h="12978807">
                <a:moveTo>
                  <a:pt x="0" y="0"/>
                </a:moveTo>
                <a:lnTo>
                  <a:pt x="4678154" y="0"/>
                </a:lnTo>
                <a:lnTo>
                  <a:pt x="4678154" y="12978807"/>
                </a:lnTo>
                <a:lnTo>
                  <a:pt x="0" y="12978807"/>
                </a:lnTo>
                <a:lnTo>
                  <a:pt x="0" y="0"/>
                </a:lnTo>
                <a:close/>
              </a:path>
            </a:pathLst>
          </a:custGeom>
          <a:blipFill>
            <a:blip r:embed="rId6">
              <a:alphaModFix amt="43999"/>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 name="Freeform 8"/>
          <p:cNvSpPr/>
          <p:nvPr/>
        </p:nvSpPr>
        <p:spPr>
          <a:xfrm>
            <a:off x="15922068" y="8677157"/>
            <a:ext cx="1337232" cy="1002924"/>
          </a:xfrm>
          <a:custGeom>
            <a:avLst/>
            <a:gdLst/>
            <a:ahLst/>
            <a:cxnLst/>
            <a:rect l="l" t="t" r="r" b="b"/>
            <a:pathLst>
              <a:path w="1337232" h="1002924">
                <a:moveTo>
                  <a:pt x="0" y="0"/>
                </a:moveTo>
                <a:lnTo>
                  <a:pt x="1337232" y="0"/>
                </a:lnTo>
                <a:lnTo>
                  <a:pt x="1337232" y="1002925"/>
                </a:lnTo>
                <a:lnTo>
                  <a:pt x="0" y="1002925"/>
                </a:lnTo>
                <a:lnTo>
                  <a:pt x="0" y="0"/>
                </a:lnTo>
                <a:close/>
              </a:path>
            </a:pathLst>
          </a:custGeom>
          <a:blipFill>
            <a:blip r:embed="rId8"/>
            <a:stretch>
              <a:fillRect/>
            </a:stretch>
          </a:blipFill>
        </p:spPr>
        <p:txBody>
          <a:bodyPr/>
          <a:lstStyle/>
          <a:p>
            <a:endParaRPr lang="en-US"/>
          </a:p>
        </p:txBody>
      </p:sp>
      <p:sp>
        <p:nvSpPr>
          <p:cNvPr id="9" name="TextBox 9"/>
          <p:cNvSpPr txBox="1"/>
          <p:nvPr/>
        </p:nvSpPr>
        <p:spPr>
          <a:xfrm>
            <a:off x="11046866" y="514350"/>
            <a:ext cx="6212434" cy="514350"/>
          </a:xfrm>
          <a:prstGeom prst="rect">
            <a:avLst/>
          </a:prstGeom>
        </p:spPr>
        <p:txBody>
          <a:bodyPr lIns="0" tIns="0" rIns="0" bIns="0" rtlCol="0" anchor="t">
            <a:spAutoFit/>
          </a:bodyPr>
          <a:lstStyle/>
          <a:p>
            <a:pPr algn="r">
              <a:lnSpc>
                <a:spcPts val="4200"/>
              </a:lnSpc>
            </a:pPr>
            <a:r>
              <a:rPr lang="en-US" sz="3000">
                <a:solidFill>
                  <a:srgbClr val="0063A0"/>
                </a:solidFill>
                <a:latin typeface="Montserrat Ultra-Bold"/>
              </a:rPr>
              <a:t>2024 RESEARCH CONFERENCE</a:t>
            </a:r>
          </a:p>
        </p:txBody>
      </p:sp>
      <p:sp>
        <p:nvSpPr>
          <p:cNvPr id="10" name="TextBox 10"/>
          <p:cNvSpPr txBox="1"/>
          <p:nvPr/>
        </p:nvSpPr>
        <p:spPr>
          <a:xfrm>
            <a:off x="6100515" y="8963461"/>
            <a:ext cx="6086971" cy="721995"/>
          </a:xfrm>
          <a:prstGeom prst="rect">
            <a:avLst/>
          </a:prstGeom>
        </p:spPr>
        <p:txBody>
          <a:bodyPr lIns="0" tIns="0" rIns="0" bIns="0" rtlCol="0" anchor="t">
            <a:spAutoFit/>
          </a:bodyPr>
          <a:lstStyle/>
          <a:p>
            <a:pPr marL="0" lvl="0" indent="0" algn="ctr">
              <a:lnSpc>
                <a:spcPts val="5880"/>
              </a:lnSpc>
              <a:spcBef>
                <a:spcPct val="0"/>
              </a:spcBef>
            </a:pPr>
            <a:r>
              <a:rPr lang="en-US" sz="4200">
                <a:solidFill>
                  <a:srgbClr val="765944"/>
                </a:solidFill>
                <a:latin typeface="Josefin Sans"/>
              </a:rPr>
              <a:t>#JoburgResearch2024</a:t>
            </a:r>
          </a:p>
        </p:txBody>
      </p:sp>
      <p:sp>
        <p:nvSpPr>
          <p:cNvPr id="11" name="Title 10">
            <a:extLst>
              <a:ext uri="{FF2B5EF4-FFF2-40B4-BE49-F238E27FC236}">
                <a16:creationId xmlns:a16="http://schemas.microsoft.com/office/drawing/2014/main" id="{306F2A92-12BC-277D-D55C-4E68BD6641FD}"/>
              </a:ext>
            </a:extLst>
          </p:cNvPr>
          <p:cNvSpPr>
            <a:spLocks noGrp="1"/>
          </p:cNvSpPr>
          <p:nvPr>
            <p:ph type="title"/>
          </p:nvPr>
        </p:nvSpPr>
        <p:spPr>
          <a:xfrm>
            <a:off x="808874" y="1547067"/>
            <a:ext cx="16640925" cy="1143000"/>
          </a:xfrm>
        </p:spPr>
        <p:txBody>
          <a:bodyPr/>
          <a:lstStyle/>
          <a:p>
            <a:r>
              <a:rPr lang="en-US" dirty="0"/>
              <a:t>CONCLUSION </a:t>
            </a:r>
          </a:p>
        </p:txBody>
      </p:sp>
      <p:sp>
        <p:nvSpPr>
          <p:cNvPr id="12" name="Content Placeholder 11">
            <a:extLst>
              <a:ext uri="{FF2B5EF4-FFF2-40B4-BE49-F238E27FC236}">
                <a16:creationId xmlns:a16="http://schemas.microsoft.com/office/drawing/2014/main" id="{26A4406C-3ECD-0A0C-2CC0-A2565277C341}"/>
              </a:ext>
            </a:extLst>
          </p:cNvPr>
          <p:cNvSpPr>
            <a:spLocks noGrp="1"/>
          </p:cNvSpPr>
          <p:nvPr>
            <p:ph idx="1"/>
          </p:nvPr>
        </p:nvSpPr>
        <p:spPr>
          <a:xfrm>
            <a:off x="820907" y="3208434"/>
            <a:ext cx="16640924" cy="5755027"/>
          </a:xfrm>
        </p:spPr>
        <p:txBody>
          <a:bodyPr>
            <a:normAutofit/>
          </a:bodyPr>
          <a:lstStyle/>
          <a:p>
            <a:pPr marL="0" marR="0" algn="just">
              <a:lnSpc>
                <a:spcPct val="150000"/>
              </a:lnSpc>
              <a:spcBef>
                <a:spcPts val="0"/>
              </a:spcBef>
              <a:spcAft>
                <a:spcPts val="1200"/>
              </a:spcAft>
            </a:pPr>
            <a:r>
              <a:rPr lang="en-ZA" sz="3200" kern="0" dirty="0">
                <a:effectLst/>
                <a:latin typeface="Arial" panose="020B0604020202020204" pitchFamily="34" charset="0"/>
                <a:ea typeface="Times New Roman" panose="02020603050405020304" pitchFamily="18" charset="0"/>
                <a:cs typeface="Times New Roman" panose="02020603050405020304" pitchFamily="18" charset="0"/>
              </a:rPr>
              <a:t>The attrition of nurse educators at South Africa's public nursing education institutions undermines the ability of the country to improve health care outcomes. </a:t>
            </a:r>
          </a:p>
          <a:p>
            <a:pPr marL="0" marR="0" algn="just">
              <a:lnSpc>
                <a:spcPct val="150000"/>
              </a:lnSpc>
              <a:spcBef>
                <a:spcPts val="0"/>
              </a:spcBef>
              <a:spcAft>
                <a:spcPts val="1200"/>
              </a:spcAft>
            </a:pPr>
            <a:r>
              <a:rPr lang="en-ZA" sz="3200" kern="0" dirty="0">
                <a:effectLst/>
                <a:latin typeface="Arial" panose="020B0604020202020204" pitchFamily="34" charset="0"/>
                <a:ea typeface="Times New Roman" panose="02020603050405020304" pitchFamily="18" charset="0"/>
                <a:cs typeface="Times New Roman" panose="02020603050405020304" pitchFamily="18" charset="0"/>
              </a:rPr>
              <a:t>The frustration of new nurse educators and their hostile reception from experienced colleagues could lead to attrition. </a:t>
            </a:r>
          </a:p>
          <a:p>
            <a:pPr marL="0" marR="0" algn="just">
              <a:lnSpc>
                <a:spcPct val="150000"/>
              </a:lnSpc>
              <a:spcBef>
                <a:spcPts val="0"/>
              </a:spcBef>
              <a:spcAft>
                <a:spcPts val="1200"/>
              </a:spcAft>
            </a:pPr>
            <a:r>
              <a:rPr lang="en-ZA" sz="3200" kern="0" dirty="0">
                <a:effectLst/>
                <a:latin typeface="Arial" panose="020B0604020202020204" pitchFamily="34" charset="0"/>
                <a:ea typeface="Times New Roman" panose="02020603050405020304" pitchFamily="18" charset="0"/>
                <a:cs typeface="Times New Roman" panose="02020603050405020304" pitchFamily="18" charset="0"/>
              </a:rPr>
              <a:t>Public nursing education institutions are competing with other health facilities like hospitals and clinics, offering a better working environment concerning, higher positions better salaries and reduced workload. </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7740546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43544" y="8677157"/>
            <a:ext cx="2648900" cy="1002924"/>
          </a:xfrm>
          <a:custGeom>
            <a:avLst/>
            <a:gdLst/>
            <a:ahLst/>
            <a:cxnLst/>
            <a:rect l="l" t="t" r="r" b="b"/>
            <a:pathLst>
              <a:path w="2648900" h="1002924">
                <a:moveTo>
                  <a:pt x="0" y="0"/>
                </a:moveTo>
                <a:lnTo>
                  <a:pt x="2648900" y="0"/>
                </a:lnTo>
                <a:lnTo>
                  <a:pt x="2648900" y="1002925"/>
                </a:lnTo>
                <a:lnTo>
                  <a:pt x="0" y="1002925"/>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725991" y="495053"/>
            <a:ext cx="11616191" cy="514350"/>
          </a:xfrm>
          <a:prstGeom prst="rect">
            <a:avLst/>
          </a:prstGeom>
        </p:spPr>
        <p:txBody>
          <a:bodyPr lIns="0" tIns="0" rIns="0" bIns="0" rtlCol="0" anchor="t">
            <a:spAutoFit/>
          </a:bodyPr>
          <a:lstStyle/>
          <a:p>
            <a:pPr algn="l">
              <a:lnSpc>
                <a:spcPts val="4200"/>
              </a:lnSpc>
            </a:pPr>
            <a:r>
              <a:rPr lang="en-US" sz="3000">
                <a:solidFill>
                  <a:srgbClr val="DCB05B"/>
                </a:solidFill>
                <a:latin typeface="Montserrat Ultra-Bold" panose="00000900000000000000"/>
              </a:rPr>
              <a:t>JOHANNESBURG HEALTH DISTRICT </a:t>
            </a:r>
          </a:p>
        </p:txBody>
      </p:sp>
      <p:sp>
        <p:nvSpPr>
          <p:cNvPr id="4" name="Freeform 4"/>
          <p:cNvSpPr/>
          <p:nvPr/>
        </p:nvSpPr>
        <p:spPr>
          <a:xfrm>
            <a:off x="15018832" y="1547067"/>
            <a:ext cx="3636016" cy="9680082"/>
          </a:xfrm>
          <a:custGeom>
            <a:avLst/>
            <a:gdLst/>
            <a:ahLst/>
            <a:cxnLst/>
            <a:rect l="l" t="t" r="r" b="b"/>
            <a:pathLst>
              <a:path w="3636016" h="9680082">
                <a:moveTo>
                  <a:pt x="0" y="0"/>
                </a:moveTo>
                <a:lnTo>
                  <a:pt x="3636016" y="0"/>
                </a:lnTo>
                <a:lnTo>
                  <a:pt x="3636016" y="9680082"/>
                </a:lnTo>
                <a:lnTo>
                  <a:pt x="0" y="9680082"/>
                </a:lnTo>
                <a:lnTo>
                  <a:pt x="0" y="0"/>
                </a:lnTo>
                <a:close/>
              </a:path>
            </a:pathLst>
          </a:custGeom>
          <a:blipFill>
            <a:blip r:embed="rId3">
              <a:alphaModFix amt="37000"/>
            </a:blip>
            <a:stretch>
              <a:fillRect/>
            </a:stretch>
          </a:blipFill>
        </p:spPr>
        <p:txBody>
          <a:bodyPr/>
          <a:lstStyle/>
          <a:p>
            <a:endParaRPr lang="en-US"/>
          </a:p>
        </p:txBody>
      </p:sp>
      <p:grpSp>
        <p:nvGrpSpPr>
          <p:cNvPr id="5" name="Group 5"/>
          <p:cNvGrpSpPr>
            <a:grpSpLocks noChangeAspect="1"/>
          </p:cNvGrpSpPr>
          <p:nvPr/>
        </p:nvGrpSpPr>
        <p:grpSpPr>
          <a:xfrm>
            <a:off x="14497763" y="301323"/>
            <a:ext cx="11802750" cy="12978807"/>
            <a:chOff x="0" y="0"/>
            <a:chExt cx="14228623" cy="15646400"/>
          </a:xfrm>
        </p:grpSpPr>
        <p:sp>
          <p:nvSpPr>
            <p:cNvPr id="6" name="Freeform 6"/>
            <p:cNvSpPr/>
            <p:nvPr/>
          </p:nvSpPr>
          <p:spPr>
            <a:xfrm>
              <a:off x="0" y="0"/>
              <a:ext cx="14228699" cy="15646400"/>
            </a:xfrm>
            <a:custGeom>
              <a:avLst/>
              <a:gdLst/>
              <a:ahLst/>
              <a:cxnLst/>
              <a:rect l="l" t="t" r="r" b="b"/>
              <a:pathLst>
                <a:path w="14228699" h="15646400">
                  <a:moveTo>
                    <a:pt x="4891913" y="0"/>
                  </a:moveTo>
                  <a:lnTo>
                    <a:pt x="0" y="8473059"/>
                  </a:lnTo>
                  <a:lnTo>
                    <a:pt x="4141597" y="15646400"/>
                  </a:lnTo>
                  <a:lnTo>
                    <a:pt x="14228699" y="15646400"/>
                  </a:lnTo>
                  <a:lnTo>
                    <a:pt x="14228699" y="0"/>
                  </a:lnTo>
                  <a:close/>
                </a:path>
              </a:pathLst>
            </a:custGeom>
            <a:blipFill>
              <a:blip r:embed="rId4"/>
              <a:stretch>
                <a:fillRect t="-22720" r="-160054" b="-22720"/>
              </a:stretch>
            </a:blipFill>
          </p:spPr>
          <p:txBody>
            <a:bodyPr/>
            <a:lstStyle/>
            <a:p>
              <a:endParaRPr lang="en-US"/>
            </a:p>
          </p:txBody>
        </p:sp>
      </p:grpSp>
      <p:sp>
        <p:nvSpPr>
          <p:cNvPr id="7" name="Freeform 7"/>
          <p:cNvSpPr/>
          <p:nvPr/>
        </p:nvSpPr>
        <p:spPr>
          <a:xfrm>
            <a:off x="14497763" y="301323"/>
            <a:ext cx="4678154" cy="12978807"/>
          </a:xfrm>
          <a:custGeom>
            <a:avLst/>
            <a:gdLst/>
            <a:ahLst/>
            <a:cxnLst/>
            <a:rect l="l" t="t" r="r" b="b"/>
            <a:pathLst>
              <a:path w="4678154" h="12978807">
                <a:moveTo>
                  <a:pt x="0" y="0"/>
                </a:moveTo>
                <a:lnTo>
                  <a:pt x="4678154" y="0"/>
                </a:lnTo>
                <a:lnTo>
                  <a:pt x="4678154" y="12978807"/>
                </a:lnTo>
                <a:lnTo>
                  <a:pt x="0" y="12978807"/>
                </a:lnTo>
                <a:lnTo>
                  <a:pt x="0" y="0"/>
                </a:lnTo>
                <a:close/>
              </a:path>
            </a:pathLst>
          </a:custGeom>
          <a:blipFill>
            <a:blip r:embed="rId5">
              <a:alphaModFix amt="43999"/>
            </a:blip>
            <a:stretch>
              <a:fillRect/>
            </a:stretch>
          </a:blipFill>
        </p:spPr>
        <p:txBody>
          <a:bodyPr/>
          <a:lstStyle/>
          <a:p>
            <a:endParaRPr lang="en-US"/>
          </a:p>
        </p:txBody>
      </p:sp>
      <p:sp>
        <p:nvSpPr>
          <p:cNvPr id="8" name="Freeform 8"/>
          <p:cNvSpPr/>
          <p:nvPr/>
        </p:nvSpPr>
        <p:spPr>
          <a:xfrm>
            <a:off x="15922068" y="8677157"/>
            <a:ext cx="1337232" cy="1002924"/>
          </a:xfrm>
          <a:custGeom>
            <a:avLst/>
            <a:gdLst/>
            <a:ahLst/>
            <a:cxnLst/>
            <a:rect l="l" t="t" r="r" b="b"/>
            <a:pathLst>
              <a:path w="1337232" h="1002924">
                <a:moveTo>
                  <a:pt x="0" y="0"/>
                </a:moveTo>
                <a:lnTo>
                  <a:pt x="1337232" y="0"/>
                </a:lnTo>
                <a:lnTo>
                  <a:pt x="1337232" y="1002925"/>
                </a:lnTo>
                <a:lnTo>
                  <a:pt x="0" y="1002925"/>
                </a:lnTo>
                <a:lnTo>
                  <a:pt x="0" y="0"/>
                </a:lnTo>
                <a:close/>
              </a:path>
            </a:pathLst>
          </a:custGeom>
          <a:blipFill>
            <a:blip r:embed="rId6"/>
            <a:stretch>
              <a:fillRect/>
            </a:stretch>
          </a:blipFill>
        </p:spPr>
        <p:txBody>
          <a:bodyPr/>
          <a:lstStyle/>
          <a:p>
            <a:endParaRPr lang="en-US"/>
          </a:p>
        </p:txBody>
      </p:sp>
      <p:sp>
        <p:nvSpPr>
          <p:cNvPr id="9" name="TextBox 9"/>
          <p:cNvSpPr txBox="1"/>
          <p:nvPr/>
        </p:nvSpPr>
        <p:spPr>
          <a:xfrm>
            <a:off x="11046866" y="514350"/>
            <a:ext cx="6212434" cy="514350"/>
          </a:xfrm>
          <a:prstGeom prst="rect">
            <a:avLst/>
          </a:prstGeom>
        </p:spPr>
        <p:txBody>
          <a:bodyPr lIns="0" tIns="0" rIns="0" bIns="0" rtlCol="0" anchor="t">
            <a:spAutoFit/>
          </a:bodyPr>
          <a:lstStyle/>
          <a:p>
            <a:pPr algn="r">
              <a:lnSpc>
                <a:spcPts val="4200"/>
              </a:lnSpc>
            </a:pPr>
            <a:r>
              <a:rPr lang="en-US" sz="3000">
                <a:solidFill>
                  <a:srgbClr val="0063A0"/>
                </a:solidFill>
                <a:latin typeface="Montserrat Ultra-Bold" panose="00000900000000000000"/>
              </a:rPr>
              <a:t>2024 RESEARCH CONFERENCE</a:t>
            </a:r>
          </a:p>
        </p:txBody>
      </p:sp>
      <p:sp>
        <p:nvSpPr>
          <p:cNvPr id="10" name="TextBox 10"/>
          <p:cNvSpPr txBox="1"/>
          <p:nvPr/>
        </p:nvSpPr>
        <p:spPr>
          <a:xfrm>
            <a:off x="6100515" y="8963461"/>
            <a:ext cx="6086971" cy="721995"/>
          </a:xfrm>
          <a:prstGeom prst="rect">
            <a:avLst/>
          </a:prstGeom>
        </p:spPr>
        <p:txBody>
          <a:bodyPr lIns="0" tIns="0" rIns="0" bIns="0" rtlCol="0" anchor="t">
            <a:spAutoFit/>
          </a:bodyPr>
          <a:lstStyle/>
          <a:p>
            <a:pPr marL="0" lvl="0" indent="0" algn="ctr">
              <a:lnSpc>
                <a:spcPts val="5880"/>
              </a:lnSpc>
              <a:spcBef>
                <a:spcPct val="0"/>
              </a:spcBef>
            </a:pPr>
            <a:r>
              <a:rPr lang="en-US" sz="4200">
                <a:solidFill>
                  <a:srgbClr val="765944"/>
                </a:solidFill>
                <a:latin typeface="Josefin Sans"/>
              </a:rPr>
              <a:t>#JoburgResearch2024</a:t>
            </a:r>
          </a:p>
        </p:txBody>
      </p:sp>
      <p:sp>
        <p:nvSpPr>
          <p:cNvPr id="11" name="Title 10"/>
          <p:cNvSpPr>
            <a:spLocks noGrp="1"/>
          </p:cNvSpPr>
          <p:nvPr>
            <p:ph type="title"/>
          </p:nvPr>
        </p:nvSpPr>
        <p:spPr>
          <a:xfrm>
            <a:off x="808874" y="1547067"/>
            <a:ext cx="16640925" cy="1143000"/>
          </a:xfrm>
        </p:spPr>
        <p:txBody>
          <a:bodyPr/>
          <a:lstStyle/>
          <a:p>
            <a:r>
              <a:rPr lang="en-US" dirty="0"/>
              <a:t>LIMITATION </a:t>
            </a:r>
          </a:p>
        </p:txBody>
      </p:sp>
      <p:sp>
        <p:nvSpPr>
          <p:cNvPr id="12" name="Content Placeholder 11"/>
          <p:cNvSpPr>
            <a:spLocks noGrp="1"/>
          </p:cNvSpPr>
          <p:nvPr>
            <p:ph idx="1"/>
          </p:nvPr>
        </p:nvSpPr>
        <p:spPr>
          <a:xfrm>
            <a:off x="1028700" y="3102545"/>
            <a:ext cx="16640924" cy="5667257"/>
          </a:xfrm>
        </p:spPr>
        <p:txBody>
          <a:bodyPr>
            <a:normAutofit/>
          </a:bodyPr>
          <a:lstStyle/>
          <a:p>
            <a:pPr marR="398145">
              <a:lnSpc>
                <a:spcPct val="107000"/>
              </a:lnSpc>
              <a:spcBef>
                <a:spcPts val="0"/>
              </a:spcBef>
            </a:pPr>
            <a:endParaRPr lang="en-ZA" sz="2000" dirty="0">
              <a:solidFill>
                <a:srgbClr val="000000"/>
              </a:solidFill>
              <a:effectLst/>
              <a:latin typeface="Calibri" panose="020F0502020204030204" pitchFamily="34" charset="0"/>
              <a:ea typeface="Calibri" panose="020F0502020204030204" pitchFamily="34" charset="0"/>
            </a:endParaRPr>
          </a:p>
          <a:p>
            <a:pPr marR="398145">
              <a:lnSpc>
                <a:spcPct val="107000"/>
              </a:lnSpc>
              <a:spcBef>
                <a:spcPts val="0"/>
              </a:spcBef>
            </a:pPr>
            <a:endParaRPr lang="en-ZA" sz="2000" dirty="0">
              <a:solidFill>
                <a:srgbClr val="000000"/>
              </a:solidFill>
              <a:latin typeface="Calibri" panose="020F0502020204030204" pitchFamily="34" charset="0"/>
              <a:ea typeface="Calibri" panose="020F0502020204030204" pitchFamily="34" charset="0"/>
            </a:endParaRPr>
          </a:p>
          <a:p>
            <a:pPr marR="398145">
              <a:lnSpc>
                <a:spcPct val="107000"/>
              </a:lnSpc>
              <a:spcBef>
                <a:spcPts val="0"/>
              </a:spcBef>
            </a:pPr>
            <a:r>
              <a:rPr lang="en-US" sz="3600" dirty="0">
                <a:effectLst/>
                <a:latin typeface="Tw Cen MT" panose="020B0602020104020603" pitchFamily="34" charset="0"/>
              </a:rPr>
              <a:t>The results cannot be transferred to another setting because the study was contextualised </a:t>
            </a:r>
            <a:r>
              <a:rPr lang="en-US" sz="3600" dirty="0">
                <a:solidFill>
                  <a:srgbClr val="000000"/>
                </a:solidFill>
                <a:effectLst/>
                <a:latin typeface="Tw Cen MT" panose="020B0602020104020603" pitchFamily="34" charset="0"/>
                <a:ea typeface="Calibri" panose="020F0502020204030204" pitchFamily="34" charset="0"/>
              </a:rPr>
              <a:t>within a selected PNEI. </a:t>
            </a:r>
          </a:p>
          <a:p>
            <a:pPr marL="0" marR="398145" indent="0">
              <a:lnSpc>
                <a:spcPct val="107000"/>
              </a:lnSpc>
              <a:spcBef>
                <a:spcPts val="0"/>
              </a:spcBef>
              <a:buNone/>
            </a:pPr>
            <a:endParaRPr lang="en-US" dirty="0">
              <a:solidFill>
                <a:srgbClr val="000000"/>
              </a:solidFill>
              <a:effectLst/>
              <a:latin typeface="Tw Cen MT" panose="020B0602020104020603" pitchFamily="34" charset="0"/>
              <a:ea typeface="Calibri" panose="020F050202020403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43544" y="8677157"/>
            <a:ext cx="2648900" cy="1002924"/>
          </a:xfrm>
          <a:custGeom>
            <a:avLst/>
            <a:gdLst/>
            <a:ahLst/>
            <a:cxnLst/>
            <a:rect l="l" t="t" r="r" b="b"/>
            <a:pathLst>
              <a:path w="2648900" h="1002924">
                <a:moveTo>
                  <a:pt x="0" y="0"/>
                </a:moveTo>
                <a:lnTo>
                  <a:pt x="2648900" y="0"/>
                </a:lnTo>
                <a:lnTo>
                  <a:pt x="2648900" y="1002925"/>
                </a:lnTo>
                <a:lnTo>
                  <a:pt x="0" y="1002925"/>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725991" y="495053"/>
            <a:ext cx="11616191" cy="514350"/>
          </a:xfrm>
          <a:prstGeom prst="rect">
            <a:avLst/>
          </a:prstGeom>
        </p:spPr>
        <p:txBody>
          <a:bodyPr lIns="0" tIns="0" rIns="0" bIns="0" rtlCol="0" anchor="t">
            <a:spAutoFit/>
          </a:bodyPr>
          <a:lstStyle/>
          <a:p>
            <a:pPr algn="l">
              <a:lnSpc>
                <a:spcPts val="4200"/>
              </a:lnSpc>
            </a:pPr>
            <a:r>
              <a:rPr lang="en-US" sz="3000">
                <a:solidFill>
                  <a:srgbClr val="DCB05B"/>
                </a:solidFill>
                <a:latin typeface="Montserrat Ultra-Bold" panose="00000900000000000000"/>
              </a:rPr>
              <a:t>JOHANNESBURG HEALTH DISTRICT </a:t>
            </a:r>
          </a:p>
        </p:txBody>
      </p:sp>
      <p:sp>
        <p:nvSpPr>
          <p:cNvPr id="4" name="Freeform 4"/>
          <p:cNvSpPr/>
          <p:nvPr/>
        </p:nvSpPr>
        <p:spPr>
          <a:xfrm>
            <a:off x="15018832" y="1547067"/>
            <a:ext cx="3636016" cy="9680082"/>
          </a:xfrm>
          <a:custGeom>
            <a:avLst/>
            <a:gdLst/>
            <a:ahLst/>
            <a:cxnLst/>
            <a:rect l="l" t="t" r="r" b="b"/>
            <a:pathLst>
              <a:path w="3636016" h="9680082">
                <a:moveTo>
                  <a:pt x="0" y="0"/>
                </a:moveTo>
                <a:lnTo>
                  <a:pt x="3636016" y="0"/>
                </a:lnTo>
                <a:lnTo>
                  <a:pt x="3636016" y="9680082"/>
                </a:lnTo>
                <a:lnTo>
                  <a:pt x="0" y="9680082"/>
                </a:lnTo>
                <a:lnTo>
                  <a:pt x="0" y="0"/>
                </a:lnTo>
                <a:close/>
              </a:path>
            </a:pathLst>
          </a:custGeom>
          <a:blipFill>
            <a:blip r:embed="rId3">
              <a:alphaModFix amt="37000"/>
            </a:blip>
            <a:stretch>
              <a:fillRect/>
            </a:stretch>
          </a:blipFill>
        </p:spPr>
        <p:txBody>
          <a:bodyPr/>
          <a:lstStyle/>
          <a:p>
            <a:endParaRPr lang="en-US"/>
          </a:p>
        </p:txBody>
      </p:sp>
      <p:grpSp>
        <p:nvGrpSpPr>
          <p:cNvPr id="5" name="Group 5"/>
          <p:cNvGrpSpPr>
            <a:grpSpLocks noChangeAspect="1"/>
          </p:cNvGrpSpPr>
          <p:nvPr/>
        </p:nvGrpSpPr>
        <p:grpSpPr>
          <a:xfrm>
            <a:off x="14497763" y="301323"/>
            <a:ext cx="11802750" cy="12978807"/>
            <a:chOff x="0" y="0"/>
            <a:chExt cx="14228623" cy="15646400"/>
          </a:xfrm>
        </p:grpSpPr>
        <p:sp>
          <p:nvSpPr>
            <p:cNvPr id="6" name="Freeform 6"/>
            <p:cNvSpPr/>
            <p:nvPr/>
          </p:nvSpPr>
          <p:spPr>
            <a:xfrm>
              <a:off x="0" y="0"/>
              <a:ext cx="14228699" cy="15646400"/>
            </a:xfrm>
            <a:custGeom>
              <a:avLst/>
              <a:gdLst/>
              <a:ahLst/>
              <a:cxnLst/>
              <a:rect l="l" t="t" r="r" b="b"/>
              <a:pathLst>
                <a:path w="14228699" h="15646400">
                  <a:moveTo>
                    <a:pt x="4891913" y="0"/>
                  </a:moveTo>
                  <a:lnTo>
                    <a:pt x="0" y="8473059"/>
                  </a:lnTo>
                  <a:lnTo>
                    <a:pt x="4141597" y="15646400"/>
                  </a:lnTo>
                  <a:lnTo>
                    <a:pt x="14228699" y="15646400"/>
                  </a:lnTo>
                  <a:lnTo>
                    <a:pt x="14228699" y="0"/>
                  </a:lnTo>
                  <a:close/>
                </a:path>
              </a:pathLst>
            </a:custGeom>
            <a:blipFill>
              <a:blip r:embed="rId4"/>
              <a:stretch>
                <a:fillRect t="-22720" r="-160054" b="-22720"/>
              </a:stretch>
            </a:blipFill>
          </p:spPr>
          <p:txBody>
            <a:bodyPr/>
            <a:lstStyle/>
            <a:p>
              <a:endParaRPr lang="en-US"/>
            </a:p>
          </p:txBody>
        </p:sp>
      </p:grpSp>
      <p:sp>
        <p:nvSpPr>
          <p:cNvPr id="7" name="Freeform 7"/>
          <p:cNvSpPr/>
          <p:nvPr/>
        </p:nvSpPr>
        <p:spPr>
          <a:xfrm>
            <a:off x="14497763" y="301323"/>
            <a:ext cx="4678154" cy="12978807"/>
          </a:xfrm>
          <a:custGeom>
            <a:avLst/>
            <a:gdLst/>
            <a:ahLst/>
            <a:cxnLst/>
            <a:rect l="l" t="t" r="r" b="b"/>
            <a:pathLst>
              <a:path w="4678154" h="12978807">
                <a:moveTo>
                  <a:pt x="0" y="0"/>
                </a:moveTo>
                <a:lnTo>
                  <a:pt x="4678154" y="0"/>
                </a:lnTo>
                <a:lnTo>
                  <a:pt x="4678154" y="12978807"/>
                </a:lnTo>
                <a:lnTo>
                  <a:pt x="0" y="12978807"/>
                </a:lnTo>
                <a:lnTo>
                  <a:pt x="0" y="0"/>
                </a:lnTo>
                <a:close/>
              </a:path>
            </a:pathLst>
          </a:custGeom>
          <a:blipFill>
            <a:blip r:embed="rId5">
              <a:alphaModFix amt="43999"/>
            </a:blip>
            <a:stretch>
              <a:fillRect/>
            </a:stretch>
          </a:blipFill>
        </p:spPr>
        <p:txBody>
          <a:bodyPr/>
          <a:lstStyle/>
          <a:p>
            <a:endParaRPr lang="en-US"/>
          </a:p>
        </p:txBody>
      </p:sp>
      <p:sp>
        <p:nvSpPr>
          <p:cNvPr id="8" name="Freeform 8"/>
          <p:cNvSpPr/>
          <p:nvPr/>
        </p:nvSpPr>
        <p:spPr>
          <a:xfrm>
            <a:off x="15922068" y="8677157"/>
            <a:ext cx="1337232" cy="1002924"/>
          </a:xfrm>
          <a:custGeom>
            <a:avLst/>
            <a:gdLst/>
            <a:ahLst/>
            <a:cxnLst/>
            <a:rect l="l" t="t" r="r" b="b"/>
            <a:pathLst>
              <a:path w="1337232" h="1002924">
                <a:moveTo>
                  <a:pt x="0" y="0"/>
                </a:moveTo>
                <a:lnTo>
                  <a:pt x="1337232" y="0"/>
                </a:lnTo>
                <a:lnTo>
                  <a:pt x="1337232" y="1002925"/>
                </a:lnTo>
                <a:lnTo>
                  <a:pt x="0" y="1002925"/>
                </a:lnTo>
                <a:lnTo>
                  <a:pt x="0" y="0"/>
                </a:lnTo>
                <a:close/>
              </a:path>
            </a:pathLst>
          </a:custGeom>
          <a:blipFill>
            <a:blip r:embed="rId6"/>
            <a:stretch>
              <a:fillRect/>
            </a:stretch>
          </a:blipFill>
        </p:spPr>
        <p:txBody>
          <a:bodyPr/>
          <a:lstStyle/>
          <a:p>
            <a:endParaRPr lang="en-US"/>
          </a:p>
        </p:txBody>
      </p:sp>
      <p:sp>
        <p:nvSpPr>
          <p:cNvPr id="9" name="TextBox 9"/>
          <p:cNvSpPr txBox="1"/>
          <p:nvPr/>
        </p:nvSpPr>
        <p:spPr>
          <a:xfrm>
            <a:off x="11046866" y="514350"/>
            <a:ext cx="6212434" cy="514350"/>
          </a:xfrm>
          <a:prstGeom prst="rect">
            <a:avLst/>
          </a:prstGeom>
        </p:spPr>
        <p:txBody>
          <a:bodyPr lIns="0" tIns="0" rIns="0" bIns="0" rtlCol="0" anchor="t">
            <a:spAutoFit/>
          </a:bodyPr>
          <a:lstStyle/>
          <a:p>
            <a:pPr algn="r">
              <a:lnSpc>
                <a:spcPts val="4200"/>
              </a:lnSpc>
            </a:pPr>
            <a:r>
              <a:rPr lang="en-US" sz="3000">
                <a:solidFill>
                  <a:srgbClr val="0063A0"/>
                </a:solidFill>
                <a:latin typeface="Montserrat Ultra-Bold" panose="00000900000000000000"/>
              </a:rPr>
              <a:t>2024 RESEARCH CONFERENCE</a:t>
            </a:r>
          </a:p>
        </p:txBody>
      </p:sp>
      <p:sp>
        <p:nvSpPr>
          <p:cNvPr id="10" name="TextBox 10"/>
          <p:cNvSpPr txBox="1"/>
          <p:nvPr/>
        </p:nvSpPr>
        <p:spPr>
          <a:xfrm>
            <a:off x="6100515" y="8963461"/>
            <a:ext cx="6086971" cy="721995"/>
          </a:xfrm>
          <a:prstGeom prst="rect">
            <a:avLst/>
          </a:prstGeom>
        </p:spPr>
        <p:txBody>
          <a:bodyPr lIns="0" tIns="0" rIns="0" bIns="0" rtlCol="0" anchor="t">
            <a:spAutoFit/>
          </a:bodyPr>
          <a:lstStyle/>
          <a:p>
            <a:pPr marL="0" lvl="0" indent="0" algn="ctr">
              <a:lnSpc>
                <a:spcPts val="5880"/>
              </a:lnSpc>
              <a:spcBef>
                <a:spcPct val="0"/>
              </a:spcBef>
            </a:pPr>
            <a:r>
              <a:rPr lang="en-US" sz="4200">
                <a:solidFill>
                  <a:srgbClr val="765944"/>
                </a:solidFill>
                <a:latin typeface="Josefin Sans"/>
              </a:rPr>
              <a:t>#JoburgResearch2024</a:t>
            </a:r>
          </a:p>
        </p:txBody>
      </p:sp>
      <p:sp>
        <p:nvSpPr>
          <p:cNvPr id="11" name="Title 10"/>
          <p:cNvSpPr>
            <a:spLocks noGrp="1"/>
          </p:cNvSpPr>
          <p:nvPr>
            <p:ph type="title"/>
          </p:nvPr>
        </p:nvSpPr>
        <p:spPr>
          <a:xfrm>
            <a:off x="808874" y="1547067"/>
            <a:ext cx="16640925" cy="1143000"/>
          </a:xfrm>
        </p:spPr>
        <p:txBody>
          <a:bodyPr/>
          <a:lstStyle/>
          <a:p>
            <a:r>
              <a:rPr lang="en-US" dirty="0"/>
              <a:t>Recommendations </a:t>
            </a:r>
          </a:p>
        </p:txBody>
      </p:sp>
      <p:sp>
        <p:nvSpPr>
          <p:cNvPr id="12" name="Content Placeholder 11"/>
          <p:cNvSpPr>
            <a:spLocks noGrp="1"/>
          </p:cNvSpPr>
          <p:nvPr>
            <p:ph idx="1"/>
          </p:nvPr>
        </p:nvSpPr>
        <p:spPr>
          <a:xfrm>
            <a:off x="820907" y="3009900"/>
            <a:ext cx="16640924" cy="5730033"/>
          </a:xfrm>
        </p:spPr>
        <p:txBody>
          <a:bodyPr>
            <a:normAutofit fontScale="85000" lnSpcReduction="20000"/>
          </a:bodyPr>
          <a:lstStyle/>
          <a:p>
            <a:pPr marL="0" indent="0">
              <a:buNone/>
            </a:pPr>
            <a:r>
              <a:rPr lang="en-US" sz="3900" dirty="0">
                <a:latin typeface="Tw Cen MT" panose="020B0602020104020603" pitchFamily="34" charset="0"/>
              </a:rPr>
              <a:t>The study recommends that the Department of Health should:</a:t>
            </a:r>
          </a:p>
          <a:p>
            <a:pPr>
              <a:buFont typeface="Wingdings" panose="05000000000000000000" pitchFamily="2" charset="2"/>
              <a:buChar char="Ø"/>
            </a:pPr>
            <a:r>
              <a:rPr lang="en-US" sz="3900" dirty="0">
                <a:latin typeface="Tw Cen MT" panose="020B0602020104020603" pitchFamily="34" charset="0"/>
              </a:rPr>
              <a:t>Revisit and review policies related to the salaries and employment of nurse educators in order  to attract and retain them and reduce attrition.</a:t>
            </a:r>
          </a:p>
          <a:p>
            <a:pPr>
              <a:buFont typeface="Wingdings" panose="05000000000000000000" pitchFamily="2" charset="2"/>
              <a:buChar char="Ø"/>
            </a:pPr>
            <a:endParaRPr lang="en-US" sz="3900" dirty="0">
              <a:latin typeface="Tw Cen MT" panose="020B0602020104020603" pitchFamily="34" charset="0"/>
            </a:endParaRPr>
          </a:p>
          <a:p>
            <a:pPr>
              <a:buFont typeface="Wingdings" panose="05000000000000000000" pitchFamily="2" charset="2"/>
              <a:buChar char="Ø"/>
            </a:pPr>
            <a:r>
              <a:rPr lang="en-US" sz="3900" dirty="0">
                <a:latin typeface="Tw Cen MT" panose="020B0602020104020603" pitchFamily="34" charset="0"/>
              </a:rPr>
              <a:t>Consider the high competition within PNEIs and  other health facilities like hospitals and clinics offering better working environments, managerial support, higher positions, and better salaries. </a:t>
            </a:r>
          </a:p>
          <a:p>
            <a:pPr>
              <a:buFont typeface="Wingdings" panose="05000000000000000000" pitchFamily="2" charset="2"/>
              <a:buChar char="Ø"/>
            </a:pPr>
            <a:endParaRPr lang="en-US" sz="3900" dirty="0">
              <a:latin typeface="Tw Cen MT" panose="020B0602020104020603" pitchFamily="34" charset="0"/>
            </a:endParaRPr>
          </a:p>
          <a:p>
            <a:pPr>
              <a:buFont typeface="Wingdings" panose="05000000000000000000" pitchFamily="2" charset="2"/>
              <a:buChar char="Ø"/>
            </a:pPr>
            <a:r>
              <a:rPr lang="en-US" sz="3900" dirty="0">
                <a:latin typeface="Tw Cen MT" panose="020B0602020104020603" pitchFamily="34" charset="0"/>
              </a:rPr>
              <a:t>Benchmark with other institution of higher education like universities which offers better working conditions and salaries for nurse educators </a:t>
            </a:r>
          </a:p>
          <a:p>
            <a:pPr marL="0" indent="0">
              <a:buNone/>
            </a:pPr>
            <a:endParaRPr lang="en-US" sz="3900" dirty="0">
              <a:latin typeface="Tw Cen MT" panose="020B0602020104020603" pitchFamily="34" charset="0"/>
            </a:endParaRPr>
          </a:p>
          <a:p>
            <a:r>
              <a:rPr lang="en-US" sz="3900" dirty="0">
                <a:solidFill>
                  <a:srgbClr val="000000"/>
                </a:solidFill>
                <a:effectLst/>
                <a:latin typeface="Tw Cen MT" panose="020B0602020104020603" pitchFamily="34" charset="0"/>
                <a:ea typeface="Calibri" panose="020F0502020204030204" pitchFamily="34" charset="0"/>
              </a:rPr>
              <a:t>Further research is needed to develop strategies, guidelines, and programs for attracting and retaining nurse educators.</a:t>
            </a:r>
          </a:p>
          <a:p>
            <a:pPr marL="0" indent="0">
              <a:buNone/>
            </a:pPr>
            <a:endParaRPr lang="en-US" dirty="0"/>
          </a:p>
          <a:p>
            <a:pPr marL="0" indent="0">
              <a:buNone/>
            </a:pP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43544" y="8677157"/>
            <a:ext cx="2648900" cy="1002924"/>
          </a:xfrm>
          <a:custGeom>
            <a:avLst/>
            <a:gdLst/>
            <a:ahLst/>
            <a:cxnLst/>
            <a:rect l="l" t="t" r="r" b="b"/>
            <a:pathLst>
              <a:path w="2648900" h="1002924">
                <a:moveTo>
                  <a:pt x="0" y="0"/>
                </a:moveTo>
                <a:lnTo>
                  <a:pt x="2648900" y="0"/>
                </a:lnTo>
                <a:lnTo>
                  <a:pt x="2648900" y="1002925"/>
                </a:lnTo>
                <a:lnTo>
                  <a:pt x="0" y="1002925"/>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725991" y="495053"/>
            <a:ext cx="11616191" cy="514350"/>
          </a:xfrm>
          <a:prstGeom prst="rect">
            <a:avLst/>
          </a:prstGeom>
        </p:spPr>
        <p:txBody>
          <a:bodyPr lIns="0" tIns="0" rIns="0" bIns="0" rtlCol="0" anchor="t">
            <a:spAutoFit/>
          </a:bodyPr>
          <a:lstStyle/>
          <a:p>
            <a:pPr algn="l">
              <a:lnSpc>
                <a:spcPts val="4200"/>
              </a:lnSpc>
            </a:pPr>
            <a:r>
              <a:rPr lang="en-US" sz="3000">
                <a:solidFill>
                  <a:srgbClr val="DCB05B"/>
                </a:solidFill>
                <a:latin typeface="Montserrat Ultra-Bold" panose="00000900000000000000"/>
              </a:rPr>
              <a:t>JOHANNESBURG HEALTH DISTRICT </a:t>
            </a:r>
          </a:p>
        </p:txBody>
      </p:sp>
      <p:sp>
        <p:nvSpPr>
          <p:cNvPr id="4" name="Freeform 4"/>
          <p:cNvSpPr/>
          <p:nvPr/>
        </p:nvSpPr>
        <p:spPr>
          <a:xfrm>
            <a:off x="15018832" y="1547067"/>
            <a:ext cx="3636016" cy="9680082"/>
          </a:xfrm>
          <a:custGeom>
            <a:avLst/>
            <a:gdLst/>
            <a:ahLst/>
            <a:cxnLst/>
            <a:rect l="l" t="t" r="r" b="b"/>
            <a:pathLst>
              <a:path w="3636016" h="9680082">
                <a:moveTo>
                  <a:pt x="0" y="0"/>
                </a:moveTo>
                <a:lnTo>
                  <a:pt x="3636016" y="0"/>
                </a:lnTo>
                <a:lnTo>
                  <a:pt x="3636016" y="9680082"/>
                </a:lnTo>
                <a:lnTo>
                  <a:pt x="0" y="9680082"/>
                </a:lnTo>
                <a:lnTo>
                  <a:pt x="0" y="0"/>
                </a:lnTo>
                <a:close/>
              </a:path>
            </a:pathLst>
          </a:custGeom>
          <a:blipFill>
            <a:blip r:embed="rId3">
              <a:alphaModFix amt="37000"/>
            </a:blip>
            <a:stretch>
              <a:fillRect/>
            </a:stretch>
          </a:blipFill>
        </p:spPr>
        <p:txBody>
          <a:bodyPr/>
          <a:lstStyle/>
          <a:p>
            <a:endParaRPr lang="en-US"/>
          </a:p>
        </p:txBody>
      </p:sp>
      <p:grpSp>
        <p:nvGrpSpPr>
          <p:cNvPr id="5" name="Group 5"/>
          <p:cNvGrpSpPr>
            <a:grpSpLocks noChangeAspect="1"/>
          </p:cNvGrpSpPr>
          <p:nvPr/>
        </p:nvGrpSpPr>
        <p:grpSpPr>
          <a:xfrm>
            <a:off x="14497763" y="301323"/>
            <a:ext cx="11802750" cy="12978807"/>
            <a:chOff x="0" y="0"/>
            <a:chExt cx="14228623" cy="15646400"/>
          </a:xfrm>
        </p:grpSpPr>
        <p:sp>
          <p:nvSpPr>
            <p:cNvPr id="6" name="Freeform 6"/>
            <p:cNvSpPr/>
            <p:nvPr/>
          </p:nvSpPr>
          <p:spPr>
            <a:xfrm>
              <a:off x="0" y="0"/>
              <a:ext cx="14228699" cy="15646400"/>
            </a:xfrm>
            <a:custGeom>
              <a:avLst/>
              <a:gdLst/>
              <a:ahLst/>
              <a:cxnLst/>
              <a:rect l="l" t="t" r="r" b="b"/>
              <a:pathLst>
                <a:path w="14228699" h="15646400">
                  <a:moveTo>
                    <a:pt x="4891913" y="0"/>
                  </a:moveTo>
                  <a:lnTo>
                    <a:pt x="0" y="8473059"/>
                  </a:lnTo>
                  <a:lnTo>
                    <a:pt x="4141597" y="15646400"/>
                  </a:lnTo>
                  <a:lnTo>
                    <a:pt x="14228699" y="15646400"/>
                  </a:lnTo>
                  <a:lnTo>
                    <a:pt x="14228699" y="0"/>
                  </a:lnTo>
                  <a:close/>
                </a:path>
              </a:pathLst>
            </a:custGeom>
            <a:blipFill>
              <a:blip r:embed="rId4"/>
              <a:stretch>
                <a:fillRect t="-22720" r="-160054" b="-22720"/>
              </a:stretch>
            </a:blipFill>
          </p:spPr>
          <p:txBody>
            <a:bodyPr/>
            <a:lstStyle/>
            <a:p>
              <a:endParaRPr lang="en-US"/>
            </a:p>
          </p:txBody>
        </p:sp>
      </p:grpSp>
      <p:sp>
        <p:nvSpPr>
          <p:cNvPr id="7" name="Freeform 7"/>
          <p:cNvSpPr/>
          <p:nvPr/>
        </p:nvSpPr>
        <p:spPr>
          <a:xfrm>
            <a:off x="14497763" y="301323"/>
            <a:ext cx="4678154" cy="12978807"/>
          </a:xfrm>
          <a:custGeom>
            <a:avLst/>
            <a:gdLst/>
            <a:ahLst/>
            <a:cxnLst/>
            <a:rect l="l" t="t" r="r" b="b"/>
            <a:pathLst>
              <a:path w="4678154" h="12978807">
                <a:moveTo>
                  <a:pt x="0" y="0"/>
                </a:moveTo>
                <a:lnTo>
                  <a:pt x="4678154" y="0"/>
                </a:lnTo>
                <a:lnTo>
                  <a:pt x="4678154" y="12978807"/>
                </a:lnTo>
                <a:lnTo>
                  <a:pt x="0" y="12978807"/>
                </a:lnTo>
                <a:lnTo>
                  <a:pt x="0" y="0"/>
                </a:lnTo>
                <a:close/>
              </a:path>
            </a:pathLst>
          </a:custGeom>
          <a:blipFill>
            <a:blip r:embed="rId5">
              <a:alphaModFix amt="43999"/>
            </a:blip>
            <a:stretch>
              <a:fillRect/>
            </a:stretch>
          </a:blipFill>
        </p:spPr>
        <p:txBody>
          <a:bodyPr/>
          <a:lstStyle/>
          <a:p>
            <a:endParaRPr lang="en-US"/>
          </a:p>
        </p:txBody>
      </p:sp>
      <p:sp>
        <p:nvSpPr>
          <p:cNvPr id="8" name="Freeform 8"/>
          <p:cNvSpPr/>
          <p:nvPr/>
        </p:nvSpPr>
        <p:spPr>
          <a:xfrm>
            <a:off x="15922068" y="8677157"/>
            <a:ext cx="1337232" cy="1002924"/>
          </a:xfrm>
          <a:custGeom>
            <a:avLst/>
            <a:gdLst/>
            <a:ahLst/>
            <a:cxnLst/>
            <a:rect l="l" t="t" r="r" b="b"/>
            <a:pathLst>
              <a:path w="1337232" h="1002924">
                <a:moveTo>
                  <a:pt x="0" y="0"/>
                </a:moveTo>
                <a:lnTo>
                  <a:pt x="1337232" y="0"/>
                </a:lnTo>
                <a:lnTo>
                  <a:pt x="1337232" y="1002925"/>
                </a:lnTo>
                <a:lnTo>
                  <a:pt x="0" y="1002925"/>
                </a:lnTo>
                <a:lnTo>
                  <a:pt x="0" y="0"/>
                </a:lnTo>
                <a:close/>
              </a:path>
            </a:pathLst>
          </a:custGeom>
          <a:blipFill>
            <a:blip r:embed="rId6"/>
            <a:stretch>
              <a:fillRect/>
            </a:stretch>
          </a:blipFill>
        </p:spPr>
        <p:txBody>
          <a:bodyPr/>
          <a:lstStyle/>
          <a:p>
            <a:endParaRPr lang="en-US"/>
          </a:p>
        </p:txBody>
      </p:sp>
      <p:sp>
        <p:nvSpPr>
          <p:cNvPr id="9" name="TextBox 9"/>
          <p:cNvSpPr txBox="1"/>
          <p:nvPr/>
        </p:nvSpPr>
        <p:spPr>
          <a:xfrm>
            <a:off x="11046866" y="514350"/>
            <a:ext cx="6212434" cy="514350"/>
          </a:xfrm>
          <a:prstGeom prst="rect">
            <a:avLst/>
          </a:prstGeom>
        </p:spPr>
        <p:txBody>
          <a:bodyPr lIns="0" tIns="0" rIns="0" bIns="0" rtlCol="0" anchor="t">
            <a:spAutoFit/>
          </a:bodyPr>
          <a:lstStyle/>
          <a:p>
            <a:pPr algn="r">
              <a:lnSpc>
                <a:spcPts val="4200"/>
              </a:lnSpc>
            </a:pPr>
            <a:r>
              <a:rPr lang="en-US" sz="3000" dirty="0">
                <a:solidFill>
                  <a:srgbClr val="0063A0"/>
                </a:solidFill>
                <a:latin typeface="Montserrat Ultra-Bold" panose="00000900000000000000"/>
              </a:rPr>
              <a:t>2024 RESEARCH CONFERENCE</a:t>
            </a:r>
          </a:p>
        </p:txBody>
      </p:sp>
      <p:sp>
        <p:nvSpPr>
          <p:cNvPr id="10" name="TextBox 10"/>
          <p:cNvSpPr txBox="1"/>
          <p:nvPr/>
        </p:nvSpPr>
        <p:spPr>
          <a:xfrm>
            <a:off x="6100515" y="8963461"/>
            <a:ext cx="6086971" cy="721995"/>
          </a:xfrm>
          <a:prstGeom prst="rect">
            <a:avLst/>
          </a:prstGeom>
        </p:spPr>
        <p:txBody>
          <a:bodyPr lIns="0" tIns="0" rIns="0" bIns="0" rtlCol="0" anchor="t">
            <a:spAutoFit/>
          </a:bodyPr>
          <a:lstStyle/>
          <a:p>
            <a:pPr marL="0" lvl="0" indent="0" algn="ctr">
              <a:lnSpc>
                <a:spcPts val="5880"/>
              </a:lnSpc>
              <a:spcBef>
                <a:spcPct val="0"/>
              </a:spcBef>
            </a:pPr>
            <a:r>
              <a:rPr lang="en-US" sz="4200">
                <a:solidFill>
                  <a:srgbClr val="765944"/>
                </a:solidFill>
                <a:latin typeface="Josefin Sans"/>
              </a:rPr>
              <a:t>#JoburgResearch2024</a:t>
            </a:r>
          </a:p>
        </p:txBody>
      </p:sp>
      <p:sp>
        <p:nvSpPr>
          <p:cNvPr id="11" name="Title 10"/>
          <p:cNvSpPr>
            <a:spLocks noGrp="1"/>
          </p:cNvSpPr>
          <p:nvPr>
            <p:ph type="title"/>
          </p:nvPr>
        </p:nvSpPr>
        <p:spPr>
          <a:xfrm>
            <a:off x="808874" y="1547067"/>
            <a:ext cx="16640925" cy="1143000"/>
          </a:xfrm>
        </p:spPr>
        <p:txBody>
          <a:bodyPr/>
          <a:lstStyle/>
          <a:p>
            <a:r>
              <a:rPr lang="en-US" dirty="0"/>
              <a:t>ACKNOWLEDGEMENT </a:t>
            </a:r>
          </a:p>
        </p:txBody>
      </p:sp>
      <p:sp>
        <p:nvSpPr>
          <p:cNvPr id="12" name="Content Placeholder 11"/>
          <p:cNvSpPr>
            <a:spLocks noGrp="1"/>
          </p:cNvSpPr>
          <p:nvPr>
            <p:ph idx="1"/>
          </p:nvPr>
        </p:nvSpPr>
        <p:spPr>
          <a:xfrm>
            <a:off x="820907" y="3009900"/>
            <a:ext cx="16640924" cy="5667257"/>
          </a:xfrm>
        </p:spPr>
        <p:txBody>
          <a:bodyPr>
            <a:normAutofit/>
          </a:bodyPr>
          <a:lstStyle/>
          <a:p>
            <a:pPr>
              <a:lnSpc>
                <a:spcPct val="150000"/>
              </a:lnSpc>
            </a:pPr>
            <a:r>
              <a:rPr lang="en-US" dirty="0"/>
              <a:t>University of Venda</a:t>
            </a:r>
          </a:p>
          <a:p>
            <a:pPr>
              <a:lnSpc>
                <a:spcPct val="150000"/>
              </a:lnSpc>
            </a:pPr>
            <a:r>
              <a:rPr lang="en-US" dirty="0"/>
              <a:t>My Supervisors Prof SA Mulondo and Prof NH </a:t>
            </a:r>
            <a:r>
              <a:rPr lang="en-US" dirty="0" err="1"/>
              <a:t>Shilubane</a:t>
            </a:r>
            <a:endParaRPr lang="en-US" dirty="0"/>
          </a:p>
          <a:p>
            <a:pPr>
              <a:lnSpc>
                <a:spcPct val="150000"/>
              </a:lnSpc>
            </a:pPr>
            <a:r>
              <a:rPr lang="en-US" dirty="0"/>
              <a:t>HWSETA for funding </a:t>
            </a:r>
          </a:p>
          <a:p>
            <a:pPr>
              <a:lnSpc>
                <a:spcPct val="150000"/>
              </a:lnSpc>
            </a:pPr>
            <a:r>
              <a:rPr lang="en-US" dirty="0"/>
              <a:t>Chris Hani Baragwanath Campus </a:t>
            </a:r>
          </a:p>
          <a:p>
            <a:pPr>
              <a:lnSpc>
                <a:spcPct val="150000"/>
              </a:lnSpc>
            </a:pPr>
            <a:r>
              <a:rPr lang="en-US" dirty="0"/>
              <a:t>Participants: Lecturers </a:t>
            </a:r>
          </a:p>
          <a:p>
            <a:pPr>
              <a:lnSpc>
                <a:spcPct val="150000"/>
              </a:lnSpc>
            </a:pPr>
            <a:endParaRPr lang="en-US" dirty="0"/>
          </a:p>
          <a:p>
            <a:endParaRPr lang="en-US" dirty="0"/>
          </a:p>
        </p:txBody>
      </p:sp>
      <p:pic>
        <p:nvPicPr>
          <p:cNvPr id="13" name="Content Placeholder 12">
            <a:extLst>
              <a:ext uri="{FF2B5EF4-FFF2-40B4-BE49-F238E27FC236}">
                <a16:creationId xmlns:a16="http://schemas.microsoft.com/office/drawing/2014/main" id="{B1EFC71A-2FD5-D352-0DD4-22BE19235DF1}"/>
              </a:ext>
            </a:extLst>
          </p:cNvPr>
          <p:cNvPicPr>
            <a:picLocks noChangeAspect="1"/>
          </p:cNvPicPr>
          <p:nvPr/>
        </p:nvPicPr>
        <p:blipFill>
          <a:blip r:embed="rId7"/>
          <a:stretch>
            <a:fillRect/>
          </a:stretch>
        </p:blipFill>
        <p:spPr>
          <a:xfrm>
            <a:off x="4144418" y="7153157"/>
            <a:ext cx="10805318" cy="1843833"/>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43544" y="8677157"/>
            <a:ext cx="2648900" cy="1002924"/>
          </a:xfrm>
          <a:custGeom>
            <a:avLst/>
            <a:gdLst/>
            <a:ahLst/>
            <a:cxnLst/>
            <a:rect l="l" t="t" r="r" b="b"/>
            <a:pathLst>
              <a:path w="2648900" h="1002924">
                <a:moveTo>
                  <a:pt x="0" y="0"/>
                </a:moveTo>
                <a:lnTo>
                  <a:pt x="2648900" y="0"/>
                </a:lnTo>
                <a:lnTo>
                  <a:pt x="2648900" y="1002925"/>
                </a:lnTo>
                <a:lnTo>
                  <a:pt x="0" y="1002925"/>
                </a:lnTo>
                <a:lnTo>
                  <a:pt x="0" y="0"/>
                </a:lnTo>
                <a:close/>
              </a:path>
            </a:pathLst>
          </a:custGeom>
          <a:blipFill>
            <a:blip r:embed="rId3"/>
            <a:stretch>
              <a:fillRect/>
            </a:stretch>
          </a:blipFill>
        </p:spPr>
        <p:txBody>
          <a:bodyPr/>
          <a:lstStyle/>
          <a:p>
            <a:endParaRPr lang="en-US"/>
          </a:p>
        </p:txBody>
      </p:sp>
      <p:sp>
        <p:nvSpPr>
          <p:cNvPr id="3" name="TextBox 3"/>
          <p:cNvSpPr txBox="1"/>
          <p:nvPr/>
        </p:nvSpPr>
        <p:spPr>
          <a:xfrm>
            <a:off x="725991" y="495053"/>
            <a:ext cx="11616191" cy="514350"/>
          </a:xfrm>
          <a:prstGeom prst="rect">
            <a:avLst/>
          </a:prstGeom>
        </p:spPr>
        <p:txBody>
          <a:bodyPr lIns="0" tIns="0" rIns="0" bIns="0" rtlCol="0" anchor="t">
            <a:spAutoFit/>
          </a:bodyPr>
          <a:lstStyle/>
          <a:p>
            <a:pPr algn="l">
              <a:lnSpc>
                <a:spcPts val="4200"/>
              </a:lnSpc>
            </a:pPr>
            <a:r>
              <a:rPr lang="en-US" sz="3000">
                <a:solidFill>
                  <a:srgbClr val="DCB05B"/>
                </a:solidFill>
                <a:latin typeface="Montserrat Ultra-Bold" panose="00000900000000000000"/>
              </a:rPr>
              <a:t>JOHANNESBURG HEALTH DISTRICT </a:t>
            </a:r>
          </a:p>
        </p:txBody>
      </p:sp>
      <p:sp>
        <p:nvSpPr>
          <p:cNvPr id="4" name="Freeform 4"/>
          <p:cNvSpPr/>
          <p:nvPr/>
        </p:nvSpPr>
        <p:spPr>
          <a:xfrm>
            <a:off x="15018832" y="1547067"/>
            <a:ext cx="3636016" cy="9680082"/>
          </a:xfrm>
          <a:custGeom>
            <a:avLst/>
            <a:gdLst/>
            <a:ahLst/>
            <a:cxnLst/>
            <a:rect l="l" t="t" r="r" b="b"/>
            <a:pathLst>
              <a:path w="3636016" h="9680082">
                <a:moveTo>
                  <a:pt x="0" y="0"/>
                </a:moveTo>
                <a:lnTo>
                  <a:pt x="3636016" y="0"/>
                </a:lnTo>
                <a:lnTo>
                  <a:pt x="3636016" y="9680082"/>
                </a:lnTo>
                <a:lnTo>
                  <a:pt x="0" y="9680082"/>
                </a:lnTo>
                <a:lnTo>
                  <a:pt x="0" y="0"/>
                </a:lnTo>
                <a:close/>
              </a:path>
            </a:pathLst>
          </a:custGeom>
          <a:blipFill>
            <a:blip r:embed="rId4">
              <a:alphaModFix amt="37000"/>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5" name="Group 5"/>
          <p:cNvGrpSpPr>
            <a:grpSpLocks noChangeAspect="1"/>
          </p:cNvGrpSpPr>
          <p:nvPr/>
        </p:nvGrpSpPr>
        <p:grpSpPr>
          <a:xfrm>
            <a:off x="14497763" y="301323"/>
            <a:ext cx="11802750" cy="12978807"/>
            <a:chOff x="0" y="0"/>
            <a:chExt cx="14228623" cy="15646400"/>
          </a:xfrm>
        </p:grpSpPr>
        <p:sp>
          <p:nvSpPr>
            <p:cNvPr id="6" name="Freeform 6"/>
            <p:cNvSpPr/>
            <p:nvPr/>
          </p:nvSpPr>
          <p:spPr>
            <a:xfrm>
              <a:off x="0" y="0"/>
              <a:ext cx="14228699" cy="15646400"/>
            </a:xfrm>
            <a:custGeom>
              <a:avLst/>
              <a:gdLst/>
              <a:ahLst/>
              <a:cxnLst/>
              <a:rect l="l" t="t" r="r" b="b"/>
              <a:pathLst>
                <a:path w="14228699" h="15646400">
                  <a:moveTo>
                    <a:pt x="4891913" y="0"/>
                  </a:moveTo>
                  <a:lnTo>
                    <a:pt x="0" y="8473059"/>
                  </a:lnTo>
                  <a:lnTo>
                    <a:pt x="4141597" y="15646400"/>
                  </a:lnTo>
                  <a:lnTo>
                    <a:pt x="14228699" y="15646400"/>
                  </a:lnTo>
                  <a:lnTo>
                    <a:pt x="14228699" y="0"/>
                  </a:lnTo>
                  <a:close/>
                </a:path>
              </a:pathLst>
            </a:custGeom>
            <a:blipFill>
              <a:blip r:embed="rId6"/>
              <a:stretch>
                <a:fillRect t="-22720" r="-160054" b="-22720"/>
              </a:stretch>
            </a:blipFill>
          </p:spPr>
          <p:txBody>
            <a:bodyPr/>
            <a:lstStyle/>
            <a:p>
              <a:endParaRPr lang="en-US"/>
            </a:p>
          </p:txBody>
        </p:sp>
      </p:grpSp>
      <p:sp>
        <p:nvSpPr>
          <p:cNvPr id="7" name="Freeform 7"/>
          <p:cNvSpPr/>
          <p:nvPr/>
        </p:nvSpPr>
        <p:spPr>
          <a:xfrm>
            <a:off x="14497763" y="301323"/>
            <a:ext cx="4678154" cy="12978807"/>
          </a:xfrm>
          <a:custGeom>
            <a:avLst/>
            <a:gdLst/>
            <a:ahLst/>
            <a:cxnLst/>
            <a:rect l="l" t="t" r="r" b="b"/>
            <a:pathLst>
              <a:path w="4678154" h="12978807">
                <a:moveTo>
                  <a:pt x="0" y="0"/>
                </a:moveTo>
                <a:lnTo>
                  <a:pt x="4678154" y="0"/>
                </a:lnTo>
                <a:lnTo>
                  <a:pt x="4678154" y="12978807"/>
                </a:lnTo>
                <a:lnTo>
                  <a:pt x="0" y="12978807"/>
                </a:lnTo>
                <a:lnTo>
                  <a:pt x="0" y="0"/>
                </a:lnTo>
                <a:close/>
              </a:path>
            </a:pathLst>
          </a:custGeom>
          <a:blipFill>
            <a:blip r:embed="rId7">
              <a:alphaModFix amt="43999"/>
              <a:extLst>
                <a:ext uri="{96DAC541-7B7A-43D3-8B79-37D633B846F1}">
                  <asvg:svgBlip xmlns:asvg="http://schemas.microsoft.com/office/drawing/2016/SVG/main" r:embed="rId8"/>
                </a:ext>
              </a:extLst>
            </a:blip>
            <a:stretch>
              <a:fillRect/>
            </a:stretch>
          </a:blipFill>
        </p:spPr>
        <p:txBody>
          <a:bodyPr/>
          <a:lstStyle/>
          <a:p>
            <a:endParaRPr lang="en-US"/>
          </a:p>
        </p:txBody>
      </p:sp>
      <p:sp>
        <p:nvSpPr>
          <p:cNvPr id="8" name="Freeform 8"/>
          <p:cNvSpPr/>
          <p:nvPr/>
        </p:nvSpPr>
        <p:spPr>
          <a:xfrm>
            <a:off x="15922068" y="8677157"/>
            <a:ext cx="1337232" cy="1002924"/>
          </a:xfrm>
          <a:custGeom>
            <a:avLst/>
            <a:gdLst/>
            <a:ahLst/>
            <a:cxnLst/>
            <a:rect l="l" t="t" r="r" b="b"/>
            <a:pathLst>
              <a:path w="1337232" h="1002924">
                <a:moveTo>
                  <a:pt x="0" y="0"/>
                </a:moveTo>
                <a:lnTo>
                  <a:pt x="1337232" y="0"/>
                </a:lnTo>
                <a:lnTo>
                  <a:pt x="1337232" y="1002925"/>
                </a:lnTo>
                <a:lnTo>
                  <a:pt x="0" y="1002925"/>
                </a:lnTo>
                <a:lnTo>
                  <a:pt x="0" y="0"/>
                </a:lnTo>
                <a:close/>
              </a:path>
            </a:pathLst>
          </a:custGeom>
          <a:blipFill>
            <a:blip r:embed="rId9"/>
            <a:stretch>
              <a:fillRect/>
            </a:stretch>
          </a:blipFill>
        </p:spPr>
        <p:txBody>
          <a:bodyPr/>
          <a:lstStyle/>
          <a:p>
            <a:endParaRPr lang="en-US"/>
          </a:p>
        </p:txBody>
      </p:sp>
      <p:sp>
        <p:nvSpPr>
          <p:cNvPr id="9" name="TextBox 9"/>
          <p:cNvSpPr txBox="1"/>
          <p:nvPr/>
        </p:nvSpPr>
        <p:spPr>
          <a:xfrm>
            <a:off x="11046866" y="514350"/>
            <a:ext cx="6212434" cy="514350"/>
          </a:xfrm>
          <a:prstGeom prst="rect">
            <a:avLst/>
          </a:prstGeom>
        </p:spPr>
        <p:txBody>
          <a:bodyPr lIns="0" tIns="0" rIns="0" bIns="0" rtlCol="0" anchor="t">
            <a:spAutoFit/>
          </a:bodyPr>
          <a:lstStyle/>
          <a:p>
            <a:pPr algn="r">
              <a:lnSpc>
                <a:spcPts val="4200"/>
              </a:lnSpc>
            </a:pPr>
            <a:r>
              <a:rPr lang="en-US" sz="3000">
                <a:solidFill>
                  <a:srgbClr val="0063A0"/>
                </a:solidFill>
                <a:latin typeface="Montserrat Ultra-Bold" panose="00000900000000000000"/>
              </a:rPr>
              <a:t>2024 RESEARCH CONFERENCE</a:t>
            </a:r>
          </a:p>
        </p:txBody>
      </p:sp>
      <p:sp>
        <p:nvSpPr>
          <p:cNvPr id="10" name="TextBox 10"/>
          <p:cNvSpPr txBox="1"/>
          <p:nvPr/>
        </p:nvSpPr>
        <p:spPr>
          <a:xfrm>
            <a:off x="6100515" y="8963461"/>
            <a:ext cx="6086971" cy="721995"/>
          </a:xfrm>
          <a:prstGeom prst="rect">
            <a:avLst/>
          </a:prstGeom>
        </p:spPr>
        <p:txBody>
          <a:bodyPr lIns="0" tIns="0" rIns="0" bIns="0" rtlCol="0" anchor="t">
            <a:spAutoFit/>
          </a:bodyPr>
          <a:lstStyle/>
          <a:p>
            <a:pPr marL="0" lvl="0" indent="0" algn="ctr">
              <a:lnSpc>
                <a:spcPts val="5880"/>
              </a:lnSpc>
              <a:spcBef>
                <a:spcPct val="0"/>
              </a:spcBef>
            </a:pPr>
            <a:r>
              <a:rPr lang="en-US" sz="4200">
                <a:solidFill>
                  <a:srgbClr val="765944"/>
                </a:solidFill>
                <a:latin typeface="Josefin Sans"/>
              </a:rPr>
              <a:t>#JoburgResearch2024</a:t>
            </a:r>
          </a:p>
        </p:txBody>
      </p:sp>
      <p:sp>
        <p:nvSpPr>
          <p:cNvPr id="11" name="Title 10"/>
          <p:cNvSpPr>
            <a:spLocks noGrp="1"/>
          </p:cNvSpPr>
          <p:nvPr>
            <p:ph type="title"/>
          </p:nvPr>
        </p:nvSpPr>
        <p:spPr>
          <a:xfrm>
            <a:off x="808874" y="1028701"/>
            <a:ext cx="16640925" cy="1001314"/>
          </a:xfrm>
        </p:spPr>
        <p:txBody>
          <a:bodyPr>
            <a:normAutofit/>
          </a:bodyPr>
          <a:lstStyle/>
          <a:p>
            <a:r>
              <a:rPr kumimoji="0" lang="en-US" altLang="en-US" sz="3600" b="1" i="0" u="none" strike="noStrike" kern="1200" cap="all" spc="0" normalizeH="0" baseline="0" noProof="0" dirty="0">
                <a:ln>
                  <a:noFill/>
                </a:ln>
                <a:solidFill>
                  <a:prstClr val="black"/>
                </a:solidFill>
                <a:effectLst/>
                <a:uLnTx/>
                <a:uFillTx/>
                <a:latin typeface="Tw Cen MT" panose="020B0602020104020603"/>
                <a:ea typeface="+mj-ea"/>
                <a:cs typeface="+mj-cs"/>
              </a:rPr>
              <a:t>INTRODUCTION AND BACKGROUND</a:t>
            </a:r>
            <a:endParaRPr lang="en-US" sz="3600" dirty="0"/>
          </a:p>
        </p:txBody>
      </p:sp>
      <p:sp>
        <p:nvSpPr>
          <p:cNvPr id="12" name="Content Placeholder 11"/>
          <p:cNvSpPr>
            <a:spLocks noGrp="1"/>
          </p:cNvSpPr>
          <p:nvPr>
            <p:ph idx="1"/>
          </p:nvPr>
        </p:nvSpPr>
        <p:spPr>
          <a:xfrm>
            <a:off x="0" y="2049314"/>
            <a:ext cx="16247895" cy="8237686"/>
          </a:xfrm>
        </p:spPr>
        <p:txBody>
          <a:bodyPr>
            <a:normAutofit/>
          </a:bodyPr>
          <a:lstStyle/>
          <a:p>
            <a:pPr marL="228600" marR="0" lvl="0" indent="-228600" algn="just" defTabSz="914400" rtl="0" eaLnBrk="1" fontAlgn="auto" latinLnBrk="0" hangingPunct="1">
              <a:lnSpc>
                <a:spcPct val="120000"/>
              </a:lnSpc>
              <a:spcBef>
                <a:spcPts val="1000"/>
              </a:spcBef>
              <a:spcAft>
                <a:spcPts val="0"/>
              </a:spcAft>
              <a:buClr>
                <a:prstClr val="black"/>
              </a:buClr>
              <a:buSzTx/>
              <a:buFont typeface="Wingdings" panose="05000000000000000000" pitchFamily="2" charset="2"/>
              <a:buChar char="§"/>
              <a:defRPr/>
            </a:pPr>
            <a:r>
              <a:rPr kumimoji="0" lang="en-US" sz="4200" b="0" i="0" u="none" strike="noStrike" kern="1200" cap="none" spc="0" normalizeH="0" baseline="0" noProof="0" dirty="0">
                <a:ln>
                  <a:noFill/>
                </a:ln>
                <a:solidFill>
                  <a:prstClr val="black"/>
                </a:solidFill>
                <a:effectLst/>
                <a:uLnTx/>
                <a:uFillTx/>
                <a:latin typeface="Tw Cen MT" panose="020B0602020104020603" pitchFamily="34" charset="0"/>
                <a:ea typeface="Arial" panose="020B0604020202020204" pitchFamily="34" charset="0"/>
              </a:rPr>
              <a:t>There is attrition of nurse educators at the selected public nursing education institution in the Gauteng Province. </a:t>
            </a:r>
          </a:p>
          <a:p>
            <a:pPr marL="228600" marR="0" lvl="0" indent="-228600" algn="just" defTabSz="914400" rtl="0" eaLnBrk="1" fontAlgn="auto" latinLnBrk="0" hangingPunct="1">
              <a:lnSpc>
                <a:spcPct val="120000"/>
              </a:lnSpc>
              <a:spcBef>
                <a:spcPts val="1000"/>
              </a:spcBef>
              <a:spcAft>
                <a:spcPts val="0"/>
              </a:spcAft>
              <a:buClr>
                <a:prstClr val="black"/>
              </a:buClr>
              <a:buSzTx/>
              <a:buFont typeface="Wingdings" panose="05000000000000000000" pitchFamily="2" charset="2"/>
              <a:buChar char="§"/>
              <a:defRPr/>
            </a:pPr>
            <a:r>
              <a:rPr kumimoji="0" lang="en-US" sz="4200" b="0" i="0" u="none" strike="noStrike" kern="1200" cap="none" spc="0" normalizeH="0" baseline="0" noProof="0" dirty="0">
                <a:ln>
                  <a:noFill/>
                </a:ln>
                <a:solidFill>
                  <a:prstClr val="black"/>
                </a:solidFill>
                <a:effectLst/>
                <a:uLnTx/>
                <a:uFillTx/>
                <a:latin typeface="Tw Cen MT" panose="020B0602020104020603" pitchFamily="34" charset="0"/>
                <a:ea typeface="Arial" panose="020B0604020202020204" pitchFamily="34" charset="0"/>
              </a:rPr>
              <a:t>Nurse educators leave the institution within two years of employment and this study explored factors that contribute to this attrition.</a:t>
            </a:r>
          </a:p>
          <a:p>
            <a:pPr marL="228600" marR="0" lvl="0" indent="-228600" algn="just" defTabSz="914400" rtl="0" eaLnBrk="1" fontAlgn="auto" latinLnBrk="0" hangingPunct="1">
              <a:lnSpc>
                <a:spcPct val="120000"/>
              </a:lnSpc>
              <a:spcBef>
                <a:spcPts val="1000"/>
              </a:spcBef>
              <a:spcAft>
                <a:spcPts val="0"/>
              </a:spcAft>
              <a:buClr>
                <a:prstClr val="black"/>
              </a:buClr>
              <a:buSzTx/>
              <a:buFont typeface="Wingdings" panose="05000000000000000000" pitchFamily="2" charset="2"/>
              <a:buChar char="§"/>
              <a:defRPr/>
            </a:pPr>
            <a:r>
              <a:rPr kumimoji="0" lang="en-US" altLang="en-US" sz="4200" b="0" i="0" u="none" strike="noStrike" kern="1200" cap="none" spc="0" normalizeH="0" baseline="0" noProof="0" dirty="0">
                <a:ln>
                  <a:noFill/>
                </a:ln>
                <a:solidFill>
                  <a:prstClr val="black"/>
                </a:solidFill>
                <a:effectLst/>
                <a:uLnTx/>
                <a:uFillTx/>
                <a:latin typeface="Tw Cen MT" panose="020B0602020104020603" pitchFamily="34" charset="0"/>
              </a:rPr>
              <a:t>Globally, the most common identified factors that causes shortage of nurse educators leading to attrition of nurse educators are  high workload and role demands</a:t>
            </a:r>
          </a:p>
          <a:p>
            <a:pPr marL="228600" marR="0" lvl="0" indent="-228600" algn="just" defTabSz="914400" rtl="0" eaLnBrk="1" fontAlgn="auto" latinLnBrk="0" hangingPunct="1">
              <a:lnSpc>
                <a:spcPct val="120000"/>
              </a:lnSpc>
              <a:spcBef>
                <a:spcPts val="1000"/>
              </a:spcBef>
              <a:spcAft>
                <a:spcPts val="0"/>
              </a:spcAft>
              <a:buClr>
                <a:prstClr val="black"/>
              </a:buClr>
              <a:buSzTx/>
              <a:buFont typeface="Wingdings" panose="05000000000000000000" pitchFamily="2" charset="2"/>
              <a:buChar char="§"/>
              <a:defRPr/>
            </a:pPr>
            <a:endParaRPr kumimoji="0" lang="en-US" altLang="en-US" sz="4200" b="0" i="0" u="none" strike="noStrike" kern="1200" cap="none" spc="0" normalizeH="0" baseline="0" noProof="0" dirty="0">
              <a:ln>
                <a:noFill/>
              </a:ln>
              <a:solidFill>
                <a:prstClr val="black"/>
              </a:solidFill>
              <a:effectLst/>
              <a:uLnTx/>
              <a:uFillTx/>
              <a:latin typeface="Tw Cen MT" panose="020B0602020104020603" pitchFamily="34" charset="0"/>
            </a:endParaRPr>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43544" y="8677157"/>
            <a:ext cx="2648900" cy="1002924"/>
          </a:xfrm>
          <a:custGeom>
            <a:avLst/>
            <a:gdLst/>
            <a:ahLst/>
            <a:cxnLst/>
            <a:rect l="l" t="t" r="r" b="b"/>
            <a:pathLst>
              <a:path w="2648900" h="1002924">
                <a:moveTo>
                  <a:pt x="0" y="0"/>
                </a:moveTo>
                <a:lnTo>
                  <a:pt x="2648900" y="0"/>
                </a:lnTo>
                <a:lnTo>
                  <a:pt x="2648900" y="1002925"/>
                </a:lnTo>
                <a:lnTo>
                  <a:pt x="0" y="1002925"/>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725991" y="495053"/>
            <a:ext cx="11616191" cy="514350"/>
          </a:xfrm>
          <a:prstGeom prst="rect">
            <a:avLst/>
          </a:prstGeom>
        </p:spPr>
        <p:txBody>
          <a:bodyPr lIns="0" tIns="0" rIns="0" bIns="0" rtlCol="0" anchor="t">
            <a:spAutoFit/>
          </a:bodyPr>
          <a:lstStyle/>
          <a:p>
            <a:pPr algn="l">
              <a:lnSpc>
                <a:spcPts val="4200"/>
              </a:lnSpc>
            </a:pPr>
            <a:r>
              <a:rPr lang="en-US" sz="3000">
                <a:solidFill>
                  <a:srgbClr val="DCB05B"/>
                </a:solidFill>
                <a:latin typeface="Montserrat Ultra-Bold" panose="00000900000000000000"/>
              </a:rPr>
              <a:t>JOHANNESBURG HEALTH DISTRICT </a:t>
            </a:r>
          </a:p>
        </p:txBody>
      </p:sp>
      <p:sp>
        <p:nvSpPr>
          <p:cNvPr id="4" name="Freeform 4"/>
          <p:cNvSpPr/>
          <p:nvPr/>
        </p:nvSpPr>
        <p:spPr>
          <a:xfrm>
            <a:off x="15018832" y="1547067"/>
            <a:ext cx="3636016" cy="9680082"/>
          </a:xfrm>
          <a:custGeom>
            <a:avLst/>
            <a:gdLst/>
            <a:ahLst/>
            <a:cxnLst/>
            <a:rect l="l" t="t" r="r" b="b"/>
            <a:pathLst>
              <a:path w="3636016" h="9680082">
                <a:moveTo>
                  <a:pt x="0" y="0"/>
                </a:moveTo>
                <a:lnTo>
                  <a:pt x="3636016" y="0"/>
                </a:lnTo>
                <a:lnTo>
                  <a:pt x="3636016" y="9680082"/>
                </a:lnTo>
                <a:lnTo>
                  <a:pt x="0" y="9680082"/>
                </a:lnTo>
                <a:lnTo>
                  <a:pt x="0" y="0"/>
                </a:lnTo>
                <a:close/>
              </a:path>
            </a:pathLst>
          </a:custGeom>
          <a:blipFill>
            <a:blip r:embed="rId3">
              <a:alphaModFix amt="37000"/>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5" name="Group 5"/>
          <p:cNvGrpSpPr>
            <a:grpSpLocks noChangeAspect="1"/>
          </p:cNvGrpSpPr>
          <p:nvPr/>
        </p:nvGrpSpPr>
        <p:grpSpPr>
          <a:xfrm>
            <a:off x="14497763" y="301323"/>
            <a:ext cx="11802750" cy="12978807"/>
            <a:chOff x="0" y="0"/>
            <a:chExt cx="14228623" cy="15646400"/>
          </a:xfrm>
        </p:grpSpPr>
        <p:sp>
          <p:nvSpPr>
            <p:cNvPr id="6" name="Freeform 6"/>
            <p:cNvSpPr/>
            <p:nvPr/>
          </p:nvSpPr>
          <p:spPr>
            <a:xfrm>
              <a:off x="0" y="0"/>
              <a:ext cx="14228699" cy="15646400"/>
            </a:xfrm>
            <a:custGeom>
              <a:avLst/>
              <a:gdLst/>
              <a:ahLst/>
              <a:cxnLst/>
              <a:rect l="l" t="t" r="r" b="b"/>
              <a:pathLst>
                <a:path w="14228699" h="15646400">
                  <a:moveTo>
                    <a:pt x="4891913" y="0"/>
                  </a:moveTo>
                  <a:lnTo>
                    <a:pt x="0" y="8473059"/>
                  </a:lnTo>
                  <a:lnTo>
                    <a:pt x="4141597" y="15646400"/>
                  </a:lnTo>
                  <a:lnTo>
                    <a:pt x="14228699" y="15646400"/>
                  </a:lnTo>
                  <a:lnTo>
                    <a:pt x="14228699" y="0"/>
                  </a:lnTo>
                  <a:close/>
                </a:path>
              </a:pathLst>
            </a:custGeom>
            <a:blipFill>
              <a:blip r:embed="rId5"/>
              <a:stretch>
                <a:fillRect t="-22720" r="-160054" b="-22720"/>
              </a:stretch>
            </a:blipFill>
          </p:spPr>
          <p:txBody>
            <a:bodyPr/>
            <a:lstStyle/>
            <a:p>
              <a:endParaRPr lang="en-US"/>
            </a:p>
          </p:txBody>
        </p:sp>
      </p:grpSp>
      <p:sp>
        <p:nvSpPr>
          <p:cNvPr id="7" name="Freeform 7"/>
          <p:cNvSpPr/>
          <p:nvPr/>
        </p:nvSpPr>
        <p:spPr>
          <a:xfrm>
            <a:off x="14497763" y="301323"/>
            <a:ext cx="4678154" cy="12978807"/>
          </a:xfrm>
          <a:custGeom>
            <a:avLst/>
            <a:gdLst/>
            <a:ahLst/>
            <a:cxnLst/>
            <a:rect l="l" t="t" r="r" b="b"/>
            <a:pathLst>
              <a:path w="4678154" h="12978807">
                <a:moveTo>
                  <a:pt x="0" y="0"/>
                </a:moveTo>
                <a:lnTo>
                  <a:pt x="4678154" y="0"/>
                </a:lnTo>
                <a:lnTo>
                  <a:pt x="4678154" y="12978807"/>
                </a:lnTo>
                <a:lnTo>
                  <a:pt x="0" y="12978807"/>
                </a:lnTo>
                <a:lnTo>
                  <a:pt x="0" y="0"/>
                </a:lnTo>
                <a:close/>
              </a:path>
            </a:pathLst>
          </a:custGeom>
          <a:blipFill>
            <a:blip r:embed="rId6">
              <a:alphaModFix amt="43999"/>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 name="Freeform 8"/>
          <p:cNvSpPr/>
          <p:nvPr/>
        </p:nvSpPr>
        <p:spPr>
          <a:xfrm>
            <a:off x="15922068" y="8677157"/>
            <a:ext cx="1337232" cy="1002924"/>
          </a:xfrm>
          <a:custGeom>
            <a:avLst/>
            <a:gdLst/>
            <a:ahLst/>
            <a:cxnLst/>
            <a:rect l="l" t="t" r="r" b="b"/>
            <a:pathLst>
              <a:path w="1337232" h="1002924">
                <a:moveTo>
                  <a:pt x="0" y="0"/>
                </a:moveTo>
                <a:lnTo>
                  <a:pt x="1337232" y="0"/>
                </a:lnTo>
                <a:lnTo>
                  <a:pt x="1337232" y="1002925"/>
                </a:lnTo>
                <a:lnTo>
                  <a:pt x="0" y="1002925"/>
                </a:lnTo>
                <a:lnTo>
                  <a:pt x="0" y="0"/>
                </a:lnTo>
                <a:close/>
              </a:path>
            </a:pathLst>
          </a:custGeom>
          <a:blipFill>
            <a:blip r:embed="rId8"/>
            <a:stretch>
              <a:fillRect/>
            </a:stretch>
          </a:blipFill>
        </p:spPr>
        <p:txBody>
          <a:bodyPr/>
          <a:lstStyle/>
          <a:p>
            <a:endParaRPr lang="en-US"/>
          </a:p>
        </p:txBody>
      </p:sp>
      <p:sp>
        <p:nvSpPr>
          <p:cNvPr id="9" name="TextBox 9"/>
          <p:cNvSpPr txBox="1"/>
          <p:nvPr/>
        </p:nvSpPr>
        <p:spPr>
          <a:xfrm>
            <a:off x="11046866" y="514350"/>
            <a:ext cx="6212434" cy="514350"/>
          </a:xfrm>
          <a:prstGeom prst="rect">
            <a:avLst/>
          </a:prstGeom>
        </p:spPr>
        <p:txBody>
          <a:bodyPr lIns="0" tIns="0" rIns="0" bIns="0" rtlCol="0" anchor="t">
            <a:spAutoFit/>
          </a:bodyPr>
          <a:lstStyle/>
          <a:p>
            <a:pPr algn="r">
              <a:lnSpc>
                <a:spcPts val="4200"/>
              </a:lnSpc>
            </a:pPr>
            <a:r>
              <a:rPr lang="en-US" sz="3000">
                <a:solidFill>
                  <a:srgbClr val="0063A0"/>
                </a:solidFill>
                <a:latin typeface="Montserrat Ultra-Bold" panose="00000900000000000000"/>
              </a:rPr>
              <a:t>2024 RESEARCH CONFERENCE</a:t>
            </a:r>
          </a:p>
        </p:txBody>
      </p:sp>
      <p:sp>
        <p:nvSpPr>
          <p:cNvPr id="10" name="TextBox 10"/>
          <p:cNvSpPr txBox="1"/>
          <p:nvPr/>
        </p:nvSpPr>
        <p:spPr>
          <a:xfrm>
            <a:off x="6100515" y="8963461"/>
            <a:ext cx="6086971" cy="721995"/>
          </a:xfrm>
          <a:prstGeom prst="rect">
            <a:avLst/>
          </a:prstGeom>
        </p:spPr>
        <p:txBody>
          <a:bodyPr lIns="0" tIns="0" rIns="0" bIns="0" rtlCol="0" anchor="t">
            <a:spAutoFit/>
          </a:bodyPr>
          <a:lstStyle/>
          <a:p>
            <a:pPr marL="0" lvl="0" indent="0" algn="ctr">
              <a:lnSpc>
                <a:spcPts val="5880"/>
              </a:lnSpc>
              <a:spcBef>
                <a:spcPct val="0"/>
              </a:spcBef>
            </a:pPr>
            <a:r>
              <a:rPr lang="en-US" sz="4200">
                <a:solidFill>
                  <a:srgbClr val="765944"/>
                </a:solidFill>
                <a:latin typeface="Josefin Sans"/>
              </a:rPr>
              <a:t>#JoburgResearch2024</a:t>
            </a:r>
          </a:p>
        </p:txBody>
      </p:sp>
      <p:sp>
        <p:nvSpPr>
          <p:cNvPr id="11" name="Title 10"/>
          <p:cNvSpPr>
            <a:spLocks noGrp="1"/>
          </p:cNvSpPr>
          <p:nvPr>
            <p:ph type="title"/>
          </p:nvPr>
        </p:nvSpPr>
        <p:spPr>
          <a:xfrm>
            <a:off x="808874" y="1547067"/>
            <a:ext cx="16640925" cy="1143000"/>
          </a:xfrm>
        </p:spPr>
        <p:txBody>
          <a:bodyPr/>
          <a:lstStyle/>
          <a:p>
            <a:r>
              <a:rPr kumimoji="0" lang="en-US" sz="4400" b="1" i="0" u="none" strike="noStrike" kern="1200" cap="none" spc="0" normalizeH="0" baseline="0" noProof="0" dirty="0">
                <a:ln>
                  <a:noFill/>
                </a:ln>
                <a:solidFill>
                  <a:prstClr val="black"/>
                </a:solidFill>
                <a:effectLst/>
                <a:uLnTx/>
                <a:uFillTx/>
                <a:latin typeface="Calibri" panose="020F0502020204030204"/>
                <a:ea typeface="+mj-ea"/>
                <a:cs typeface="+mj-cs"/>
              </a:rPr>
              <a:t>PROBLEM STATEMENT </a:t>
            </a:r>
            <a:endParaRPr lang="en-US" dirty="0"/>
          </a:p>
        </p:txBody>
      </p:sp>
      <p:sp>
        <p:nvSpPr>
          <p:cNvPr id="12" name="Content Placeholder 11"/>
          <p:cNvSpPr>
            <a:spLocks noGrp="1"/>
          </p:cNvSpPr>
          <p:nvPr>
            <p:ph idx="1"/>
          </p:nvPr>
        </p:nvSpPr>
        <p:spPr>
          <a:xfrm>
            <a:off x="820907" y="3009900"/>
            <a:ext cx="16640924" cy="5667257"/>
          </a:xfrm>
        </p:spPr>
        <p:txBody>
          <a:bodyPr>
            <a:normAutofit fontScale="92500"/>
          </a:bodyPr>
          <a:lstStyle/>
          <a:p>
            <a:pPr algn="just">
              <a:defRPr/>
            </a:pPr>
            <a:r>
              <a:rPr kumimoji="0" lang="en-US" sz="4300" b="0" i="0" u="none" strike="noStrike" kern="1200" cap="none" spc="0" normalizeH="0" baseline="0" noProof="0" dirty="0">
                <a:ln>
                  <a:noFill/>
                </a:ln>
                <a:solidFill>
                  <a:prstClr val="black"/>
                </a:solidFill>
                <a:effectLst/>
                <a:uLnTx/>
                <a:uFillTx/>
                <a:latin typeface="Tw Cen MT" panose="020B0602020104020603" pitchFamily="34" charset="0"/>
              </a:rPr>
              <a:t>Most of nurse educators leave the institution as from eight months of employment to maximum of 5years employment</a:t>
            </a:r>
          </a:p>
          <a:p>
            <a:pPr algn="just">
              <a:defRPr/>
            </a:pPr>
            <a:r>
              <a:rPr kumimoji="0" lang="en-US" sz="4300" b="0" i="0" u="none" strike="noStrike" kern="1200" cap="none" spc="0" normalizeH="0" baseline="0" noProof="0" dirty="0">
                <a:ln>
                  <a:noFill/>
                </a:ln>
                <a:solidFill>
                  <a:prstClr val="black"/>
                </a:solidFill>
                <a:effectLst/>
                <a:uLnTx/>
                <a:uFillTx/>
                <a:latin typeface="Tw Cen MT" panose="020B0602020104020603" pitchFamily="34" charset="0"/>
              </a:rPr>
              <a:t>As these nurse educators leave the institution, it is not easy to replace them leaving few nurse educators who have to teach large number students.</a:t>
            </a:r>
          </a:p>
          <a:p>
            <a:pPr algn="just">
              <a:defRPr/>
            </a:pPr>
            <a:r>
              <a:rPr kumimoji="0" lang="en-US" sz="4300" b="0" i="0" u="none" strike="noStrike" kern="1200" cap="none" spc="0" normalizeH="0" baseline="0" noProof="0" dirty="0">
                <a:ln>
                  <a:noFill/>
                </a:ln>
                <a:solidFill>
                  <a:prstClr val="black"/>
                </a:solidFill>
                <a:effectLst/>
                <a:uLnTx/>
                <a:uFillTx/>
                <a:latin typeface="Tw Cen MT" panose="020B0602020104020603" pitchFamily="34" charset="0"/>
              </a:rPr>
              <a:t>This result in increased workload to the remaining nurse educators</a:t>
            </a:r>
          </a:p>
          <a:p>
            <a:pPr algn="just">
              <a:defRPr/>
            </a:pPr>
            <a:r>
              <a:rPr kumimoji="0" lang="en-US" sz="4300" b="0" i="0" u="none" strike="noStrike" kern="1200" cap="none" spc="0" normalizeH="0" baseline="0" noProof="0" dirty="0">
                <a:ln>
                  <a:noFill/>
                </a:ln>
                <a:solidFill>
                  <a:prstClr val="black"/>
                </a:solidFill>
                <a:effectLst/>
                <a:uLnTx/>
                <a:uFillTx/>
                <a:latin typeface="Tw Cen MT" panose="020B0602020104020603" pitchFamily="34" charset="0"/>
              </a:rPr>
              <a:t>Literature search focusing on factors that contribute to the attrition of nurse educators is inadequate and this study aimed to close this gap of knowledge.</a:t>
            </a:r>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43544" y="8677157"/>
            <a:ext cx="2648900" cy="1002924"/>
          </a:xfrm>
          <a:custGeom>
            <a:avLst/>
            <a:gdLst/>
            <a:ahLst/>
            <a:cxnLst/>
            <a:rect l="l" t="t" r="r" b="b"/>
            <a:pathLst>
              <a:path w="2648900" h="1002924">
                <a:moveTo>
                  <a:pt x="0" y="0"/>
                </a:moveTo>
                <a:lnTo>
                  <a:pt x="2648900" y="0"/>
                </a:lnTo>
                <a:lnTo>
                  <a:pt x="2648900" y="1002925"/>
                </a:lnTo>
                <a:lnTo>
                  <a:pt x="0" y="1002925"/>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725991" y="495053"/>
            <a:ext cx="11616191" cy="514350"/>
          </a:xfrm>
          <a:prstGeom prst="rect">
            <a:avLst/>
          </a:prstGeom>
        </p:spPr>
        <p:txBody>
          <a:bodyPr lIns="0" tIns="0" rIns="0" bIns="0" rtlCol="0" anchor="t">
            <a:spAutoFit/>
          </a:bodyPr>
          <a:lstStyle/>
          <a:p>
            <a:pPr algn="l">
              <a:lnSpc>
                <a:spcPts val="4200"/>
              </a:lnSpc>
            </a:pPr>
            <a:r>
              <a:rPr lang="en-US" sz="3000">
                <a:solidFill>
                  <a:srgbClr val="DCB05B"/>
                </a:solidFill>
                <a:latin typeface="Montserrat Ultra-Bold" panose="00000900000000000000"/>
              </a:rPr>
              <a:t>JOHANNESBURG HEALTH DISTRICT </a:t>
            </a:r>
          </a:p>
        </p:txBody>
      </p:sp>
      <p:sp>
        <p:nvSpPr>
          <p:cNvPr id="4" name="Freeform 4"/>
          <p:cNvSpPr/>
          <p:nvPr/>
        </p:nvSpPr>
        <p:spPr>
          <a:xfrm>
            <a:off x="15018832" y="1547067"/>
            <a:ext cx="3636016" cy="9680082"/>
          </a:xfrm>
          <a:custGeom>
            <a:avLst/>
            <a:gdLst/>
            <a:ahLst/>
            <a:cxnLst/>
            <a:rect l="l" t="t" r="r" b="b"/>
            <a:pathLst>
              <a:path w="3636016" h="9680082">
                <a:moveTo>
                  <a:pt x="0" y="0"/>
                </a:moveTo>
                <a:lnTo>
                  <a:pt x="3636016" y="0"/>
                </a:lnTo>
                <a:lnTo>
                  <a:pt x="3636016" y="9680082"/>
                </a:lnTo>
                <a:lnTo>
                  <a:pt x="0" y="9680082"/>
                </a:lnTo>
                <a:lnTo>
                  <a:pt x="0" y="0"/>
                </a:lnTo>
                <a:close/>
              </a:path>
            </a:pathLst>
          </a:custGeom>
          <a:blipFill>
            <a:blip r:embed="rId3">
              <a:alphaModFix amt="37000"/>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5" name="Group 5"/>
          <p:cNvGrpSpPr>
            <a:grpSpLocks noChangeAspect="1"/>
          </p:cNvGrpSpPr>
          <p:nvPr/>
        </p:nvGrpSpPr>
        <p:grpSpPr>
          <a:xfrm>
            <a:off x="14497763" y="301323"/>
            <a:ext cx="11802750" cy="12978807"/>
            <a:chOff x="0" y="0"/>
            <a:chExt cx="14228623" cy="15646400"/>
          </a:xfrm>
        </p:grpSpPr>
        <p:sp>
          <p:nvSpPr>
            <p:cNvPr id="6" name="Freeform 6"/>
            <p:cNvSpPr/>
            <p:nvPr/>
          </p:nvSpPr>
          <p:spPr>
            <a:xfrm>
              <a:off x="0" y="0"/>
              <a:ext cx="14228699" cy="15646400"/>
            </a:xfrm>
            <a:custGeom>
              <a:avLst/>
              <a:gdLst/>
              <a:ahLst/>
              <a:cxnLst/>
              <a:rect l="l" t="t" r="r" b="b"/>
              <a:pathLst>
                <a:path w="14228699" h="15646400">
                  <a:moveTo>
                    <a:pt x="4891913" y="0"/>
                  </a:moveTo>
                  <a:lnTo>
                    <a:pt x="0" y="8473059"/>
                  </a:lnTo>
                  <a:lnTo>
                    <a:pt x="4141597" y="15646400"/>
                  </a:lnTo>
                  <a:lnTo>
                    <a:pt x="14228699" y="15646400"/>
                  </a:lnTo>
                  <a:lnTo>
                    <a:pt x="14228699" y="0"/>
                  </a:lnTo>
                  <a:close/>
                </a:path>
              </a:pathLst>
            </a:custGeom>
            <a:blipFill>
              <a:blip r:embed="rId5"/>
              <a:stretch>
                <a:fillRect t="-22720" r="-160054" b="-22720"/>
              </a:stretch>
            </a:blipFill>
          </p:spPr>
          <p:txBody>
            <a:bodyPr/>
            <a:lstStyle/>
            <a:p>
              <a:endParaRPr lang="en-US"/>
            </a:p>
          </p:txBody>
        </p:sp>
      </p:grpSp>
      <p:sp>
        <p:nvSpPr>
          <p:cNvPr id="7" name="Freeform 7"/>
          <p:cNvSpPr/>
          <p:nvPr/>
        </p:nvSpPr>
        <p:spPr>
          <a:xfrm>
            <a:off x="14497763" y="301323"/>
            <a:ext cx="4678154" cy="12978807"/>
          </a:xfrm>
          <a:custGeom>
            <a:avLst/>
            <a:gdLst/>
            <a:ahLst/>
            <a:cxnLst/>
            <a:rect l="l" t="t" r="r" b="b"/>
            <a:pathLst>
              <a:path w="4678154" h="12978807">
                <a:moveTo>
                  <a:pt x="0" y="0"/>
                </a:moveTo>
                <a:lnTo>
                  <a:pt x="4678154" y="0"/>
                </a:lnTo>
                <a:lnTo>
                  <a:pt x="4678154" y="12978807"/>
                </a:lnTo>
                <a:lnTo>
                  <a:pt x="0" y="12978807"/>
                </a:lnTo>
                <a:lnTo>
                  <a:pt x="0" y="0"/>
                </a:lnTo>
                <a:close/>
              </a:path>
            </a:pathLst>
          </a:custGeom>
          <a:blipFill>
            <a:blip r:embed="rId6">
              <a:alphaModFix amt="43999"/>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 name="Freeform 8"/>
          <p:cNvSpPr/>
          <p:nvPr/>
        </p:nvSpPr>
        <p:spPr>
          <a:xfrm>
            <a:off x="15922068" y="8677157"/>
            <a:ext cx="1337232" cy="1002924"/>
          </a:xfrm>
          <a:custGeom>
            <a:avLst/>
            <a:gdLst/>
            <a:ahLst/>
            <a:cxnLst/>
            <a:rect l="l" t="t" r="r" b="b"/>
            <a:pathLst>
              <a:path w="1337232" h="1002924">
                <a:moveTo>
                  <a:pt x="0" y="0"/>
                </a:moveTo>
                <a:lnTo>
                  <a:pt x="1337232" y="0"/>
                </a:lnTo>
                <a:lnTo>
                  <a:pt x="1337232" y="1002925"/>
                </a:lnTo>
                <a:lnTo>
                  <a:pt x="0" y="1002925"/>
                </a:lnTo>
                <a:lnTo>
                  <a:pt x="0" y="0"/>
                </a:lnTo>
                <a:close/>
              </a:path>
            </a:pathLst>
          </a:custGeom>
          <a:blipFill>
            <a:blip r:embed="rId8"/>
            <a:stretch>
              <a:fillRect/>
            </a:stretch>
          </a:blipFill>
        </p:spPr>
        <p:txBody>
          <a:bodyPr/>
          <a:lstStyle/>
          <a:p>
            <a:endParaRPr lang="en-US"/>
          </a:p>
        </p:txBody>
      </p:sp>
      <p:sp>
        <p:nvSpPr>
          <p:cNvPr id="9" name="TextBox 9"/>
          <p:cNvSpPr txBox="1"/>
          <p:nvPr/>
        </p:nvSpPr>
        <p:spPr>
          <a:xfrm>
            <a:off x="11046866" y="514350"/>
            <a:ext cx="6212434" cy="514350"/>
          </a:xfrm>
          <a:prstGeom prst="rect">
            <a:avLst/>
          </a:prstGeom>
        </p:spPr>
        <p:txBody>
          <a:bodyPr lIns="0" tIns="0" rIns="0" bIns="0" rtlCol="0" anchor="t">
            <a:spAutoFit/>
          </a:bodyPr>
          <a:lstStyle/>
          <a:p>
            <a:pPr algn="r">
              <a:lnSpc>
                <a:spcPts val="4200"/>
              </a:lnSpc>
            </a:pPr>
            <a:r>
              <a:rPr lang="en-US" sz="3000">
                <a:solidFill>
                  <a:srgbClr val="0063A0"/>
                </a:solidFill>
                <a:latin typeface="Montserrat Ultra-Bold" panose="00000900000000000000"/>
              </a:rPr>
              <a:t>2024 RESEARCH CONFERENCE</a:t>
            </a:r>
          </a:p>
        </p:txBody>
      </p:sp>
      <p:sp>
        <p:nvSpPr>
          <p:cNvPr id="10" name="TextBox 10"/>
          <p:cNvSpPr txBox="1"/>
          <p:nvPr/>
        </p:nvSpPr>
        <p:spPr>
          <a:xfrm>
            <a:off x="6100515" y="8963461"/>
            <a:ext cx="6086971" cy="721995"/>
          </a:xfrm>
          <a:prstGeom prst="rect">
            <a:avLst/>
          </a:prstGeom>
        </p:spPr>
        <p:txBody>
          <a:bodyPr lIns="0" tIns="0" rIns="0" bIns="0" rtlCol="0" anchor="t">
            <a:spAutoFit/>
          </a:bodyPr>
          <a:lstStyle/>
          <a:p>
            <a:pPr marL="0" lvl="0" indent="0" algn="ctr">
              <a:lnSpc>
                <a:spcPts val="5880"/>
              </a:lnSpc>
              <a:spcBef>
                <a:spcPct val="0"/>
              </a:spcBef>
            </a:pPr>
            <a:r>
              <a:rPr lang="en-US" sz="4200">
                <a:solidFill>
                  <a:srgbClr val="765944"/>
                </a:solidFill>
                <a:latin typeface="Josefin Sans"/>
              </a:rPr>
              <a:t>#JoburgResearch2024</a:t>
            </a:r>
          </a:p>
        </p:txBody>
      </p:sp>
      <p:sp>
        <p:nvSpPr>
          <p:cNvPr id="11" name="Title 10"/>
          <p:cNvSpPr>
            <a:spLocks noGrp="1"/>
          </p:cNvSpPr>
          <p:nvPr>
            <p:ph type="title"/>
          </p:nvPr>
        </p:nvSpPr>
        <p:spPr>
          <a:xfrm>
            <a:off x="808874" y="1547067"/>
            <a:ext cx="16640925" cy="1143000"/>
          </a:xfrm>
        </p:spPr>
        <p:txBody>
          <a:bodyPr/>
          <a:lstStyle/>
          <a:p>
            <a:r>
              <a:rPr lang="en-US" b="1" dirty="0"/>
              <a:t>PURPOSE</a:t>
            </a:r>
          </a:p>
        </p:txBody>
      </p:sp>
      <p:sp>
        <p:nvSpPr>
          <p:cNvPr id="12" name="Content Placeholder 11"/>
          <p:cNvSpPr>
            <a:spLocks noGrp="1"/>
          </p:cNvSpPr>
          <p:nvPr>
            <p:ph idx="1"/>
          </p:nvPr>
        </p:nvSpPr>
        <p:spPr>
          <a:xfrm>
            <a:off x="820907" y="2690068"/>
            <a:ext cx="16640924" cy="5987090"/>
          </a:xfrm>
        </p:spPr>
        <p:txBody>
          <a:bodyPr>
            <a:normAutofit/>
          </a:bodyPr>
          <a:lstStyle/>
          <a:p>
            <a:r>
              <a:rPr lang="en-US" sz="4000" dirty="0">
                <a:latin typeface="Tw Cen MT" panose="020B0602020104020603" pitchFamily="34" charset="0"/>
              </a:rPr>
              <a:t>This study aimed to determine the factors contributing to the attrition of nurse educators in Gauteng public nursing education institution</a:t>
            </a:r>
          </a:p>
          <a:p>
            <a:endParaRPr lang="en-US" sz="4000" dirty="0">
              <a:latin typeface="Tw Cen MT" panose="020B0602020104020603" pitchFamily="34" charset="0"/>
            </a:endParaRPr>
          </a:p>
          <a:p>
            <a:endParaRPr lang="en-US" sz="4000" dirty="0">
              <a:latin typeface="Tw Cen MT" panose="020B0602020104020603" pitchFamily="34" charset="0"/>
            </a:endParaRPr>
          </a:p>
          <a:p>
            <a:pPr marL="0" indent="0" algn="ctr">
              <a:buNone/>
            </a:pPr>
            <a:r>
              <a:rPr lang="en-US" sz="4000" b="1" dirty="0">
                <a:latin typeface="Tw Cen MT" panose="020B0602020104020603" pitchFamily="34" charset="0"/>
              </a:rPr>
              <a:t>OBJECTIVE </a:t>
            </a:r>
          </a:p>
          <a:p>
            <a:r>
              <a:rPr lang="en-US" sz="4000" dirty="0"/>
              <a:t>To explore and describe the factors contributing to the attrition of nurse educators in Gauteng public nursing education institution</a:t>
            </a:r>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43544" y="8677157"/>
            <a:ext cx="2648900" cy="1002924"/>
          </a:xfrm>
          <a:custGeom>
            <a:avLst/>
            <a:gdLst/>
            <a:ahLst/>
            <a:cxnLst/>
            <a:rect l="l" t="t" r="r" b="b"/>
            <a:pathLst>
              <a:path w="2648900" h="1002924">
                <a:moveTo>
                  <a:pt x="0" y="0"/>
                </a:moveTo>
                <a:lnTo>
                  <a:pt x="2648900" y="0"/>
                </a:lnTo>
                <a:lnTo>
                  <a:pt x="2648900" y="1002925"/>
                </a:lnTo>
                <a:lnTo>
                  <a:pt x="0" y="1002925"/>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725991" y="495053"/>
            <a:ext cx="11616191" cy="514350"/>
          </a:xfrm>
          <a:prstGeom prst="rect">
            <a:avLst/>
          </a:prstGeom>
        </p:spPr>
        <p:txBody>
          <a:bodyPr lIns="0" tIns="0" rIns="0" bIns="0" rtlCol="0" anchor="t">
            <a:spAutoFit/>
          </a:bodyPr>
          <a:lstStyle/>
          <a:p>
            <a:pPr algn="l">
              <a:lnSpc>
                <a:spcPts val="4200"/>
              </a:lnSpc>
            </a:pPr>
            <a:r>
              <a:rPr lang="en-US" sz="3000">
                <a:solidFill>
                  <a:srgbClr val="DCB05B"/>
                </a:solidFill>
                <a:latin typeface="Montserrat Ultra-Bold" panose="00000900000000000000"/>
              </a:rPr>
              <a:t>JOHANNESBURG HEALTH DISTRICT </a:t>
            </a:r>
          </a:p>
        </p:txBody>
      </p:sp>
      <p:sp>
        <p:nvSpPr>
          <p:cNvPr id="4" name="Freeform 4"/>
          <p:cNvSpPr/>
          <p:nvPr/>
        </p:nvSpPr>
        <p:spPr>
          <a:xfrm>
            <a:off x="15018832" y="1547067"/>
            <a:ext cx="3636016" cy="9680082"/>
          </a:xfrm>
          <a:custGeom>
            <a:avLst/>
            <a:gdLst/>
            <a:ahLst/>
            <a:cxnLst/>
            <a:rect l="l" t="t" r="r" b="b"/>
            <a:pathLst>
              <a:path w="3636016" h="9680082">
                <a:moveTo>
                  <a:pt x="0" y="0"/>
                </a:moveTo>
                <a:lnTo>
                  <a:pt x="3636016" y="0"/>
                </a:lnTo>
                <a:lnTo>
                  <a:pt x="3636016" y="9680082"/>
                </a:lnTo>
                <a:lnTo>
                  <a:pt x="0" y="9680082"/>
                </a:lnTo>
                <a:lnTo>
                  <a:pt x="0" y="0"/>
                </a:lnTo>
                <a:close/>
              </a:path>
            </a:pathLst>
          </a:custGeom>
          <a:blipFill>
            <a:blip r:embed="rId3">
              <a:alphaModFix amt="37000"/>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5" name="Group 5"/>
          <p:cNvGrpSpPr>
            <a:grpSpLocks noChangeAspect="1"/>
          </p:cNvGrpSpPr>
          <p:nvPr/>
        </p:nvGrpSpPr>
        <p:grpSpPr>
          <a:xfrm>
            <a:off x="14497763" y="301323"/>
            <a:ext cx="11802750" cy="12978807"/>
            <a:chOff x="0" y="0"/>
            <a:chExt cx="14228623" cy="15646400"/>
          </a:xfrm>
        </p:grpSpPr>
        <p:sp>
          <p:nvSpPr>
            <p:cNvPr id="6" name="Freeform 6"/>
            <p:cNvSpPr/>
            <p:nvPr/>
          </p:nvSpPr>
          <p:spPr>
            <a:xfrm>
              <a:off x="0" y="0"/>
              <a:ext cx="14228699" cy="15646400"/>
            </a:xfrm>
            <a:custGeom>
              <a:avLst/>
              <a:gdLst/>
              <a:ahLst/>
              <a:cxnLst/>
              <a:rect l="l" t="t" r="r" b="b"/>
              <a:pathLst>
                <a:path w="14228699" h="15646400">
                  <a:moveTo>
                    <a:pt x="4891913" y="0"/>
                  </a:moveTo>
                  <a:lnTo>
                    <a:pt x="0" y="8473059"/>
                  </a:lnTo>
                  <a:lnTo>
                    <a:pt x="4141597" y="15646400"/>
                  </a:lnTo>
                  <a:lnTo>
                    <a:pt x="14228699" y="15646400"/>
                  </a:lnTo>
                  <a:lnTo>
                    <a:pt x="14228699" y="0"/>
                  </a:lnTo>
                  <a:close/>
                </a:path>
              </a:pathLst>
            </a:custGeom>
            <a:blipFill>
              <a:blip r:embed="rId5"/>
              <a:stretch>
                <a:fillRect t="-22720" r="-160054" b="-22720"/>
              </a:stretch>
            </a:blipFill>
          </p:spPr>
          <p:txBody>
            <a:bodyPr/>
            <a:lstStyle/>
            <a:p>
              <a:endParaRPr lang="en-US"/>
            </a:p>
          </p:txBody>
        </p:sp>
      </p:grpSp>
      <p:sp>
        <p:nvSpPr>
          <p:cNvPr id="7" name="Freeform 7"/>
          <p:cNvSpPr/>
          <p:nvPr/>
        </p:nvSpPr>
        <p:spPr>
          <a:xfrm>
            <a:off x="14497763" y="301323"/>
            <a:ext cx="4678154" cy="12978807"/>
          </a:xfrm>
          <a:custGeom>
            <a:avLst/>
            <a:gdLst/>
            <a:ahLst/>
            <a:cxnLst/>
            <a:rect l="l" t="t" r="r" b="b"/>
            <a:pathLst>
              <a:path w="4678154" h="12978807">
                <a:moveTo>
                  <a:pt x="0" y="0"/>
                </a:moveTo>
                <a:lnTo>
                  <a:pt x="4678154" y="0"/>
                </a:lnTo>
                <a:lnTo>
                  <a:pt x="4678154" y="12978807"/>
                </a:lnTo>
                <a:lnTo>
                  <a:pt x="0" y="12978807"/>
                </a:lnTo>
                <a:lnTo>
                  <a:pt x="0" y="0"/>
                </a:lnTo>
                <a:close/>
              </a:path>
            </a:pathLst>
          </a:custGeom>
          <a:blipFill>
            <a:blip r:embed="rId6">
              <a:alphaModFix amt="43999"/>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 name="Freeform 8"/>
          <p:cNvSpPr/>
          <p:nvPr/>
        </p:nvSpPr>
        <p:spPr>
          <a:xfrm>
            <a:off x="15922068" y="8677157"/>
            <a:ext cx="1337232" cy="1002924"/>
          </a:xfrm>
          <a:custGeom>
            <a:avLst/>
            <a:gdLst/>
            <a:ahLst/>
            <a:cxnLst/>
            <a:rect l="l" t="t" r="r" b="b"/>
            <a:pathLst>
              <a:path w="1337232" h="1002924">
                <a:moveTo>
                  <a:pt x="0" y="0"/>
                </a:moveTo>
                <a:lnTo>
                  <a:pt x="1337232" y="0"/>
                </a:lnTo>
                <a:lnTo>
                  <a:pt x="1337232" y="1002925"/>
                </a:lnTo>
                <a:lnTo>
                  <a:pt x="0" y="1002925"/>
                </a:lnTo>
                <a:lnTo>
                  <a:pt x="0" y="0"/>
                </a:lnTo>
                <a:close/>
              </a:path>
            </a:pathLst>
          </a:custGeom>
          <a:blipFill>
            <a:blip r:embed="rId8"/>
            <a:stretch>
              <a:fillRect/>
            </a:stretch>
          </a:blipFill>
        </p:spPr>
        <p:txBody>
          <a:bodyPr/>
          <a:lstStyle/>
          <a:p>
            <a:endParaRPr lang="en-US"/>
          </a:p>
        </p:txBody>
      </p:sp>
      <p:sp>
        <p:nvSpPr>
          <p:cNvPr id="9" name="TextBox 9"/>
          <p:cNvSpPr txBox="1"/>
          <p:nvPr/>
        </p:nvSpPr>
        <p:spPr>
          <a:xfrm>
            <a:off x="11046866" y="514350"/>
            <a:ext cx="6212434" cy="514350"/>
          </a:xfrm>
          <a:prstGeom prst="rect">
            <a:avLst/>
          </a:prstGeom>
        </p:spPr>
        <p:txBody>
          <a:bodyPr lIns="0" tIns="0" rIns="0" bIns="0" rtlCol="0" anchor="t">
            <a:spAutoFit/>
          </a:bodyPr>
          <a:lstStyle/>
          <a:p>
            <a:pPr algn="r">
              <a:lnSpc>
                <a:spcPts val="4200"/>
              </a:lnSpc>
            </a:pPr>
            <a:r>
              <a:rPr lang="en-US" sz="3000">
                <a:solidFill>
                  <a:srgbClr val="0063A0"/>
                </a:solidFill>
                <a:latin typeface="Montserrat Ultra-Bold" panose="00000900000000000000"/>
              </a:rPr>
              <a:t>2024 RESEARCH CONFERENCE</a:t>
            </a:r>
          </a:p>
        </p:txBody>
      </p:sp>
      <p:sp>
        <p:nvSpPr>
          <p:cNvPr id="10" name="TextBox 10"/>
          <p:cNvSpPr txBox="1"/>
          <p:nvPr/>
        </p:nvSpPr>
        <p:spPr>
          <a:xfrm>
            <a:off x="6100515" y="8963461"/>
            <a:ext cx="6086971" cy="721995"/>
          </a:xfrm>
          <a:prstGeom prst="rect">
            <a:avLst/>
          </a:prstGeom>
        </p:spPr>
        <p:txBody>
          <a:bodyPr lIns="0" tIns="0" rIns="0" bIns="0" rtlCol="0" anchor="t">
            <a:spAutoFit/>
          </a:bodyPr>
          <a:lstStyle/>
          <a:p>
            <a:pPr marL="0" lvl="0" indent="0" algn="ctr">
              <a:lnSpc>
                <a:spcPts val="5880"/>
              </a:lnSpc>
              <a:spcBef>
                <a:spcPct val="0"/>
              </a:spcBef>
            </a:pPr>
            <a:r>
              <a:rPr lang="en-US" sz="4200">
                <a:solidFill>
                  <a:srgbClr val="765944"/>
                </a:solidFill>
                <a:latin typeface="Josefin Sans"/>
              </a:rPr>
              <a:t>#JoburgResearch2024</a:t>
            </a:r>
          </a:p>
        </p:txBody>
      </p:sp>
      <p:sp>
        <p:nvSpPr>
          <p:cNvPr id="11" name="Title 10"/>
          <p:cNvSpPr>
            <a:spLocks noGrp="1"/>
          </p:cNvSpPr>
          <p:nvPr>
            <p:ph type="title"/>
          </p:nvPr>
        </p:nvSpPr>
        <p:spPr>
          <a:xfrm>
            <a:off x="823537" y="1604217"/>
            <a:ext cx="16640925" cy="1143000"/>
          </a:xfrm>
        </p:spPr>
        <p:txBody>
          <a:bodyPr>
            <a:normAutofit fontScale="90000"/>
          </a:bodyPr>
          <a:lstStyle/>
          <a:p>
            <a:r>
              <a:rPr kumimoji="0" lang="en-US" sz="3200" b="1" i="0" u="none" strike="noStrike" kern="1200" cap="all" spc="0" normalizeH="0" baseline="0" noProof="0" dirty="0">
                <a:ln>
                  <a:noFill/>
                </a:ln>
                <a:solidFill>
                  <a:prstClr val="black"/>
                </a:solidFill>
                <a:effectLst/>
                <a:uLnTx/>
                <a:uFillTx/>
                <a:latin typeface="Tw Cen MT" panose="020B0602020104020603"/>
                <a:ea typeface="Times New Roman" panose="02020603050405020304" pitchFamily="18" charset="0"/>
                <a:cs typeface="+mj-cs"/>
              </a:rPr>
              <a:t>design and methodology </a:t>
            </a:r>
            <a:br>
              <a:rPr kumimoji="0" lang="en-US" sz="3200" b="1" i="0" u="none" strike="noStrike" kern="1200" cap="all" spc="0" normalizeH="0" baseline="0" noProof="0" dirty="0">
                <a:ln>
                  <a:noFill/>
                </a:ln>
                <a:solidFill>
                  <a:prstClr val="black"/>
                </a:solidFill>
                <a:effectLst/>
                <a:uLnTx/>
                <a:uFillTx/>
                <a:latin typeface="Tw Cen MT" panose="020B0602020104020603"/>
                <a:ea typeface="Times New Roman" panose="02020603050405020304" pitchFamily="18" charset="0"/>
                <a:cs typeface="+mj-cs"/>
              </a:rPr>
            </a:br>
            <a:br>
              <a:rPr kumimoji="0" lang="en-US" sz="3200" b="1" i="0" u="none" strike="noStrike" kern="1200" cap="all" spc="0" normalizeH="0" baseline="0" noProof="0" dirty="0">
                <a:ln>
                  <a:noFill/>
                </a:ln>
                <a:solidFill>
                  <a:prstClr val="black"/>
                </a:solidFill>
                <a:effectLst/>
                <a:uLnTx/>
                <a:uFillTx/>
                <a:latin typeface="Tw Cen MT" panose="020B0602020104020603"/>
                <a:ea typeface="Times New Roman" panose="02020603050405020304" pitchFamily="18" charset="0"/>
                <a:cs typeface="+mj-cs"/>
              </a:rPr>
            </a:br>
            <a:r>
              <a:rPr kumimoji="0" lang="en-US" sz="3200" b="1" i="0" u="none" strike="noStrike" kern="1200" cap="all" spc="0" normalizeH="0" baseline="0" noProof="0" dirty="0">
                <a:ln>
                  <a:noFill/>
                </a:ln>
                <a:solidFill>
                  <a:prstClr val="black"/>
                </a:solidFill>
                <a:effectLst/>
                <a:uLnTx/>
                <a:uFillTx/>
                <a:latin typeface="Tw Cen MT" panose="020B0602020104020603"/>
                <a:ea typeface="Times New Roman" panose="02020603050405020304" pitchFamily="18" charset="0"/>
                <a:cs typeface="+mj-cs"/>
              </a:rPr>
              <a:t>study setting </a:t>
            </a:r>
            <a:endParaRPr lang="en-US" dirty="0"/>
          </a:p>
        </p:txBody>
      </p:sp>
      <p:pic>
        <p:nvPicPr>
          <p:cNvPr id="13" name="Content Placeholder 12"/>
          <p:cNvPicPr>
            <a:picLocks noGrp="1" noChangeAspect="1"/>
          </p:cNvPicPr>
          <p:nvPr>
            <p:ph idx="1"/>
          </p:nvPr>
        </p:nvPicPr>
        <p:blipFill rotWithShape="1">
          <a:blip r:embed="rId9"/>
          <a:srcRect r="-2948" b="-8582"/>
          <a:stretch>
            <a:fillRect/>
          </a:stretch>
        </p:blipFill>
        <p:spPr>
          <a:xfrm>
            <a:off x="1070360" y="2804367"/>
            <a:ext cx="17091626" cy="6939148"/>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43544" y="8677157"/>
            <a:ext cx="2648900" cy="1002924"/>
          </a:xfrm>
          <a:custGeom>
            <a:avLst/>
            <a:gdLst/>
            <a:ahLst/>
            <a:cxnLst/>
            <a:rect l="l" t="t" r="r" b="b"/>
            <a:pathLst>
              <a:path w="2648900" h="1002924">
                <a:moveTo>
                  <a:pt x="0" y="0"/>
                </a:moveTo>
                <a:lnTo>
                  <a:pt x="2648900" y="0"/>
                </a:lnTo>
                <a:lnTo>
                  <a:pt x="2648900" y="1002925"/>
                </a:lnTo>
                <a:lnTo>
                  <a:pt x="0" y="1002925"/>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725991" y="495053"/>
            <a:ext cx="11616191" cy="514350"/>
          </a:xfrm>
          <a:prstGeom prst="rect">
            <a:avLst/>
          </a:prstGeom>
        </p:spPr>
        <p:txBody>
          <a:bodyPr lIns="0" tIns="0" rIns="0" bIns="0" rtlCol="0" anchor="t">
            <a:spAutoFit/>
          </a:bodyPr>
          <a:lstStyle/>
          <a:p>
            <a:pPr algn="l">
              <a:lnSpc>
                <a:spcPts val="4200"/>
              </a:lnSpc>
            </a:pPr>
            <a:r>
              <a:rPr lang="en-US" sz="3000">
                <a:solidFill>
                  <a:srgbClr val="DCB05B"/>
                </a:solidFill>
                <a:latin typeface="Montserrat Ultra-Bold"/>
              </a:rPr>
              <a:t>JOHANNESBURG HEALTH DISTRICT </a:t>
            </a:r>
          </a:p>
        </p:txBody>
      </p:sp>
      <p:sp>
        <p:nvSpPr>
          <p:cNvPr id="4" name="Freeform 4"/>
          <p:cNvSpPr/>
          <p:nvPr/>
        </p:nvSpPr>
        <p:spPr>
          <a:xfrm>
            <a:off x="15018832" y="1547067"/>
            <a:ext cx="3636016" cy="9680082"/>
          </a:xfrm>
          <a:custGeom>
            <a:avLst/>
            <a:gdLst/>
            <a:ahLst/>
            <a:cxnLst/>
            <a:rect l="l" t="t" r="r" b="b"/>
            <a:pathLst>
              <a:path w="3636016" h="9680082">
                <a:moveTo>
                  <a:pt x="0" y="0"/>
                </a:moveTo>
                <a:lnTo>
                  <a:pt x="3636016" y="0"/>
                </a:lnTo>
                <a:lnTo>
                  <a:pt x="3636016" y="9680082"/>
                </a:lnTo>
                <a:lnTo>
                  <a:pt x="0" y="9680082"/>
                </a:lnTo>
                <a:lnTo>
                  <a:pt x="0" y="0"/>
                </a:lnTo>
                <a:close/>
              </a:path>
            </a:pathLst>
          </a:custGeom>
          <a:blipFill>
            <a:blip r:embed="rId3">
              <a:alphaModFix amt="37000"/>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5" name="Group 5"/>
          <p:cNvGrpSpPr>
            <a:grpSpLocks noChangeAspect="1"/>
          </p:cNvGrpSpPr>
          <p:nvPr/>
        </p:nvGrpSpPr>
        <p:grpSpPr>
          <a:xfrm>
            <a:off x="14497763" y="301323"/>
            <a:ext cx="11802750" cy="12978807"/>
            <a:chOff x="0" y="0"/>
            <a:chExt cx="14228623" cy="15646400"/>
          </a:xfrm>
        </p:grpSpPr>
        <p:sp>
          <p:nvSpPr>
            <p:cNvPr id="6" name="Freeform 6"/>
            <p:cNvSpPr/>
            <p:nvPr/>
          </p:nvSpPr>
          <p:spPr>
            <a:xfrm>
              <a:off x="0" y="0"/>
              <a:ext cx="14228699" cy="15646400"/>
            </a:xfrm>
            <a:custGeom>
              <a:avLst/>
              <a:gdLst/>
              <a:ahLst/>
              <a:cxnLst/>
              <a:rect l="l" t="t" r="r" b="b"/>
              <a:pathLst>
                <a:path w="14228699" h="15646400">
                  <a:moveTo>
                    <a:pt x="4891913" y="0"/>
                  </a:moveTo>
                  <a:lnTo>
                    <a:pt x="0" y="8473059"/>
                  </a:lnTo>
                  <a:lnTo>
                    <a:pt x="4141597" y="15646400"/>
                  </a:lnTo>
                  <a:lnTo>
                    <a:pt x="14228699" y="15646400"/>
                  </a:lnTo>
                  <a:lnTo>
                    <a:pt x="14228699" y="0"/>
                  </a:lnTo>
                  <a:close/>
                </a:path>
              </a:pathLst>
            </a:custGeom>
            <a:blipFill>
              <a:blip r:embed="rId5"/>
              <a:stretch>
                <a:fillRect t="-22720" r="-160054" b="-22720"/>
              </a:stretch>
            </a:blipFill>
          </p:spPr>
          <p:txBody>
            <a:bodyPr/>
            <a:lstStyle/>
            <a:p>
              <a:endParaRPr lang="en-US"/>
            </a:p>
          </p:txBody>
        </p:sp>
      </p:grpSp>
      <p:sp>
        <p:nvSpPr>
          <p:cNvPr id="7" name="Freeform 7"/>
          <p:cNvSpPr/>
          <p:nvPr/>
        </p:nvSpPr>
        <p:spPr>
          <a:xfrm>
            <a:off x="14497763" y="301323"/>
            <a:ext cx="4678154" cy="12978807"/>
          </a:xfrm>
          <a:custGeom>
            <a:avLst/>
            <a:gdLst/>
            <a:ahLst/>
            <a:cxnLst/>
            <a:rect l="l" t="t" r="r" b="b"/>
            <a:pathLst>
              <a:path w="4678154" h="12978807">
                <a:moveTo>
                  <a:pt x="0" y="0"/>
                </a:moveTo>
                <a:lnTo>
                  <a:pt x="4678154" y="0"/>
                </a:lnTo>
                <a:lnTo>
                  <a:pt x="4678154" y="12978807"/>
                </a:lnTo>
                <a:lnTo>
                  <a:pt x="0" y="12978807"/>
                </a:lnTo>
                <a:lnTo>
                  <a:pt x="0" y="0"/>
                </a:lnTo>
                <a:close/>
              </a:path>
            </a:pathLst>
          </a:custGeom>
          <a:blipFill>
            <a:blip r:embed="rId6">
              <a:alphaModFix amt="43999"/>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 name="Freeform 8"/>
          <p:cNvSpPr/>
          <p:nvPr/>
        </p:nvSpPr>
        <p:spPr>
          <a:xfrm>
            <a:off x="15922068" y="8677157"/>
            <a:ext cx="1337232" cy="1002924"/>
          </a:xfrm>
          <a:custGeom>
            <a:avLst/>
            <a:gdLst/>
            <a:ahLst/>
            <a:cxnLst/>
            <a:rect l="l" t="t" r="r" b="b"/>
            <a:pathLst>
              <a:path w="1337232" h="1002924">
                <a:moveTo>
                  <a:pt x="0" y="0"/>
                </a:moveTo>
                <a:lnTo>
                  <a:pt x="1337232" y="0"/>
                </a:lnTo>
                <a:lnTo>
                  <a:pt x="1337232" y="1002925"/>
                </a:lnTo>
                <a:lnTo>
                  <a:pt x="0" y="1002925"/>
                </a:lnTo>
                <a:lnTo>
                  <a:pt x="0" y="0"/>
                </a:lnTo>
                <a:close/>
              </a:path>
            </a:pathLst>
          </a:custGeom>
          <a:blipFill>
            <a:blip r:embed="rId8"/>
            <a:stretch>
              <a:fillRect/>
            </a:stretch>
          </a:blipFill>
        </p:spPr>
        <p:txBody>
          <a:bodyPr/>
          <a:lstStyle/>
          <a:p>
            <a:endParaRPr lang="en-US"/>
          </a:p>
        </p:txBody>
      </p:sp>
      <p:sp>
        <p:nvSpPr>
          <p:cNvPr id="9" name="TextBox 9"/>
          <p:cNvSpPr txBox="1"/>
          <p:nvPr/>
        </p:nvSpPr>
        <p:spPr>
          <a:xfrm>
            <a:off x="11046866" y="514350"/>
            <a:ext cx="6212434" cy="514350"/>
          </a:xfrm>
          <a:prstGeom prst="rect">
            <a:avLst/>
          </a:prstGeom>
        </p:spPr>
        <p:txBody>
          <a:bodyPr lIns="0" tIns="0" rIns="0" bIns="0" rtlCol="0" anchor="t">
            <a:spAutoFit/>
          </a:bodyPr>
          <a:lstStyle/>
          <a:p>
            <a:pPr algn="r">
              <a:lnSpc>
                <a:spcPts val="4200"/>
              </a:lnSpc>
            </a:pPr>
            <a:r>
              <a:rPr lang="en-US" sz="3000">
                <a:solidFill>
                  <a:srgbClr val="0063A0"/>
                </a:solidFill>
                <a:latin typeface="Montserrat Ultra-Bold"/>
              </a:rPr>
              <a:t>2024 RESEARCH CONFERENCE</a:t>
            </a:r>
          </a:p>
        </p:txBody>
      </p:sp>
      <p:sp>
        <p:nvSpPr>
          <p:cNvPr id="10" name="TextBox 10"/>
          <p:cNvSpPr txBox="1"/>
          <p:nvPr/>
        </p:nvSpPr>
        <p:spPr>
          <a:xfrm>
            <a:off x="6100515" y="8963461"/>
            <a:ext cx="6086971" cy="721995"/>
          </a:xfrm>
          <a:prstGeom prst="rect">
            <a:avLst/>
          </a:prstGeom>
        </p:spPr>
        <p:txBody>
          <a:bodyPr lIns="0" tIns="0" rIns="0" bIns="0" rtlCol="0" anchor="t">
            <a:spAutoFit/>
          </a:bodyPr>
          <a:lstStyle/>
          <a:p>
            <a:pPr marL="0" lvl="0" indent="0" algn="ctr">
              <a:lnSpc>
                <a:spcPts val="5880"/>
              </a:lnSpc>
              <a:spcBef>
                <a:spcPct val="0"/>
              </a:spcBef>
            </a:pPr>
            <a:r>
              <a:rPr lang="en-US" sz="4200">
                <a:solidFill>
                  <a:srgbClr val="765944"/>
                </a:solidFill>
                <a:latin typeface="Josefin Sans"/>
              </a:rPr>
              <a:t>#JoburgResearch2024</a:t>
            </a:r>
          </a:p>
        </p:txBody>
      </p:sp>
      <p:sp>
        <p:nvSpPr>
          <p:cNvPr id="11" name="Title 10">
            <a:extLst>
              <a:ext uri="{FF2B5EF4-FFF2-40B4-BE49-F238E27FC236}">
                <a16:creationId xmlns:a16="http://schemas.microsoft.com/office/drawing/2014/main" id="{306F2A92-12BC-277D-D55C-4E68BD6641FD}"/>
              </a:ext>
            </a:extLst>
          </p:cNvPr>
          <p:cNvSpPr>
            <a:spLocks noGrp="1"/>
          </p:cNvSpPr>
          <p:nvPr>
            <p:ph type="title"/>
          </p:nvPr>
        </p:nvSpPr>
        <p:spPr>
          <a:xfrm>
            <a:off x="808874" y="1547067"/>
            <a:ext cx="16640925" cy="1143000"/>
          </a:xfrm>
        </p:spPr>
        <p:txBody>
          <a:bodyPr>
            <a:normAutofit fontScale="90000"/>
          </a:bodyPr>
          <a:lstStyle/>
          <a:p>
            <a:pPr marL="0" marR="0">
              <a:lnSpc>
                <a:spcPct val="150000"/>
              </a:lnSpc>
              <a:spcBef>
                <a:spcPts val="0"/>
              </a:spcBef>
              <a:spcAft>
                <a:spcPts val="0"/>
              </a:spcAft>
            </a:pPr>
            <a:br>
              <a:rPr lang="en-US" sz="4000" b="1" kern="100" dirty="0">
                <a:effectLst/>
                <a:latin typeface="Calibri" panose="020F0502020204030204" pitchFamily="34" charset="0"/>
                <a:ea typeface="Calibri" panose="020F0502020204030204" pitchFamily="34" charset="0"/>
                <a:cs typeface="Times New Roman" panose="02020603050405020304" pitchFamily="18" charset="0"/>
              </a:rPr>
            </a:br>
            <a:r>
              <a:rPr lang="en-US" sz="4000" b="1" kern="100" dirty="0">
                <a:effectLst/>
                <a:latin typeface="Calibri" panose="020F0502020204030204" pitchFamily="34" charset="0"/>
                <a:ea typeface="Calibri" panose="020F0502020204030204" pitchFamily="34" charset="0"/>
                <a:cs typeface="Times New Roman" panose="02020603050405020304" pitchFamily="18" charset="0"/>
              </a:rPr>
              <a:t>DESIGN </a:t>
            </a:r>
            <a:br>
              <a:rPr lang="en-US" sz="4000" kern="1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12" name="Content Placeholder 11">
            <a:extLst>
              <a:ext uri="{FF2B5EF4-FFF2-40B4-BE49-F238E27FC236}">
                <a16:creationId xmlns:a16="http://schemas.microsoft.com/office/drawing/2014/main" id="{26A4406C-3ECD-0A0C-2CC0-A2565277C341}"/>
              </a:ext>
            </a:extLst>
          </p:cNvPr>
          <p:cNvSpPr>
            <a:spLocks noGrp="1"/>
          </p:cNvSpPr>
          <p:nvPr>
            <p:ph idx="1"/>
          </p:nvPr>
        </p:nvSpPr>
        <p:spPr>
          <a:xfrm>
            <a:off x="820907" y="3009900"/>
            <a:ext cx="16640924" cy="5667257"/>
          </a:xfrm>
        </p:spPr>
        <p:txBody>
          <a:bodyPr/>
          <a:lstStyle/>
          <a:p>
            <a:r>
              <a:rPr kumimoji="0" lang="en-ZA" sz="4000" b="0" i="0" u="none" strike="noStrike" kern="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Explorative, descriptive qualitative research was used to obtain relevant information to achieve the research objectives.</a:t>
            </a:r>
            <a:endParaRPr lang="en-US" dirty="0"/>
          </a:p>
        </p:txBody>
      </p:sp>
    </p:spTree>
    <p:extLst>
      <p:ext uri="{BB962C8B-B14F-4D97-AF65-F5344CB8AC3E}">
        <p14:creationId xmlns:p14="http://schemas.microsoft.com/office/powerpoint/2010/main" val="24063532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43544" y="8677157"/>
            <a:ext cx="2648900" cy="1002924"/>
          </a:xfrm>
          <a:custGeom>
            <a:avLst/>
            <a:gdLst/>
            <a:ahLst/>
            <a:cxnLst/>
            <a:rect l="l" t="t" r="r" b="b"/>
            <a:pathLst>
              <a:path w="2648900" h="1002924">
                <a:moveTo>
                  <a:pt x="0" y="0"/>
                </a:moveTo>
                <a:lnTo>
                  <a:pt x="2648900" y="0"/>
                </a:lnTo>
                <a:lnTo>
                  <a:pt x="2648900" y="1002925"/>
                </a:lnTo>
                <a:lnTo>
                  <a:pt x="0" y="1002925"/>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725991" y="495053"/>
            <a:ext cx="11616191" cy="514350"/>
          </a:xfrm>
          <a:prstGeom prst="rect">
            <a:avLst/>
          </a:prstGeom>
        </p:spPr>
        <p:txBody>
          <a:bodyPr lIns="0" tIns="0" rIns="0" bIns="0" rtlCol="0" anchor="t">
            <a:spAutoFit/>
          </a:bodyPr>
          <a:lstStyle/>
          <a:p>
            <a:pPr algn="l">
              <a:lnSpc>
                <a:spcPts val="4200"/>
              </a:lnSpc>
            </a:pPr>
            <a:r>
              <a:rPr lang="en-US" sz="3000">
                <a:solidFill>
                  <a:srgbClr val="DCB05B"/>
                </a:solidFill>
                <a:latin typeface="Montserrat Ultra-Bold"/>
              </a:rPr>
              <a:t>JOHANNESBURG HEALTH DISTRICT </a:t>
            </a:r>
          </a:p>
        </p:txBody>
      </p:sp>
      <p:sp>
        <p:nvSpPr>
          <p:cNvPr id="4" name="Freeform 4"/>
          <p:cNvSpPr/>
          <p:nvPr/>
        </p:nvSpPr>
        <p:spPr>
          <a:xfrm>
            <a:off x="15018832" y="1547067"/>
            <a:ext cx="3636016" cy="9680082"/>
          </a:xfrm>
          <a:custGeom>
            <a:avLst/>
            <a:gdLst/>
            <a:ahLst/>
            <a:cxnLst/>
            <a:rect l="l" t="t" r="r" b="b"/>
            <a:pathLst>
              <a:path w="3636016" h="9680082">
                <a:moveTo>
                  <a:pt x="0" y="0"/>
                </a:moveTo>
                <a:lnTo>
                  <a:pt x="3636016" y="0"/>
                </a:lnTo>
                <a:lnTo>
                  <a:pt x="3636016" y="9680082"/>
                </a:lnTo>
                <a:lnTo>
                  <a:pt x="0" y="9680082"/>
                </a:lnTo>
                <a:lnTo>
                  <a:pt x="0" y="0"/>
                </a:lnTo>
                <a:close/>
              </a:path>
            </a:pathLst>
          </a:custGeom>
          <a:blipFill>
            <a:blip r:embed="rId3">
              <a:alphaModFix amt="37000"/>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5" name="Group 5"/>
          <p:cNvGrpSpPr>
            <a:grpSpLocks noChangeAspect="1"/>
          </p:cNvGrpSpPr>
          <p:nvPr/>
        </p:nvGrpSpPr>
        <p:grpSpPr>
          <a:xfrm>
            <a:off x="14497763" y="301323"/>
            <a:ext cx="11802750" cy="12978807"/>
            <a:chOff x="0" y="0"/>
            <a:chExt cx="14228623" cy="15646400"/>
          </a:xfrm>
        </p:grpSpPr>
        <p:sp>
          <p:nvSpPr>
            <p:cNvPr id="6" name="Freeform 6"/>
            <p:cNvSpPr/>
            <p:nvPr/>
          </p:nvSpPr>
          <p:spPr>
            <a:xfrm>
              <a:off x="0" y="0"/>
              <a:ext cx="14228699" cy="15646400"/>
            </a:xfrm>
            <a:custGeom>
              <a:avLst/>
              <a:gdLst/>
              <a:ahLst/>
              <a:cxnLst/>
              <a:rect l="l" t="t" r="r" b="b"/>
              <a:pathLst>
                <a:path w="14228699" h="15646400">
                  <a:moveTo>
                    <a:pt x="4891913" y="0"/>
                  </a:moveTo>
                  <a:lnTo>
                    <a:pt x="0" y="8473059"/>
                  </a:lnTo>
                  <a:lnTo>
                    <a:pt x="4141597" y="15646400"/>
                  </a:lnTo>
                  <a:lnTo>
                    <a:pt x="14228699" y="15646400"/>
                  </a:lnTo>
                  <a:lnTo>
                    <a:pt x="14228699" y="0"/>
                  </a:lnTo>
                  <a:close/>
                </a:path>
              </a:pathLst>
            </a:custGeom>
            <a:blipFill>
              <a:blip r:embed="rId5"/>
              <a:stretch>
                <a:fillRect t="-22720" r="-160054" b="-22720"/>
              </a:stretch>
            </a:blipFill>
          </p:spPr>
          <p:txBody>
            <a:bodyPr/>
            <a:lstStyle/>
            <a:p>
              <a:endParaRPr lang="en-US"/>
            </a:p>
          </p:txBody>
        </p:sp>
      </p:grpSp>
      <p:sp>
        <p:nvSpPr>
          <p:cNvPr id="7" name="Freeform 7"/>
          <p:cNvSpPr/>
          <p:nvPr/>
        </p:nvSpPr>
        <p:spPr>
          <a:xfrm>
            <a:off x="14497763" y="301323"/>
            <a:ext cx="4678154" cy="12978807"/>
          </a:xfrm>
          <a:custGeom>
            <a:avLst/>
            <a:gdLst/>
            <a:ahLst/>
            <a:cxnLst/>
            <a:rect l="l" t="t" r="r" b="b"/>
            <a:pathLst>
              <a:path w="4678154" h="12978807">
                <a:moveTo>
                  <a:pt x="0" y="0"/>
                </a:moveTo>
                <a:lnTo>
                  <a:pt x="4678154" y="0"/>
                </a:lnTo>
                <a:lnTo>
                  <a:pt x="4678154" y="12978807"/>
                </a:lnTo>
                <a:lnTo>
                  <a:pt x="0" y="12978807"/>
                </a:lnTo>
                <a:lnTo>
                  <a:pt x="0" y="0"/>
                </a:lnTo>
                <a:close/>
              </a:path>
            </a:pathLst>
          </a:custGeom>
          <a:blipFill>
            <a:blip r:embed="rId6">
              <a:alphaModFix amt="43999"/>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 name="Freeform 8"/>
          <p:cNvSpPr/>
          <p:nvPr/>
        </p:nvSpPr>
        <p:spPr>
          <a:xfrm>
            <a:off x="15922068" y="8677157"/>
            <a:ext cx="1337232" cy="1002924"/>
          </a:xfrm>
          <a:custGeom>
            <a:avLst/>
            <a:gdLst/>
            <a:ahLst/>
            <a:cxnLst/>
            <a:rect l="l" t="t" r="r" b="b"/>
            <a:pathLst>
              <a:path w="1337232" h="1002924">
                <a:moveTo>
                  <a:pt x="0" y="0"/>
                </a:moveTo>
                <a:lnTo>
                  <a:pt x="1337232" y="0"/>
                </a:lnTo>
                <a:lnTo>
                  <a:pt x="1337232" y="1002925"/>
                </a:lnTo>
                <a:lnTo>
                  <a:pt x="0" y="1002925"/>
                </a:lnTo>
                <a:lnTo>
                  <a:pt x="0" y="0"/>
                </a:lnTo>
                <a:close/>
              </a:path>
            </a:pathLst>
          </a:custGeom>
          <a:blipFill>
            <a:blip r:embed="rId8"/>
            <a:stretch>
              <a:fillRect/>
            </a:stretch>
          </a:blipFill>
        </p:spPr>
        <p:txBody>
          <a:bodyPr/>
          <a:lstStyle/>
          <a:p>
            <a:endParaRPr lang="en-US"/>
          </a:p>
        </p:txBody>
      </p:sp>
      <p:sp>
        <p:nvSpPr>
          <p:cNvPr id="9" name="TextBox 9"/>
          <p:cNvSpPr txBox="1"/>
          <p:nvPr/>
        </p:nvSpPr>
        <p:spPr>
          <a:xfrm>
            <a:off x="11046866" y="514350"/>
            <a:ext cx="6212434" cy="514350"/>
          </a:xfrm>
          <a:prstGeom prst="rect">
            <a:avLst/>
          </a:prstGeom>
        </p:spPr>
        <p:txBody>
          <a:bodyPr lIns="0" tIns="0" rIns="0" bIns="0" rtlCol="0" anchor="t">
            <a:spAutoFit/>
          </a:bodyPr>
          <a:lstStyle/>
          <a:p>
            <a:pPr algn="r">
              <a:lnSpc>
                <a:spcPts val="4200"/>
              </a:lnSpc>
            </a:pPr>
            <a:r>
              <a:rPr lang="en-US" sz="3000">
                <a:solidFill>
                  <a:srgbClr val="0063A0"/>
                </a:solidFill>
                <a:latin typeface="Montserrat Ultra-Bold"/>
              </a:rPr>
              <a:t>2024 RESEARCH CONFERENCE</a:t>
            </a:r>
          </a:p>
        </p:txBody>
      </p:sp>
      <p:sp>
        <p:nvSpPr>
          <p:cNvPr id="10" name="TextBox 10"/>
          <p:cNvSpPr txBox="1"/>
          <p:nvPr/>
        </p:nvSpPr>
        <p:spPr>
          <a:xfrm>
            <a:off x="6100515" y="8963461"/>
            <a:ext cx="6086971" cy="721995"/>
          </a:xfrm>
          <a:prstGeom prst="rect">
            <a:avLst/>
          </a:prstGeom>
        </p:spPr>
        <p:txBody>
          <a:bodyPr lIns="0" tIns="0" rIns="0" bIns="0" rtlCol="0" anchor="t">
            <a:spAutoFit/>
          </a:bodyPr>
          <a:lstStyle/>
          <a:p>
            <a:pPr marL="0" lvl="0" indent="0" algn="ctr">
              <a:lnSpc>
                <a:spcPts val="5880"/>
              </a:lnSpc>
              <a:spcBef>
                <a:spcPct val="0"/>
              </a:spcBef>
            </a:pPr>
            <a:r>
              <a:rPr lang="en-US" sz="4200">
                <a:solidFill>
                  <a:srgbClr val="765944"/>
                </a:solidFill>
                <a:latin typeface="Josefin Sans"/>
              </a:rPr>
              <a:t>#JoburgResearch2024</a:t>
            </a:r>
          </a:p>
        </p:txBody>
      </p:sp>
      <p:sp>
        <p:nvSpPr>
          <p:cNvPr id="11" name="Title 10">
            <a:extLst>
              <a:ext uri="{FF2B5EF4-FFF2-40B4-BE49-F238E27FC236}">
                <a16:creationId xmlns:a16="http://schemas.microsoft.com/office/drawing/2014/main" id="{306F2A92-12BC-277D-D55C-4E68BD6641FD}"/>
              </a:ext>
            </a:extLst>
          </p:cNvPr>
          <p:cNvSpPr>
            <a:spLocks noGrp="1"/>
          </p:cNvSpPr>
          <p:nvPr>
            <p:ph type="title"/>
          </p:nvPr>
        </p:nvSpPr>
        <p:spPr>
          <a:xfrm>
            <a:off x="808874" y="1547067"/>
            <a:ext cx="16640925" cy="1143000"/>
          </a:xfrm>
        </p:spPr>
        <p:txBody>
          <a:bodyPr/>
          <a:lstStyle/>
          <a:p>
            <a:r>
              <a:rPr lang="en-US" dirty="0"/>
              <a:t>METHODOLOGY</a:t>
            </a:r>
          </a:p>
        </p:txBody>
      </p:sp>
      <p:sp>
        <p:nvSpPr>
          <p:cNvPr id="12" name="Content Placeholder 11">
            <a:extLst>
              <a:ext uri="{FF2B5EF4-FFF2-40B4-BE49-F238E27FC236}">
                <a16:creationId xmlns:a16="http://schemas.microsoft.com/office/drawing/2014/main" id="{26A4406C-3ECD-0A0C-2CC0-A2565277C341}"/>
              </a:ext>
            </a:extLst>
          </p:cNvPr>
          <p:cNvSpPr>
            <a:spLocks noGrp="1"/>
          </p:cNvSpPr>
          <p:nvPr>
            <p:ph idx="1"/>
          </p:nvPr>
        </p:nvSpPr>
        <p:spPr>
          <a:xfrm>
            <a:off x="1043544" y="2690068"/>
            <a:ext cx="16640924" cy="6014210"/>
          </a:xfrm>
        </p:spPr>
        <p:txBody>
          <a:bodyPr>
            <a:normAutofit fontScale="92500" lnSpcReduction="10000"/>
          </a:bodyPr>
          <a:lstStyle/>
          <a:p>
            <a:pPr algn="just">
              <a:lnSpc>
                <a:spcPct val="150000"/>
              </a:lnSpc>
              <a:spcBef>
                <a:spcPts val="0"/>
              </a:spcBef>
            </a:pPr>
            <a:r>
              <a:rPr lang="en-ZA" sz="3200" kern="0" dirty="0">
                <a:effectLst/>
                <a:latin typeface="Arial" panose="020B0604020202020204" pitchFamily="34" charset="0"/>
                <a:ea typeface="Times New Roman" panose="02020603050405020304" pitchFamily="18" charset="0"/>
                <a:cs typeface="Times New Roman" panose="02020603050405020304" pitchFamily="18" charset="0"/>
              </a:rPr>
              <a:t>The study was conducted in Gauteng public nursing education institutions in South Africa. </a:t>
            </a:r>
            <a:endParaRPr lang="en-ZA" kern="0" dirty="0">
              <a:latin typeface="Arial" panose="020B0604020202020204" pitchFamily="34" charset="0"/>
              <a:ea typeface="Times New Roman" panose="02020603050405020304" pitchFamily="18" charset="0"/>
              <a:cs typeface="Times New Roman" panose="02020603050405020304" pitchFamily="18" charset="0"/>
            </a:endParaRPr>
          </a:p>
          <a:p>
            <a:pPr algn="just">
              <a:lnSpc>
                <a:spcPct val="150000"/>
              </a:lnSpc>
              <a:spcBef>
                <a:spcPts val="0"/>
              </a:spcBef>
            </a:pPr>
            <a:r>
              <a:rPr lang="en-ZA" sz="3200" kern="0" dirty="0">
                <a:effectLst/>
                <a:latin typeface="Arial" panose="020B0604020202020204" pitchFamily="34" charset="0"/>
                <a:ea typeface="Times New Roman" panose="02020603050405020304" pitchFamily="18" charset="0"/>
                <a:cs typeface="Times New Roman" panose="02020603050405020304" pitchFamily="18" charset="0"/>
              </a:rPr>
              <a:t>Non-probability, purposive sampling approach to select twenty participants who had left nursing education institutions within two years of employment.</a:t>
            </a:r>
          </a:p>
          <a:p>
            <a:pPr algn="just">
              <a:lnSpc>
                <a:spcPct val="150000"/>
              </a:lnSpc>
              <a:spcBef>
                <a:spcPts val="0"/>
              </a:spcBef>
            </a:pPr>
            <a:r>
              <a:rPr lang="en-ZA" sz="3200" kern="0" dirty="0">
                <a:effectLst/>
                <a:latin typeface="Arial" panose="020B0604020202020204" pitchFamily="34" charset="0"/>
                <a:ea typeface="Times New Roman" panose="02020603050405020304" pitchFamily="18" charset="0"/>
                <a:cs typeface="Times New Roman" panose="02020603050405020304" pitchFamily="18" charset="0"/>
              </a:rPr>
              <a:t> Factors that contribute to attrition were explored using an unstructured one-on-one interview. </a:t>
            </a:r>
          </a:p>
          <a:p>
            <a:pPr algn="just">
              <a:lnSpc>
                <a:spcPct val="150000"/>
              </a:lnSpc>
              <a:spcBef>
                <a:spcPts val="0"/>
              </a:spcBef>
            </a:pPr>
            <a:r>
              <a:rPr lang="en-ZA" sz="3200" kern="0" dirty="0">
                <a:effectLst/>
                <a:latin typeface="Arial" panose="020B0604020202020204" pitchFamily="34" charset="0"/>
                <a:ea typeface="Times New Roman" panose="02020603050405020304" pitchFamily="18" charset="0"/>
                <a:cs typeface="Times New Roman" panose="02020603050405020304" pitchFamily="18" charset="0"/>
              </a:rPr>
              <a:t>The interviews were conducted in the participant's offices in their new place of work until data saturation. </a:t>
            </a:r>
          </a:p>
          <a:p>
            <a:pPr algn="just">
              <a:lnSpc>
                <a:spcPct val="150000"/>
              </a:lnSpc>
              <a:spcBef>
                <a:spcPts val="0"/>
              </a:spcBef>
            </a:pPr>
            <a:r>
              <a:rPr lang="en-ZA" sz="3200" kern="0" dirty="0">
                <a:effectLst/>
                <a:latin typeface="Arial" panose="020B0604020202020204" pitchFamily="34" charset="0"/>
                <a:ea typeface="Times New Roman" panose="02020603050405020304" pitchFamily="18" charset="0"/>
                <a:cs typeface="Times New Roman" panose="02020603050405020304" pitchFamily="18" charset="0"/>
              </a:rPr>
              <a:t>Tesch's eight processes was used to analyse data</a:t>
            </a:r>
            <a:r>
              <a:rPr lang="en-ZA" kern="0" dirty="0">
                <a:latin typeface="Arial" panose="020B0604020202020204" pitchFamily="34" charset="0"/>
                <a:ea typeface="Times New Roman" panose="02020603050405020304" pitchFamily="18" charset="0"/>
                <a:cs typeface="Times New Roman" panose="02020603050405020304" pitchFamily="18" charset="0"/>
              </a:rPr>
              <a:t>. </a:t>
            </a:r>
            <a:endParaRPr lang="en-ZA" sz="3200" kern="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50000"/>
              </a:lnSpc>
              <a:spcBef>
                <a:spcPts val="0"/>
              </a:spcBef>
            </a:pPr>
            <a:r>
              <a:rPr lang="en-ZA" sz="3200" kern="0" dirty="0">
                <a:effectLst/>
                <a:latin typeface="Arial" panose="020B0604020202020204" pitchFamily="34" charset="0"/>
                <a:ea typeface="Times New Roman" panose="02020603050405020304" pitchFamily="18" charset="0"/>
                <a:cs typeface="Times New Roman" panose="02020603050405020304" pitchFamily="18" charset="0"/>
              </a:rPr>
              <a:t>Ethical principles and trustworthiness were followed: </a:t>
            </a:r>
            <a:r>
              <a:rPr lang="en-ZA" kern="0" dirty="0">
                <a:latin typeface="Arial" panose="020B0604020202020204" pitchFamily="34" charset="0"/>
                <a:ea typeface="Times New Roman" panose="02020603050405020304" pitchFamily="18" charset="0"/>
                <a:cs typeface="Times New Roman" panose="02020603050405020304" pitchFamily="18" charset="0"/>
              </a:rPr>
              <a:t>credibility, transferability, dependability and  confirmability</a:t>
            </a:r>
            <a:endParaRPr lang="en-US" dirty="0"/>
          </a:p>
        </p:txBody>
      </p:sp>
    </p:spTree>
    <p:extLst>
      <p:ext uri="{BB962C8B-B14F-4D97-AF65-F5344CB8AC3E}">
        <p14:creationId xmlns:p14="http://schemas.microsoft.com/office/powerpoint/2010/main" val="7999329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43544" y="8677157"/>
            <a:ext cx="2648900" cy="1002924"/>
          </a:xfrm>
          <a:custGeom>
            <a:avLst/>
            <a:gdLst/>
            <a:ahLst/>
            <a:cxnLst/>
            <a:rect l="l" t="t" r="r" b="b"/>
            <a:pathLst>
              <a:path w="2648900" h="1002924">
                <a:moveTo>
                  <a:pt x="0" y="0"/>
                </a:moveTo>
                <a:lnTo>
                  <a:pt x="2648900" y="0"/>
                </a:lnTo>
                <a:lnTo>
                  <a:pt x="2648900" y="1002925"/>
                </a:lnTo>
                <a:lnTo>
                  <a:pt x="0" y="1002925"/>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725991" y="495053"/>
            <a:ext cx="11616191" cy="514350"/>
          </a:xfrm>
          <a:prstGeom prst="rect">
            <a:avLst/>
          </a:prstGeom>
        </p:spPr>
        <p:txBody>
          <a:bodyPr lIns="0" tIns="0" rIns="0" bIns="0" rtlCol="0" anchor="t">
            <a:spAutoFit/>
          </a:bodyPr>
          <a:lstStyle/>
          <a:p>
            <a:pPr algn="l">
              <a:lnSpc>
                <a:spcPts val="4200"/>
              </a:lnSpc>
            </a:pPr>
            <a:r>
              <a:rPr lang="en-US" sz="3000">
                <a:solidFill>
                  <a:srgbClr val="DCB05B"/>
                </a:solidFill>
                <a:latin typeface="Montserrat Ultra-Bold"/>
              </a:rPr>
              <a:t>JOHANNESBURG HEALTH DISTRICT </a:t>
            </a:r>
          </a:p>
        </p:txBody>
      </p:sp>
      <p:sp>
        <p:nvSpPr>
          <p:cNvPr id="4" name="Freeform 4"/>
          <p:cNvSpPr/>
          <p:nvPr/>
        </p:nvSpPr>
        <p:spPr>
          <a:xfrm>
            <a:off x="15018832" y="1547067"/>
            <a:ext cx="3636016" cy="9680082"/>
          </a:xfrm>
          <a:custGeom>
            <a:avLst/>
            <a:gdLst/>
            <a:ahLst/>
            <a:cxnLst/>
            <a:rect l="l" t="t" r="r" b="b"/>
            <a:pathLst>
              <a:path w="3636016" h="9680082">
                <a:moveTo>
                  <a:pt x="0" y="0"/>
                </a:moveTo>
                <a:lnTo>
                  <a:pt x="3636016" y="0"/>
                </a:lnTo>
                <a:lnTo>
                  <a:pt x="3636016" y="9680082"/>
                </a:lnTo>
                <a:lnTo>
                  <a:pt x="0" y="9680082"/>
                </a:lnTo>
                <a:lnTo>
                  <a:pt x="0" y="0"/>
                </a:lnTo>
                <a:close/>
              </a:path>
            </a:pathLst>
          </a:custGeom>
          <a:blipFill>
            <a:blip r:embed="rId3">
              <a:alphaModFix amt="37000"/>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5" name="Group 5"/>
          <p:cNvGrpSpPr>
            <a:grpSpLocks noChangeAspect="1"/>
          </p:cNvGrpSpPr>
          <p:nvPr/>
        </p:nvGrpSpPr>
        <p:grpSpPr>
          <a:xfrm>
            <a:off x="14497763" y="301323"/>
            <a:ext cx="11802750" cy="12978807"/>
            <a:chOff x="0" y="0"/>
            <a:chExt cx="14228623" cy="15646400"/>
          </a:xfrm>
        </p:grpSpPr>
        <p:sp>
          <p:nvSpPr>
            <p:cNvPr id="6" name="Freeform 6"/>
            <p:cNvSpPr/>
            <p:nvPr/>
          </p:nvSpPr>
          <p:spPr>
            <a:xfrm>
              <a:off x="0" y="0"/>
              <a:ext cx="14228699" cy="15646400"/>
            </a:xfrm>
            <a:custGeom>
              <a:avLst/>
              <a:gdLst/>
              <a:ahLst/>
              <a:cxnLst/>
              <a:rect l="l" t="t" r="r" b="b"/>
              <a:pathLst>
                <a:path w="14228699" h="15646400">
                  <a:moveTo>
                    <a:pt x="4891913" y="0"/>
                  </a:moveTo>
                  <a:lnTo>
                    <a:pt x="0" y="8473059"/>
                  </a:lnTo>
                  <a:lnTo>
                    <a:pt x="4141597" y="15646400"/>
                  </a:lnTo>
                  <a:lnTo>
                    <a:pt x="14228699" y="15646400"/>
                  </a:lnTo>
                  <a:lnTo>
                    <a:pt x="14228699" y="0"/>
                  </a:lnTo>
                  <a:close/>
                </a:path>
              </a:pathLst>
            </a:custGeom>
            <a:blipFill>
              <a:blip r:embed="rId5"/>
              <a:stretch>
                <a:fillRect t="-22720" r="-160054" b="-22720"/>
              </a:stretch>
            </a:blipFill>
          </p:spPr>
          <p:txBody>
            <a:bodyPr/>
            <a:lstStyle/>
            <a:p>
              <a:endParaRPr lang="en-US"/>
            </a:p>
          </p:txBody>
        </p:sp>
      </p:grpSp>
      <p:sp>
        <p:nvSpPr>
          <p:cNvPr id="7" name="Freeform 7"/>
          <p:cNvSpPr/>
          <p:nvPr/>
        </p:nvSpPr>
        <p:spPr>
          <a:xfrm>
            <a:off x="14497763" y="301323"/>
            <a:ext cx="4678154" cy="12978807"/>
          </a:xfrm>
          <a:custGeom>
            <a:avLst/>
            <a:gdLst/>
            <a:ahLst/>
            <a:cxnLst/>
            <a:rect l="l" t="t" r="r" b="b"/>
            <a:pathLst>
              <a:path w="4678154" h="12978807">
                <a:moveTo>
                  <a:pt x="0" y="0"/>
                </a:moveTo>
                <a:lnTo>
                  <a:pt x="4678154" y="0"/>
                </a:lnTo>
                <a:lnTo>
                  <a:pt x="4678154" y="12978807"/>
                </a:lnTo>
                <a:lnTo>
                  <a:pt x="0" y="12978807"/>
                </a:lnTo>
                <a:lnTo>
                  <a:pt x="0" y="0"/>
                </a:lnTo>
                <a:close/>
              </a:path>
            </a:pathLst>
          </a:custGeom>
          <a:blipFill>
            <a:blip r:embed="rId6">
              <a:alphaModFix amt="43999"/>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 name="Freeform 8"/>
          <p:cNvSpPr/>
          <p:nvPr/>
        </p:nvSpPr>
        <p:spPr>
          <a:xfrm>
            <a:off x="15922068" y="8677157"/>
            <a:ext cx="1337232" cy="1002924"/>
          </a:xfrm>
          <a:custGeom>
            <a:avLst/>
            <a:gdLst/>
            <a:ahLst/>
            <a:cxnLst/>
            <a:rect l="l" t="t" r="r" b="b"/>
            <a:pathLst>
              <a:path w="1337232" h="1002924">
                <a:moveTo>
                  <a:pt x="0" y="0"/>
                </a:moveTo>
                <a:lnTo>
                  <a:pt x="1337232" y="0"/>
                </a:lnTo>
                <a:lnTo>
                  <a:pt x="1337232" y="1002925"/>
                </a:lnTo>
                <a:lnTo>
                  <a:pt x="0" y="1002925"/>
                </a:lnTo>
                <a:lnTo>
                  <a:pt x="0" y="0"/>
                </a:lnTo>
                <a:close/>
              </a:path>
            </a:pathLst>
          </a:custGeom>
          <a:blipFill>
            <a:blip r:embed="rId8"/>
            <a:stretch>
              <a:fillRect/>
            </a:stretch>
          </a:blipFill>
        </p:spPr>
        <p:txBody>
          <a:bodyPr/>
          <a:lstStyle/>
          <a:p>
            <a:endParaRPr lang="en-US"/>
          </a:p>
        </p:txBody>
      </p:sp>
      <p:sp>
        <p:nvSpPr>
          <p:cNvPr id="9" name="TextBox 9"/>
          <p:cNvSpPr txBox="1"/>
          <p:nvPr/>
        </p:nvSpPr>
        <p:spPr>
          <a:xfrm>
            <a:off x="11046866" y="514350"/>
            <a:ext cx="6212434" cy="514350"/>
          </a:xfrm>
          <a:prstGeom prst="rect">
            <a:avLst/>
          </a:prstGeom>
        </p:spPr>
        <p:txBody>
          <a:bodyPr lIns="0" tIns="0" rIns="0" bIns="0" rtlCol="0" anchor="t">
            <a:spAutoFit/>
          </a:bodyPr>
          <a:lstStyle/>
          <a:p>
            <a:pPr algn="r">
              <a:lnSpc>
                <a:spcPts val="4200"/>
              </a:lnSpc>
            </a:pPr>
            <a:r>
              <a:rPr lang="en-US" sz="3000">
                <a:solidFill>
                  <a:srgbClr val="0063A0"/>
                </a:solidFill>
                <a:latin typeface="Montserrat Ultra-Bold"/>
              </a:rPr>
              <a:t>2024 RESEARCH CONFERENCE</a:t>
            </a:r>
          </a:p>
        </p:txBody>
      </p:sp>
      <p:sp>
        <p:nvSpPr>
          <p:cNvPr id="10" name="TextBox 10"/>
          <p:cNvSpPr txBox="1"/>
          <p:nvPr/>
        </p:nvSpPr>
        <p:spPr>
          <a:xfrm>
            <a:off x="6100515" y="8963461"/>
            <a:ext cx="6086971" cy="721995"/>
          </a:xfrm>
          <a:prstGeom prst="rect">
            <a:avLst/>
          </a:prstGeom>
        </p:spPr>
        <p:txBody>
          <a:bodyPr lIns="0" tIns="0" rIns="0" bIns="0" rtlCol="0" anchor="t">
            <a:spAutoFit/>
          </a:bodyPr>
          <a:lstStyle/>
          <a:p>
            <a:pPr marL="0" lvl="0" indent="0" algn="ctr">
              <a:lnSpc>
                <a:spcPts val="5880"/>
              </a:lnSpc>
              <a:spcBef>
                <a:spcPct val="0"/>
              </a:spcBef>
            </a:pPr>
            <a:r>
              <a:rPr lang="en-US" sz="4200">
                <a:solidFill>
                  <a:srgbClr val="765944"/>
                </a:solidFill>
                <a:latin typeface="Josefin Sans"/>
              </a:rPr>
              <a:t>#JoburgResearch2024</a:t>
            </a:r>
          </a:p>
        </p:txBody>
      </p:sp>
      <p:sp>
        <p:nvSpPr>
          <p:cNvPr id="11" name="Title 10">
            <a:extLst>
              <a:ext uri="{FF2B5EF4-FFF2-40B4-BE49-F238E27FC236}">
                <a16:creationId xmlns:a16="http://schemas.microsoft.com/office/drawing/2014/main" id="{306F2A92-12BC-277D-D55C-4E68BD6641FD}"/>
              </a:ext>
            </a:extLst>
          </p:cNvPr>
          <p:cNvSpPr>
            <a:spLocks noGrp="1"/>
          </p:cNvSpPr>
          <p:nvPr>
            <p:ph type="title"/>
          </p:nvPr>
        </p:nvSpPr>
        <p:spPr>
          <a:xfrm>
            <a:off x="808874" y="1547067"/>
            <a:ext cx="16640925" cy="1143000"/>
          </a:xfrm>
        </p:spPr>
        <p:txBody>
          <a:bodyPr/>
          <a:lstStyle/>
          <a:p>
            <a:r>
              <a:rPr lang="en-US" dirty="0"/>
              <a:t>METHODOLOGY </a:t>
            </a:r>
          </a:p>
        </p:txBody>
      </p:sp>
      <p:sp>
        <p:nvSpPr>
          <p:cNvPr id="12" name="Content Placeholder 11">
            <a:extLst>
              <a:ext uri="{FF2B5EF4-FFF2-40B4-BE49-F238E27FC236}">
                <a16:creationId xmlns:a16="http://schemas.microsoft.com/office/drawing/2014/main" id="{26A4406C-3ECD-0A0C-2CC0-A2565277C341}"/>
              </a:ext>
            </a:extLst>
          </p:cNvPr>
          <p:cNvSpPr>
            <a:spLocks noGrp="1"/>
          </p:cNvSpPr>
          <p:nvPr>
            <p:ph idx="1"/>
          </p:nvPr>
        </p:nvSpPr>
        <p:spPr>
          <a:xfrm>
            <a:off x="820907" y="3009900"/>
            <a:ext cx="16640924" cy="5667257"/>
          </a:xfrm>
        </p:spPr>
        <p:txBody>
          <a:bodyPr/>
          <a:lstStyle/>
          <a:p>
            <a:r>
              <a:rPr lang="en-US" dirty="0"/>
              <a:t>Ethical consideration:</a:t>
            </a:r>
          </a:p>
          <a:p>
            <a:endParaRPr lang="en-US" dirty="0"/>
          </a:p>
          <a:p>
            <a:r>
              <a:rPr lang="en-US" dirty="0"/>
              <a:t>Ethical clearance from UNIVEN.</a:t>
            </a:r>
          </a:p>
          <a:p>
            <a:r>
              <a:rPr lang="en-US" dirty="0"/>
              <a:t>Permission : Chris Hani Baragwanath Campus</a:t>
            </a:r>
          </a:p>
          <a:p>
            <a:r>
              <a:rPr lang="en-US" dirty="0"/>
              <a:t>Ethical standards such as informed consent form, confidentiality and anonymity maintained</a:t>
            </a:r>
          </a:p>
          <a:p>
            <a:endParaRPr lang="en-US" dirty="0"/>
          </a:p>
        </p:txBody>
      </p:sp>
    </p:spTree>
    <p:extLst>
      <p:ext uri="{BB962C8B-B14F-4D97-AF65-F5344CB8AC3E}">
        <p14:creationId xmlns:p14="http://schemas.microsoft.com/office/powerpoint/2010/main" val="17448503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43544" y="8677157"/>
            <a:ext cx="2648900" cy="1002924"/>
          </a:xfrm>
          <a:custGeom>
            <a:avLst/>
            <a:gdLst/>
            <a:ahLst/>
            <a:cxnLst/>
            <a:rect l="l" t="t" r="r" b="b"/>
            <a:pathLst>
              <a:path w="2648900" h="1002924">
                <a:moveTo>
                  <a:pt x="0" y="0"/>
                </a:moveTo>
                <a:lnTo>
                  <a:pt x="2648900" y="0"/>
                </a:lnTo>
                <a:lnTo>
                  <a:pt x="2648900" y="1002925"/>
                </a:lnTo>
                <a:lnTo>
                  <a:pt x="0" y="1002925"/>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725991" y="495053"/>
            <a:ext cx="11616191" cy="514350"/>
          </a:xfrm>
          <a:prstGeom prst="rect">
            <a:avLst/>
          </a:prstGeom>
        </p:spPr>
        <p:txBody>
          <a:bodyPr lIns="0" tIns="0" rIns="0" bIns="0" rtlCol="0" anchor="t">
            <a:spAutoFit/>
          </a:bodyPr>
          <a:lstStyle/>
          <a:p>
            <a:pPr algn="l">
              <a:lnSpc>
                <a:spcPts val="4200"/>
              </a:lnSpc>
            </a:pPr>
            <a:r>
              <a:rPr lang="en-US" sz="3000">
                <a:solidFill>
                  <a:srgbClr val="DCB05B"/>
                </a:solidFill>
                <a:latin typeface="Montserrat Ultra-Bold"/>
              </a:rPr>
              <a:t>JOHANNESBURG HEALTH DISTRICT </a:t>
            </a:r>
          </a:p>
        </p:txBody>
      </p:sp>
      <p:sp>
        <p:nvSpPr>
          <p:cNvPr id="4" name="Freeform 4"/>
          <p:cNvSpPr/>
          <p:nvPr/>
        </p:nvSpPr>
        <p:spPr>
          <a:xfrm>
            <a:off x="15018832" y="1547067"/>
            <a:ext cx="3636016" cy="9680082"/>
          </a:xfrm>
          <a:custGeom>
            <a:avLst/>
            <a:gdLst/>
            <a:ahLst/>
            <a:cxnLst/>
            <a:rect l="l" t="t" r="r" b="b"/>
            <a:pathLst>
              <a:path w="3636016" h="9680082">
                <a:moveTo>
                  <a:pt x="0" y="0"/>
                </a:moveTo>
                <a:lnTo>
                  <a:pt x="3636016" y="0"/>
                </a:lnTo>
                <a:lnTo>
                  <a:pt x="3636016" y="9680082"/>
                </a:lnTo>
                <a:lnTo>
                  <a:pt x="0" y="9680082"/>
                </a:lnTo>
                <a:lnTo>
                  <a:pt x="0" y="0"/>
                </a:lnTo>
                <a:close/>
              </a:path>
            </a:pathLst>
          </a:custGeom>
          <a:blipFill>
            <a:blip r:embed="rId3">
              <a:alphaModFix amt="37000"/>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5" name="Group 5"/>
          <p:cNvGrpSpPr>
            <a:grpSpLocks noChangeAspect="1"/>
          </p:cNvGrpSpPr>
          <p:nvPr/>
        </p:nvGrpSpPr>
        <p:grpSpPr>
          <a:xfrm>
            <a:off x="14497763" y="301323"/>
            <a:ext cx="11802750" cy="12978807"/>
            <a:chOff x="0" y="0"/>
            <a:chExt cx="14228623" cy="15646400"/>
          </a:xfrm>
        </p:grpSpPr>
        <p:sp>
          <p:nvSpPr>
            <p:cNvPr id="6" name="Freeform 6"/>
            <p:cNvSpPr/>
            <p:nvPr/>
          </p:nvSpPr>
          <p:spPr>
            <a:xfrm>
              <a:off x="0" y="0"/>
              <a:ext cx="14228699" cy="15646400"/>
            </a:xfrm>
            <a:custGeom>
              <a:avLst/>
              <a:gdLst/>
              <a:ahLst/>
              <a:cxnLst/>
              <a:rect l="l" t="t" r="r" b="b"/>
              <a:pathLst>
                <a:path w="14228699" h="15646400">
                  <a:moveTo>
                    <a:pt x="4891913" y="0"/>
                  </a:moveTo>
                  <a:lnTo>
                    <a:pt x="0" y="8473059"/>
                  </a:lnTo>
                  <a:lnTo>
                    <a:pt x="4141597" y="15646400"/>
                  </a:lnTo>
                  <a:lnTo>
                    <a:pt x="14228699" y="15646400"/>
                  </a:lnTo>
                  <a:lnTo>
                    <a:pt x="14228699" y="0"/>
                  </a:lnTo>
                  <a:close/>
                </a:path>
              </a:pathLst>
            </a:custGeom>
            <a:blipFill>
              <a:blip r:embed="rId5"/>
              <a:stretch>
                <a:fillRect t="-22720" r="-160054" b="-22720"/>
              </a:stretch>
            </a:blipFill>
          </p:spPr>
          <p:txBody>
            <a:bodyPr/>
            <a:lstStyle/>
            <a:p>
              <a:endParaRPr lang="en-US"/>
            </a:p>
          </p:txBody>
        </p:sp>
      </p:grpSp>
      <p:sp>
        <p:nvSpPr>
          <p:cNvPr id="7" name="Freeform 7"/>
          <p:cNvSpPr/>
          <p:nvPr/>
        </p:nvSpPr>
        <p:spPr>
          <a:xfrm>
            <a:off x="14497763" y="301323"/>
            <a:ext cx="4678154" cy="12978807"/>
          </a:xfrm>
          <a:custGeom>
            <a:avLst/>
            <a:gdLst/>
            <a:ahLst/>
            <a:cxnLst/>
            <a:rect l="l" t="t" r="r" b="b"/>
            <a:pathLst>
              <a:path w="4678154" h="12978807">
                <a:moveTo>
                  <a:pt x="0" y="0"/>
                </a:moveTo>
                <a:lnTo>
                  <a:pt x="4678154" y="0"/>
                </a:lnTo>
                <a:lnTo>
                  <a:pt x="4678154" y="12978807"/>
                </a:lnTo>
                <a:lnTo>
                  <a:pt x="0" y="12978807"/>
                </a:lnTo>
                <a:lnTo>
                  <a:pt x="0" y="0"/>
                </a:lnTo>
                <a:close/>
              </a:path>
            </a:pathLst>
          </a:custGeom>
          <a:blipFill>
            <a:blip r:embed="rId6">
              <a:alphaModFix amt="43999"/>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 name="Freeform 8"/>
          <p:cNvSpPr/>
          <p:nvPr/>
        </p:nvSpPr>
        <p:spPr>
          <a:xfrm>
            <a:off x="15922068" y="8677157"/>
            <a:ext cx="1337232" cy="1002924"/>
          </a:xfrm>
          <a:custGeom>
            <a:avLst/>
            <a:gdLst/>
            <a:ahLst/>
            <a:cxnLst/>
            <a:rect l="l" t="t" r="r" b="b"/>
            <a:pathLst>
              <a:path w="1337232" h="1002924">
                <a:moveTo>
                  <a:pt x="0" y="0"/>
                </a:moveTo>
                <a:lnTo>
                  <a:pt x="1337232" y="0"/>
                </a:lnTo>
                <a:lnTo>
                  <a:pt x="1337232" y="1002925"/>
                </a:lnTo>
                <a:lnTo>
                  <a:pt x="0" y="1002925"/>
                </a:lnTo>
                <a:lnTo>
                  <a:pt x="0" y="0"/>
                </a:lnTo>
                <a:close/>
              </a:path>
            </a:pathLst>
          </a:custGeom>
          <a:blipFill>
            <a:blip r:embed="rId8"/>
            <a:stretch>
              <a:fillRect/>
            </a:stretch>
          </a:blipFill>
        </p:spPr>
        <p:txBody>
          <a:bodyPr/>
          <a:lstStyle/>
          <a:p>
            <a:endParaRPr lang="en-US"/>
          </a:p>
        </p:txBody>
      </p:sp>
      <p:sp>
        <p:nvSpPr>
          <p:cNvPr id="9" name="TextBox 9"/>
          <p:cNvSpPr txBox="1"/>
          <p:nvPr/>
        </p:nvSpPr>
        <p:spPr>
          <a:xfrm>
            <a:off x="11046866" y="514350"/>
            <a:ext cx="6212434" cy="514350"/>
          </a:xfrm>
          <a:prstGeom prst="rect">
            <a:avLst/>
          </a:prstGeom>
        </p:spPr>
        <p:txBody>
          <a:bodyPr lIns="0" tIns="0" rIns="0" bIns="0" rtlCol="0" anchor="t">
            <a:spAutoFit/>
          </a:bodyPr>
          <a:lstStyle/>
          <a:p>
            <a:pPr algn="r">
              <a:lnSpc>
                <a:spcPts val="4200"/>
              </a:lnSpc>
            </a:pPr>
            <a:r>
              <a:rPr lang="en-US" sz="3000">
                <a:solidFill>
                  <a:srgbClr val="0063A0"/>
                </a:solidFill>
                <a:latin typeface="Montserrat Ultra-Bold"/>
              </a:rPr>
              <a:t>2024 RESEARCH CONFERENCE</a:t>
            </a:r>
          </a:p>
        </p:txBody>
      </p:sp>
      <p:sp>
        <p:nvSpPr>
          <p:cNvPr id="10" name="TextBox 10"/>
          <p:cNvSpPr txBox="1"/>
          <p:nvPr/>
        </p:nvSpPr>
        <p:spPr>
          <a:xfrm>
            <a:off x="6100515" y="8963461"/>
            <a:ext cx="6086971" cy="721995"/>
          </a:xfrm>
          <a:prstGeom prst="rect">
            <a:avLst/>
          </a:prstGeom>
        </p:spPr>
        <p:txBody>
          <a:bodyPr lIns="0" tIns="0" rIns="0" bIns="0" rtlCol="0" anchor="t">
            <a:spAutoFit/>
          </a:bodyPr>
          <a:lstStyle/>
          <a:p>
            <a:pPr marL="0" lvl="0" indent="0" algn="ctr">
              <a:lnSpc>
                <a:spcPts val="5880"/>
              </a:lnSpc>
              <a:spcBef>
                <a:spcPct val="0"/>
              </a:spcBef>
            </a:pPr>
            <a:r>
              <a:rPr lang="en-US" sz="4200">
                <a:solidFill>
                  <a:srgbClr val="765944"/>
                </a:solidFill>
                <a:latin typeface="Josefin Sans"/>
              </a:rPr>
              <a:t>#JoburgResearch2024</a:t>
            </a:r>
          </a:p>
        </p:txBody>
      </p:sp>
      <p:sp>
        <p:nvSpPr>
          <p:cNvPr id="11" name="Title 10">
            <a:extLst>
              <a:ext uri="{FF2B5EF4-FFF2-40B4-BE49-F238E27FC236}">
                <a16:creationId xmlns:a16="http://schemas.microsoft.com/office/drawing/2014/main" id="{306F2A92-12BC-277D-D55C-4E68BD6641FD}"/>
              </a:ext>
            </a:extLst>
          </p:cNvPr>
          <p:cNvSpPr>
            <a:spLocks noGrp="1"/>
          </p:cNvSpPr>
          <p:nvPr>
            <p:ph type="title"/>
          </p:nvPr>
        </p:nvSpPr>
        <p:spPr>
          <a:xfrm>
            <a:off x="808874" y="1547067"/>
            <a:ext cx="16640925" cy="1143000"/>
          </a:xfrm>
        </p:spPr>
        <p:txBody>
          <a:bodyPr/>
          <a:lstStyle/>
          <a:p>
            <a:r>
              <a:rPr lang="en-US" dirty="0"/>
              <a:t>RESULTS</a:t>
            </a:r>
          </a:p>
        </p:txBody>
      </p:sp>
      <p:sp>
        <p:nvSpPr>
          <p:cNvPr id="12" name="Content Placeholder 11">
            <a:extLst>
              <a:ext uri="{FF2B5EF4-FFF2-40B4-BE49-F238E27FC236}">
                <a16:creationId xmlns:a16="http://schemas.microsoft.com/office/drawing/2014/main" id="{26A4406C-3ECD-0A0C-2CC0-A2565277C341}"/>
              </a:ext>
            </a:extLst>
          </p:cNvPr>
          <p:cNvSpPr>
            <a:spLocks noGrp="1"/>
          </p:cNvSpPr>
          <p:nvPr>
            <p:ph idx="1"/>
          </p:nvPr>
        </p:nvSpPr>
        <p:spPr>
          <a:xfrm>
            <a:off x="476947" y="3240431"/>
            <a:ext cx="16640924" cy="5667257"/>
          </a:xfrm>
        </p:spPr>
        <p:txBody>
          <a:bodyPr/>
          <a:lstStyle/>
          <a:p>
            <a:r>
              <a:rPr lang="en-ZA" sz="3200" dirty="0">
                <a:effectLst/>
                <a:latin typeface="Arial" panose="020B0604020202020204" pitchFamily="34" charset="0"/>
                <a:ea typeface="Times New Roman" panose="02020603050405020304" pitchFamily="18" charset="0"/>
              </a:rPr>
              <a:t>This study revealed two themes: the contributory factors to attrition of nurse educators and on-the-job challenges experienced by nurse educators. </a:t>
            </a:r>
          </a:p>
          <a:p>
            <a:pPr marL="0" indent="0">
              <a:buNone/>
            </a:pPr>
            <a:endParaRPr lang="en-ZA" sz="3200" dirty="0">
              <a:effectLst/>
              <a:latin typeface="Arial" panose="020B0604020202020204" pitchFamily="34" charset="0"/>
              <a:ea typeface="Times New Roman" panose="02020603050405020304" pitchFamily="18" charset="0"/>
            </a:endParaRPr>
          </a:p>
          <a:p>
            <a:r>
              <a:rPr lang="en-ZA" sz="3200" dirty="0">
                <a:effectLst/>
                <a:latin typeface="Arial" panose="020B0604020202020204" pitchFamily="34" charset="0"/>
                <a:ea typeface="Times New Roman" panose="02020603050405020304" pitchFamily="18" charset="0"/>
              </a:rPr>
              <a:t>Four sub-themes that emerged from the first theme include paradoxical experiences causing suffering at multiple levels, emotional suffering, unreasonable allocated workload, and lack of recognition of nurse educators' clinical experience and qualifications. </a:t>
            </a:r>
          </a:p>
          <a:p>
            <a:pPr marL="0" indent="0">
              <a:buNone/>
            </a:pPr>
            <a:endParaRPr lang="en-ZA" sz="3200" dirty="0">
              <a:effectLst/>
              <a:latin typeface="Arial" panose="020B0604020202020204" pitchFamily="34" charset="0"/>
              <a:ea typeface="Times New Roman" panose="02020603050405020304" pitchFamily="18" charset="0"/>
            </a:endParaRPr>
          </a:p>
          <a:p>
            <a:r>
              <a:rPr lang="en-ZA" sz="3200" dirty="0">
                <a:effectLst/>
                <a:latin typeface="Arial" panose="020B0604020202020204" pitchFamily="34" charset="0"/>
                <a:ea typeface="Times New Roman" panose="02020603050405020304" pitchFamily="18" charset="0"/>
              </a:rPr>
              <a:t>Two sub-themes that emerged from the second theme include poor interpersonal relationships, communication with other nurse educators, and shortage of resources.</a:t>
            </a:r>
            <a:endParaRPr lang="en-US" dirty="0"/>
          </a:p>
        </p:txBody>
      </p:sp>
    </p:spTree>
    <p:extLst>
      <p:ext uri="{BB962C8B-B14F-4D97-AF65-F5344CB8AC3E}">
        <p14:creationId xmlns:p14="http://schemas.microsoft.com/office/powerpoint/2010/main" val="33108141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TotalTime>
  <Words>761</Words>
  <Application>Microsoft Office PowerPoint</Application>
  <PresentationFormat>Custom</PresentationFormat>
  <Paragraphs>106</Paragraphs>
  <Slides>13</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13</vt:i4>
      </vt:variant>
    </vt:vector>
  </HeadingPairs>
  <TitlesOfParts>
    <vt:vector size="21" baseType="lpstr">
      <vt:lpstr>Josefin Sans</vt:lpstr>
      <vt:lpstr>Montserrat Ultra-Bold</vt:lpstr>
      <vt:lpstr>Wingdings</vt:lpstr>
      <vt:lpstr>Tw Cen MT</vt:lpstr>
      <vt:lpstr>Arial</vt:lpstr>
      <vt:lpstr>Calibri</vt:lpstr>
      <vt:lpstr>Office Theme</vt:lpstr>
      <vt:lpstr>Office Theme</vt:lpstr>
      <vt:lpstr>FACTORS CONTRIBUTING TO ATTRITION OF NURSE EDUCATORS AT A GAUTENG PUBLIC NURSING EDUCATION INSTITUTION</vt:lpstr>
      <vt:lpstr>INTRODUCTION AND BACKGROUND</vt:lpstr>
      <vt:lpstr>PROBLEM STATEMENT </vt:lpstr>
      <vt:lpstr>PURPOSE</vt:lpstr>
      <vt:lpstr>design and methodology   study setting </vt:lpstr>
      <vt:lpstr> DESIGN  </vt:lpstr>
      <vt:lpstr>METHODOLOGY</vt:lpstr>
      <vt:lpstr>METHODOLOGY </vt:lpstr>
      <vt:lpstr>RESULTS</vt:lpstr>
      <vt:lpstr>CONCLUSION </vt:lpstr>
      <vt:lpstr>LIMITATION </vt:lpstr>
      <vt:lpstr>Recommendations </vt:lpstr>
      <vt:lpstr>ACKNOWLEDGEMENT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JHD R Conf 2024 PPT Title Slide</dc:title>
  <dc:creator>Shirinda, Mihloti (gphealth)</dc:creator>
  <cp:lastModifiedBy>Shirinda, Mihloti (gphealth)</cp:lastModifiedBy>
  <cp:revision>28</cp:revision>
  <dcterms:created xsi:type="dcterms:W3CDTF">2006-08-16T00:00:00Z</dcterms:created>
  <dcterms:modified xsi:type="dcterms:W3CDTF">2024-08-27T14:10:32Z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93403F1A97C6477F8656F978DA089988_13</vt:lpwstr>
  </property>
  <property fmtid="{D5CDD505-2E9C-101B-9397-08002B2CF9AE}" pid="3" name="KSOProductBuildVer">
    <vt:lpwstr>1033-12.2.0.13472</vt:lpwstr>
  </property>
</Properties>
</file>