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4" r:id="rId6"/>
    <p:sldId id="265" r:id="rId7"/>
    <p:sldId id="266" r:id="rId8"/>
    <p:sldId id="267" r:id="rId9"/>
    <p:sldId id="268" r:id="rId10"/>
    <p:sldId id="269" r:id="rId11"/>
    <p:sldId id="270" r:id="rId12"/>
    <p:sldId id="272" r:id="rId13"/>
    <p:sldId id="273" r:id="rId14"/>
    <p:sldId id="276" r:id="rId15"/>
    <p:sldId id="278"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Josefin Sans" panose="020B0604020202020204" charset="0"/>
      <p:regular r:id="rId21"/>
      <p:bold r:id="rId22"/>
    </p:embeddedFont>
    <p:embeddedFont>
      <p:font typeface="Montserrat Ultra-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589" autoAdjust="0"/>
  </p:normalViewPr>
  <p:slideViewPr>
    <p:cSldViewPr>
      <p:cViewPr varScale="1">
        <p:scale>
          <a:sx n="51" d="100"/>
          <a:sy n="51" d="100"/>
        </p:scale>
        <p:origin x="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xmlns="" id="{ED3E32D4-2941-4187-1E23-42A1CE7EFAB7}"/>
              </a:ext>
            </a:extLst>
          </p:cNvPr>
          <p:cNvSpPr>
            <a:spLocks noGrp="1"/>
          </p:cNvSpPr>
          <p:nvPr>
            <p:ph type="ctrTitle"/>
          </p:nvPr>
        </p:nvSpPr>
        <p:spPr>
          <a:xfrm>
            <a:off x="4114800" y="3875362"/>
            <a:ext cx="7772400" cy="1470025"/>
          </a:xfrm>
        </p:spPr>
        <p:txBody>
          <a:bodyPr>
            <a:normAutofit fontScale="90000"/>
          </a:bodyPr>
          <a:lstStyle/>
          <a:p>
            <a:r>
              <a:rPr lang="en-ZA" dirty="0" smtClean="0"/>
              <a:t>DIABETIC FOOT COMPLICATIONS</a:t>
            </a:r>
            <a:r>
              <a:rPr lang="en-ZA" dirty="0"/>
              <a:t> </a:t>
            </a:r>
            <a:r>
              <a:rPr lang="en-ZA" dirty="0" smtClean="0"/>
              <a:t>IN </a:t>
            </a:r>
            <a:r>
              <a:rPr lang="en-ZA" dirty="0"/>
              <a:t>PRIMARY HEALTHCARE CLINICS IN GAUTENG</a:t>
            </a:r>
            <a:endParaRPr lang="en-US" dirty="0"/>
          </a:p>
        </p:txBody>
      </p:sp>
      <p:sp>
        <p:nvSpPr>
          <p:cNvPr id="12" name="Subtitle 11">
            <a:extLst>
              <a:ext uri="{FF2B5EF4-FFF2-40B4-BE49-F238E27FC236}">
                <a16:creationId xmlns:a16="http://schemas.microsoft.com/office/drawing/2014/main" xmlns="" id="{F1F19105-7E69-742F-8A31-59279A138F5E}"/>
              </a:ext>
            </a:extLst>
          </p:cNvPr>
          <p:cNvSpPr>
            <a:spLocks noGrp="1"/>
          </p:cNvSpPr>
          <p:nvPr>
            <p:ph type="subTitle" idx="1"/>
          </p:nvPr>
        </p:nvSpPr>
        <p:spPr>
          <a:xfrm>
            <a:off x="4800600" y="5996070"/>
            <a:ext cx="6400800" cy="1752600"/>
          </a:xfrm>
        </p:spPr>
        <p:txBody>
          <a:bodyPr>
            <a:normAutofit fontScale="92500" lnSpcReduction="20000"/>
          </a:bodyPr>
          <a:lstStyle/>
          <a:p>
            <a:r>
              <a:rPr lang="en-ZA" sz="3500" dirty="0"/>
              <a:t>PRESENTED BY: MASEGO </a:t>
            </a:r>
            <a:r>
              <a:rPr lang="en-ZA" sz="3500" dirty="0" smtClean="0"/>
              <a:t>NKOMO</a:t>
            </a:r>
          </a:p>
          <a:p>
            <a:r>
              <a:rPr lang="en-ZA" sz="2200" dirty="0" smtClean="0"/>
              <a:t>RESEARCHERS: CHARLIE DUMA, PHAKAMANI NDABA AND MASEGO NKOMO</a:t>
            </a:r>
          </a:p>
          <a:p>
            <a:r>
              <a:rPr lang="en-ZA" sz="2200" dirty="0" smtClean="0"/>
              <a:t>SUPERVISORS: MRS G JENKINS AND MRS Y CHOONARA</a:t>
            </a:r>
            <a:endParaRPr lang="en-ZA" sz="2200" dirty="0"/>
          </a:p>
          <a:p>
            <a:r>
              <a:rPr lang="en-ZA" sz="2200" dirty="0"/>
              <a:t>DATE: 28-29 AUGUST 2024</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8229600" cy="5623114"/>
          </a:xfrm>
        </p:spPr>
        <p:txBody>
          <a:bodyPr/>
          <a:lstStyle/>
          <a:p>
            <a:r>
              <a:rPr lang="en-GB" b="1" dirty="0" smtClean="0"/>
              <a:t> 7</a:t>
            </a:r>
            <a:r>
              <a:rPr lang="en-GB" b="1" dirty="0"/>
              <a:t>. Diabetic foot screening</a:t>
            </a:r>
            <a:endParaRPr lang="en-ZA" dirty="0"/>
          </a:p>
          <a:p>
            <a:endParaRPr lang="en-GB" b="1" dirty="0"/>
          </a:p>
          <a:p>
            <a:endParaRPr lang="en-GB" b="1" dirty="0"/>
          </a:p>
          <a:p>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fontScale="77500" lnSpcReduction="20000"/>
          </a:bodyPr>
          <a:lstStyle/>
          <a:p>
            <a:endParaRPr lang="en-ZA" dirty="0" smtClean="0"/>
          </a:p>
          <a:p>
            <a:pPr algn="r"/>
            <a:r>
              <a:rPr lang="en-ZA" dirty="0" smtClean="0"/>
              <a:t> </a:t>
            </a: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sz="2800" dirty="0">
              <a:ea typeface="Times New Roman" panose="02020603050405020304" pitchFamily="18" charset="0"/>
            </a:endParaRPr>
          </a:p>
          <a:p>
            <a:r>
              <a:rPr lang="en-GB" sz="2800" dirty="0"/>
              <a:t>Figure 7 shows that no diabetic foot screenings were performed at Mayfair clinic, Bezvalley clinic and Crosby Municipal clinic.</a:t>
            </a:r>
            <a:endParaRPr lang="en-ZA" sz="2800" dirty="0"/>
          </a:p>
          <a:p>
            <a:endParaRPr lang="en-GB" dirty="0" smtClean="0">
              <a:ea typeface="Times New Roman" panose="02020603050405020304" pitchFamily="18" charset="0"/>
            </a:endParaRPr>
          </a:p>
        </p:txBody>
      </p:sp>
      <p:pic>
        <p:nvPicPr>
          <p:cNvPr id="19" name="image11.png"/>
          <p:cNvPicPr/>
          <p:nvPr/>
        </p:nvPicPr>
        <p:blipFill>
          <a:blip r:embed="rId9"/>
          <a:srcRect/>
          <a:stretch>
            <a:fillRect/>
          </a:stretch>
        </p:blipFill>
        <p:spPr>
          <a:xfrm>
            <a:off x="1154953" y="3005666"/>
            <a:ext cx="6836919" cy="5162170"/>
          </a:xfrm>
          <a:prstGeom prst="rect">
            <a:avLst/>
          </a:prstGeom>
          <a:ln/>
        </p:spPr>
      </p:pic>
    </p:spTree>
    <p:extLst>
      <p:ext uri="{BB962C8B-B14F-4D97-AF65-F5344CB8AC3E}">
        <p14:creationId xmlns:p14="http://schemas.microsoft.com/office/powerpoint/2010/main" val="675423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8229600" cy="5623114"/>
          </a:xfrm>
        </p:spPr>
        <p:txBody>
          <a:bodyPr/>
          <a:lstStyle/>
          <a:p>
            <a:r>
              <a:rPr lang="en-GB" b="1" dirty="0" smtClean="0"/>
              <a:t> 8</a:t>
            </a:r>
            <a:r>
              <a:rPr lang="en-GB" b="1" dirty="0"/>
              <a:t>. Referral pathway</a:t>
            </a:r>
            <a:endParaRPr lang="en-ZA" dirty="0"/>
          </a:p>
          <a:p>
            <a:endParaRPr lang="en-ZA" dirty="0"/>
          </a:p>
          <a:p>
            <a:endParaRPr lang="en-GB" b="1" dirty="0"/>
          </a:p>
          <a:p>
            <a:endParaRPr lang="en-GB" b="1" dirty="0"/>
          </a:p>
          <a:p>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fontScale="77500" lnSpcReduction="20000"/>
          </a:bodyPr>
          <a:lstStyle/>
          <a:p>
            <a:endParaRPr lang="en-ZA" dirty="0" smtClean="0"/>
          </a:p>
          <a:p>
            <a:pPr algn="r"/>
            <a:r>
              <a:rPr lang="en-ZA" dirty="0" smtClean="0"/>
              <a:t> </a:t>
            </a: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8 shows that the PHC clinics had a multidisciplinary approach to patients with diabetic foot complications as 76.47% of patients were referred to a specialist at Mayfair clinic, 82.61% at Bezvalley and 58.62% at Crosby Municipal clinic.</a:t>
            </a:r>
            <a:endParaRPr lang="en-ZA" sz="2800" dirty="0"/>
          </a:p>
          <a:p>
            <a:endParaRPr lang="en-ZA" dirty="0"/>
          </a:p>
          <a:p>
            <a:endParaRPr lang="en-GB" dirty="0" smtClean="0">
              <a:ea typeface="Times New Roman" panose="02020603050405020304" pitchFamily="18" charset="0"/>
            </a:endParaRPr>
          </a:p>
        </p:txBody>
      </p:sp>
      <p:pic>
        <p:nvPicPr>
          <p:cNvPr id="18" name="image5.png"/>
          <p:cNvPicPr/>
          <p:nvPr/>
        </p:nvPicPr>
        <p:blipFill>
          <a:blip r:embed="rId9"/>
          <a:srcRect/>
          <a:stretch>
            <a:fillRect/>
          </a:stretch>
        </p:blipFill>
        <p:spPr>
          <a:xfrm>
            <a:off x="1154953" y="3039534"/>
            <a:ext cx="7531847" cy="5200310"/>
          </a:xfrm>
          <a:prstGeom prst="rect">
            <a:avLst/>
          </a:prstGeom>
          <a:ln/>
        </p:spPr>
      </p:pic>
    </p:spTree>
    <p:extLst>
      <p:ext uri="{BB962C8B-B14F-4D97-AF65-F5344CB8AC3E}">
        <p14:creationId xmlns:p14="http://schemas.microsoft.com/office/powerpoint/2010/main" val="377880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t>CONCLUSION</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r>
              <a:rPr lang="en-GB" dirty="0"/>
              <a:t>The overall results of this study reveals that the reported complications were corns, calluses,  nail complications, wounds, infections, neuropathy, cold feet, amputation, bunions and overlapping toes. </a:t>
            </a:r>
            <a:endParaRPr lang="en-ZA" dirty="0"/>
          </a:p>
          <a:p>
            <a:r>
              <a:rPr lang="en-GB" dirty="0"/>
              <a:t>The care of all diabetic patients requires a thorough </a:t>
            </a:r>
            <a:r>
              <a:rPr lang="en-GB" dirty="0" smtClean="0"/>
              <a:t>physical </a:t>
            </a:r>
            <a:r>
              <a:rPr lang="en-GB" dirty="0"/>
              <a:t>examination of the feet and lower limbs as well as a review of medical history. </a:t>
            </a:r>
            <a:endParaRPr lang="en-GB" dirty="0" smtClean="0"/>
          </a:p>
          <a:p>
            <a:r>
              <a:rPr lang="en-GB" dirty="0" smtClean="0"/>
              <a:t>To </a:t>
            </a:r>
            <a:r>
              <a:rPr lang="en-GB" dirty="0"/>
              <a:t>reduce the risk of lower extremity amputation in patients with ulcers, infections, peripheral vascular disease, and peripheral neuropathy, frequent examinations are indicated. </a:t>
            </a:r>
          </a:p>
          <a:p>
            <a:r>
              <a:rPr lang="en-GB" dirty="0"/>
              <a:t>This study found that no diabetic foot screening was performed amongsts patients with diabetic foot complications at the three selected clinics where treatment was provided by </a:t>
            </a:r>
            <a:r>
              <a:rPr lang="en-GB" dirty="0" smtClean="0"/>
              <a:t>nurses.</a:t>
            </a:r>
          </a:p>
          <a:p>
            <a:pPr marL="0" indent="0">
              <a:buNone/>
            </a:pPr>
            <a:endParaRPr lang="en-ZA" dirty="0"/>
          </a:p>
          <a:p>
            <a:endParaRPr lang="en-US" dirty="0"/>
          </a:p>
        </p:txBody>
      </p:sp>
    </p:spTree>
    <p:extLst>
      <p:ext uri="{BB962C8B-B14F-4D97-AF65-F5344CB8AC3E}">
        <p14:creationId xmlns:p14="http://schemas.microsoft.com/office/powerpoint/2010/main" val="14833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t>CONCLUSION</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GB" dirty="0"/>
              <a:t>Podiatrists are qualified to screen patients, diagnose, treat, and put into practice therapy modalities that would improve patients' quality of life and reduce the risk of diabetic foot-related morbidity and mortality. </a:t>
            </a:r>
            <a:endParaRPr lang="en-GB" dirty="0" smtClean="0"/>
          </a:p>
          <a:p>
            <a:r>
              <a:rPr lang="en-GB" dirty="0" smtClean="0"/>
              <a:t>Since </a:t>
            </a:r>
            <a:r>
              <a:rPr lang="en-GB" dirty="0"/>
              <a:t>PHC is the first point of contact with patients, making the podiatry profession known and for ensuring proper patient referral, it is also recommended that podiatrists be easily accessible to PHC settings before being promoted to tertiary hospitals.</a:t>
            </a:r>
            <a:endParaRPr lang="en-ZA" dirty="0"/>
          </a:p>
          <a:p>
            <a:endParaRPr lang="en-US" dirty="0"/>
          </a:p>
        </p:txBody>
      </p:sp>
    </p:spTree>
    <p:extLst>
      <p:ext uri="{BB962C8B-B14F-4D97-AF65-F5344CB8AC3E}">
        <p14:creationId xmlns:p14="http://schemas.microsoft.com/office/powerpoint/2010/main" val="3867110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a:xfrm>
            <a:off x="808874" y="1547067"/>
            <a:ext cx="16640925" cy="1143000"/>
          </a:xfrm>
        </p:spPr>
        <p:txBody>
          <a:bodyPr>
            <a:noAutofit/>
          </a:bodyPr>
          <a:lstStyle/>
          <a:p>
            <a:r>
              <a:rPr lang="en-ZA" dirty="0"/>
              <a:t/>
            </a:r>
            <a:br>
              <a:rPr lang="en-ZA" dirty="0"/>
            </a:br>
            <a:r>
              <a:rPr lang="en-ZA" dirty="0" smtClean="0"/>
              <a:t>RECOMMENDATIONS FOR FUTURE STUDY</a:t>
            </a:r>
            <a:br>
              <a:rPr lang="en-ZA" dirty="0" smtClean="0"/>
            </a:b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GB" dirty="0" smtClean="0"/>
              <a:t>Future </a:t>
            </a:r>
            <a:r>
              <a:rPr lang="en-GB" dirty="0"/>
              <a:t>studies could also confirm the predominant type of diabetes and compare diabetic foot complications between type 1 and type 2 diabetic patients at Mayfair clinic, Bez Valley clinic and Crosby Municipal clinic.</a:t>
            </a:r>
            <a:endParaRPr lang="en-ZA" dirty="0"/>
          </a:p>
          <a:p>
            <a:r>
              <a:rPr lang="en-GB" dirty="0"/>
              <a:t>In this study only matured patients aged from 40-75 were included, future studies may be conducted with focus on the younger generation to compare the most common diabetic foot complications between the two. </a:t>
            </a:r>
            <a:endParaRPr lang="en-ZA" dirty="0"/>
          </a:p>
          <a:p>
            <a:endParaRPr lang="en-US" dirty="0"/>
          </a:p>
        </p:txBody>
      </p:sp>
    </p:spTree>
    <p:extLst>
      <p:ext uri="{BB962C8B-B14F-4D97-AF65-F5344CB8AC3E}">
        <p14:creationId xmlns:p14="http://schemas.microsoft.com/office/powerpoint/2010/main" val="1989741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xmlns="" id="{306F2A92-12BC-277D-D55C-4E68BD6641FD}"/>
              </a:ext>
            </a:extLst>
          </p:cNvPr>
          <p:cNvSpPr>
            <a:spLocks noGrp="1"/>
          </p:cNvSpPr>
          <p:nvPr>
            <p:ph type="title"/>
          </p:nvPr>
        </p:nvSpPr>
        <p:spPr>
          <a:xfrm>
            <a:off x="808874" y="1547067"/>
            <a:ext cx="16640925" cy="1143000"/>
          </a:xfrm>
        </p:spPr>
        <p:txBody>
          <a:bodyPr/>
          <a:lstStyle/>
          <a:p>
            <a:endParaRPr lang="en-US"/>
          </a:p>
        </p:txBody>
      </p:sp>
      <p:sp>
        <p:nvSpPr>
          <p:cNvPr id="12" name="Content Placeholder 11">
            <a:extLst>
              <a:ext uri="{FF2B5EF4-FFF2-40B4-BE49-F238E27FC236}">
                <a16:creationId xmlns:a16="http://schemas.microsoft.com/office/drawing/2014/main" xmlns="" id="{26A4406C-3ECD-0A0C-2CC0-A2565277C341}"/>
              </a:ext>
            </a:extLst>
          </p:cNvPr>
          <p:cNvSpPr>
            <a:spLocks noGrp="1"/>
          </p:cNvSpPr>
          <p:nvPr>
            <p:ph idx="1"/>
          </p:nvPr>
        </p:nvSpPr>
        <p:spPr>
          <a:xfrm>
            <a:off x="820907" y="3009900"/>
            <a:ext cx="16640924" cy="5667257"/>
          </a:xfrm>
        </p:spPr>
        <p:txBody>
          <a:bodyPr>
            <a:normAutofit/>
          </a:bodyPr>
          <a:lstStyle/>
          <a:p>
            <a:pPr marL="0" indent="0" algn="ctr">
              <a:buNone/>
            </a:pPr>
            <a:r>
              <a:rPr lang="en-US" sz="9600" dirty="0" smtClean="0"/>
              <a:t>THANK</a:t>
            </a:r>
          </a:p>
          <a:p>
            <a:pPr marL="0" indent="0" algn="ctr">
              <a:buNone/>
            </a:pPr>
            <a:r>
              <a:rPr lang="en-US" sz="9600" dirty="0" smtClean="0"/>
              <a:t> YOU!</a:t>
            </a:r>
          </a:p>
          <a:p>
            <a:pPr marL="0" indent="0" algn="ctr">
              <a:buNone/>
            </a:pPr>
            <a:endParaRPr lang="en-US" sz="96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4732" y="5956758"/>
            <a:ext cx="8705850" cy="3190875"/>
          </a:xfrm>
          <a:prstGeom prst="rect">
            <a:avLst/>
          </a:prstGeom>
        </p:spPr>
      </p:pic>
    </p:spTree>
    <p:extLst>
      <p:ext uri="{BB962C8B-B14F-4D97-AF65-F5344CB8AC3E}">
        <p14:creationId xmlns:p14="http://schemas.microsoft.com/office/powerpoint/2010/main" val="202533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t>BACKGROUND</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endParaRPr lang="en-GB" dirty="0" smtClean="0"/>
          </a:p>
          <a:p>
            <a:r>
              <a:rPr lang="en-ZA" dirty="0"/>
              <a:t>Globally, diabetes has become one of the most common metabolic diseases, due to rapid urbanization in developing countries</a:t>
            </a:r>
            <a:r>
              <a:rPr lang="en-ZA" dirty="0" smtClean="0"/>
              <a:t>.</a:t>
            </a:r>
            <a:endParaRPr lang="en-GB" dirty="0"/>
          </a:p>
          <a:p>
            <a:r>
              <a:rPr lang="en-GB" dirty="0" smtClean="0"/>
              <a:t>Foot </a:t>
            </a:r>
            <a:r>
              <a:rPr lang="en-GB" dirty="0"/>
              <a:t>complications as a result of diabetes include the following: nail conditions, ulceration, deformities, infections and finally amputation. </a:t>
            </a:r>
            <a:endParaRPr lang="en-GB" dirty="0" smtClean="0"/>
          </a:p>
          <a:p>
            <a:r>
              <a:rPr lang="en-ZA" dirty="0" smtClean="0"/>
              <a:t>In </a:t>
            </a:r>
            <a:r>
              <a:rPr lang="en-ZA" dirty="0"/>
              <a:t>South </a:t>
            </a:r>
            <a:r>
              <a:rPr lang="en-ZA" dirty="0" smtClean="0"/>
              <a:t>Africa, </a:t>
            </a:r>
            <a:r>
              <a:rPr lang="en-GB" dirty="0" smtClean="0"/>
              <a:t>PHC</a:t>
            </a:r>
            <a:r>
              <a:rPr lang="en-ZA" dirty="0" smtClean="0"/>
              <a:t> </a:t>
            </a:r>
            <a:r>
              <a:rPr lang="en-ZA" dirty="0"/>
              <a:t>clinics are the first point of contact in health </a:t>
            </a:r>
            <a:r>
              <a:rPr lang="en-ZA" dirty="0" smtClean="0"/>
              <a:t>care. These </a:t>
            </a:r>
            <a:r>
              <a:rPr lang="en-ZA" dirty="0"/>
              <a:t>PHC clinics are expected to see many diabetic patients.</a:t>
            </a:r>
          </a:p>
          <a:p>
            <a:r>
              <a:rPr lang="en-ZA" dirty="0"/>
              <a:t>However, no empirical data on the frequency of diabetic foot problems presenting at this level of care currently exists</a:t>
            </a:r>
            <a:r>
              <a:rPr lang="en-ZA" dirty="0" smtClean="0"/>
              <a:t>.</a:t>
            </a:r>
          </a:p>
          <a:p>
            <a:r>
              <a:rPr lang="en-GB" dirty="0"/>
              <a:t>The aim of this study was to identify common diabetic foot complications in </a:t>
            </a:r>
            <a:r>
              <a:rPr lang="en-GB" dirty="0" smtClean="0"/>
              <a:t>PHC </a:t>
            </a:r>
            <a:r>
              <a:rPr lang="en-GB" dirty="0"/>
              <a:t>clinics.</a:t>
            </a:r>
            <a:endParaRPr lang="en-ZA" dirty="0"/>
          </a:p>
          <a:p>
            <a:endParaRPr lang="en-ZA" dirty="0"/>
          </a:p>
          <a:p>
            <a:endParaRPr lang="en-US" dirty="0"/>
          </a:p>
        </p:txBody>
      </p:sp>
    </p:spTree>
    <p:extLst>
      <p:ext uri="{BB962C8B-B14F-4D97-AF65-F5344CB8AC3E}">
        <p14:creationId xmlns:p14="http://schemas.microsoft.com/office/powerpoint/2010/main" val="33914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t>METHODOLOGY</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a:bodyPr>
          <a:lstStyle/>
          <a:p>
            <a:pPr marL="0" indent="0">
              <a:buNone/>
            </a:pPr>
            <a:r>
              <a:rPr lang="en-ZA" dirty="0" smtClean="0"/>
              <a:t> STUDY DESIGN &amp; SETTING</a:t>
            </a:r>
          </a:p>
          <a:p>
            <a:r>
              <a:rPr lang="en-ZA" dirty="0"/>
              <a:t>A qualitative, retrospective design was used for this study</a:t>
            </a:r>
            <a:r>
              <a:rPr lang="en-ZA" dirty="0" smtClean="0"/>
              <a:t>.</a:t>
            </a:r>
            <a:endParaRPr lang="en-ZA" dirty="0"/>
          </a:p>
          <a:p>
            <a:r>
              <a:rPr lang="en-ZA" dirty="0"/>
              <a:t>Using a self-constructed data collecting tool, information was gathered from the files of diabetic patients who visited Mayfair clinic, Bez Valley clinic and Crosby Municipal clinic</a:t>
            </a:r>
            <a:r>
              <a:rPr lang="en-ZA" dirty="0" smtClean="0"/>
              <a:t>.</a:t>
            </a:r>
          </a:p>
          <a:p>
            <a:pPr marL="0" indent="0">
              <a:buNone/>
            </a:pPr>
            <a:endParaRPr lang="en-ZA" dirty="0" smtClean="0"/>
          </a:p>
          <a:p>
            <a:pPr marL="0" indent="0">
              <a:buNone/>
            </a:pPr>
            <a:r>
              <a:rPr lang="en-ZA" dirty="0" smtClean="0"/>
              <a:t>STUDY </a:t>
            </a:r>
            <a:r>
              <a:rPr lang="en-ZA" dirty="0"/>
              <a:t>POPULATION </a:t>
            </a:r>
          </a:p>
          <a:p>
            <a:r>
              <a:rPr lang="en-ZA" dirty="0"/>
              <a:t>Diabetic patients at Mayfair clinic, Bez Valley clinic and Crosby Municipal clinic between 2018 and 2021.</a:t>
            </a:r>
          </a:p>
          <a:p>
            <a:r>
              <a:rPr lang="en-ZA" dirty="0"/>
              <a:t>Males and females with ages ranging between 40 and 75 years who are Type 1 and Type 2 diabetics.</a:t>
            </a:r>
          </a:p>
          <a:p>
            <a:r>
              <a:rPr lang="en-ZA" dirty="0"/>
              <a:t>The study sample consisted a minimum of 30 patients files per clinic, thus giving us a total minimum of 90 files.</a:t>
            </a:r>
          </a:p>
          <a:p>
            <a:endParaRPr lang="en-ZA" dirty="0"/>
          </a:p>
          <a:p>
            <a:endParaRPr lang="en-ZA" dirty="0" smtClean="0"/>
          </a:p>
          <a:p>
            <a:pPr marL="0" indent="0">
              <a:buNone/>
            </a:pPr>
            <a:endParaRPr lang="en-ZA" dirty="0"/>
          </a:p>
          <a:p>
            <a:endParaRPr lang="en-US" dirty="0"/>
          </a:p>
        </p:txBody>
      </p:sp>
    </p:spTree>
    <p:extLst>
      <p:ext uri="{BB962C8B-B14F-4D97-AF65-F5344CB8AC3E}">
        <p14:creationId xmlns:p14="http://schemas.microsoft.com/office/powerpoint/2010/main" val="287711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7750696" cy="5097463"/>
          </a:xfrm>
        </p:spPr>
        <p:txBody>
          <a:bodyPr/>
          <a:lstStyle/>
          <a:p>
            <a:r>
              <a:rPr lang="en-ZA" b="1" dirty="0" smtClean="0">
                <a:ea typeface="Times New Roman" panose="02020603050405020304" pitchFamily="18" charset="0"/>
              </a:rPr>
              <a:t>1. Age</a:t>
            </a:r>
            <a:endParaRPr lang="en-ZA" b="1"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a:bodyPr>
          <a:lstStyle/>
          <a:p>
            <a:endParaRPr lang="en-ZA" dirty="0" smtClean="0"/>
          </a:p>
          <a:p>
            <a:pPr algn="r"/>
            <a:endParaRPr lang="en-ZA" dirty="0"/>
          </a:p>
        </p:txBody>
      </p:sp>
      <p:sp>
        <p:nvSpPr>
          <p:cNvPr id="17" name="Content Placeholder 16"/>
          <p:cNvSpPr>
            <a:spLocks noGrp="1"/>
          </p:cNvSpPr>
          <p:nvPr>
            <p:ph sz="quarter" idx="4"/>
          </p:nvPr>
        </p:nvSpPr>
        <p:spPr>
          <a:xfrm>
            <a:off x="8495928" y="2434058"/>
            <a:ext cx="6913244" cy="4579096"/>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endParaRPr lang="en-GB" dirty="0" smtClean="0">
              <a:ea typeface="Times New Roman" panose="02020603050405020304" pitchFamily="18" charset="0"/>
            </a:endParaRPr>
          </a:p>
          <a:p>
            <a:r>
              <a:rPr lang="en-GB" sz="2800" dirty="0" smtClean="0">
                <a:ea typeface="Times New Roman" panose="02020603050405020304" pitchFamily="18" charset="0"/>
              </a:rPr>
              <a:t>Figure </a:t>
            </a:r>
            <a:r>
              <a:rPr lang="en-GB" sz="2800" dirty="0">
                <a:ea typeface="Times New Roman" panose="02020603050405020304" pitchFamily="18" charset="0"/>
              </a:rPr>
              <a:t>1 shows that the most prevalent age range of patients with diabetic foot complications were between 46-50 years (47%) at Mayfair clinic, 56-60 years (47.83%) at Bezvalley clinic and 56-60 years (27.59%) at Crosby Municipal clinic.</a:t>
            </a:r>
            <a:endParaRPr lang="en-ZA" sz="2800" dirty="0">
              <a:ea typeface="Times New Roman" panose="02020603050405020304" pitchFamily="18" charset="0"/>
            </a:endParaRPr>
          </a:p>
        </p:txBody>
      </p:sp>
      <p:pic>
        <p:nvPicPr>
          <p:cNvPr id="13" name="image18.png"/>
          <p:cNvPicPr>
            <a:picLocks/>
          </p:cNvPicPr>
          <p:nvPr/>
        </p:nvPicPr>
        <p:blipFill>
          <a:blip r:embed="rId9"/>
          <a:stretch>
            <a:fillRect/>
          </a:stretch>
        </p:blipFill>
        <p:spPr>
          <a:xfrm>
            <a:off x="1043544" y="2814636"/>
            <a:ext cx="7643256" cy="5214937"/>
          </a:xfrm>
          <a:prstGeom prst="rect">
            <a:avLst/>
          </a:prstGeom>
          <a:ln/>
        </p:spPr>
      </p:pic>
    </p:spTree>
    <p:extLst>
      <p:ext uri="{BB962C8B-B14F-4D97-AF65-F5344CB8AC3E}">
        <p14:creationId xmlns:p14="http://schemas.microsoft.com/office/powerpoint/2010/main" val="1683096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7750696" cy="5097463"/>
          </a:xfrm>
        </p:spPr>
        <p:txBody>
          <a:bodyPr/>
          <a:lstStyle/>
          <a:p>
            <a:r>
              <a:rPr lang="en-GB" b="1" dirty="0"/>
              <a:t>2. Gender</a:t>
            </a:r>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a:bodyPr>
          <a:lstStyle/>
          <a:p>
            <a:endParaRPr lang="en-ZA" dirty="0" smtClean="0"/>
          </a:p>
          <a:p>
            <a:pPr algn="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2 shows that the majority of patients at 59% were females at Mayfair clinic, however 100% of patients were males at Bezvalley clinic and 69% of patients were males at Crosby Municipal clinic.</a:t>
            </a:r>
            <a:endParaRPr lang="en-ZA" sz="2800" dirty="0"/>
          </a:p>
          <a:p>
            <a:endParaRPr lang="en-GB" dirty="0" smtClean="0">
              <a:ea typeface="Times New Roman" panose="02020603050405020304" pitchFamily="18" charset="0"/>
            </a:endParaRPr>
          </a:p>
        </p:txBody>
      </p:sp>
      <p:pic>
        <p:nvPicPr>
          <p:cNvPr id="18" name="image4.png"/>
          <p:cNvPicPr/>
          <p:nvPr/>
        </p:nvPicPr>
        <p:blipFill>
          <a:blip r:embed="rId9"/>
          <a:srcRect/>
          <a:stretch>
            <a:fillRect/>
          </a:stretch>
        </p:blipFill>
        <p:spPr>
          <a:xfrm>
            <a:off x="1154953" y="3244333"/>
            <a:ext cx="7183672" cy="4553655"/>
          </a:xfrm>
          <a:prstGeom prst="rect">
            <a:avLst/>
          </a:prstGeom>
          <a:ln/>
        </p:spPr>
      </p:pic>
    </p:spTree>
    <p:extLst>
      <p:ext uri="{BB962C8B-B14F-4D97-AF65-F5344CB8AC3E}">
        <p14:creationId xmlns:p14="http://schemas.microsoft.com/office/powerpoint/2010/main" val="280695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7750696" cy="5097463"/>
          </a:xfrm>
        </p:spPr>
        <p:txBody>
          <a:bodyPr/>
          <a:lstStyle/>
          <a:p>
            <a:r>
              <a:rPr lang="en-GB" b="1" dirty="0"/>
              <a:t>3. Duration of diabetes</a:t>
            </a:r>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a:bodyPr>
          <a:lstStyle/>
          <a:p>
            <a:endParaRPr lang="en-ZA" dirty="0" smtClean="0"/>
          </a:p>
          <a:p>
            <a:pPr algn="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3 shows that the majority of patients at Mayfair clinic (70.59%) had diabetes for a period of 11-15 years, the majority (52.17%) at Bezvalley clinic also had diabetes for 11-15 years, whereas the majority (27.59%) at Crosby Municipal clinic had diabetes for 5-10 years.</a:t>
            </a:r>
            <a:endParaRPr lang="en-ZA" sz="2800" dirty="0"/>
          </a:p>
          <a:p>
            <a:endParaRPr lang="en-GB" dirty="0" smtClean="0">
              <a:ea typeface="Times New Roman" panose="02020603050405020304" pitchFamily="18" charset="0"/>
            </a:endParaRPr>
          </a:p>
        </p:txBody>
      </p:sp>
      <p:pic>
        <p:nvPicPr>
          <p:cNvPr id="19" name="image13.png"/>
          <p:cNvPicPr/>
          <p:nvPr/>
        </p:nvPicPr>
        <p:blipFill>
          <a:blip r:embed="rId9"/>
          <a:srcRect/>
          <a:stretch>
            <a:fillRect/>
          </a:stretch>
        </p:blipFill>
        <p:spPr>
          <a:xfrm>
            <a:off x="1154953" y="2988734"/>
            <a:ext cx="7052943" cy="5040839"/>
          </a:xfrm>
          <a:prstGeom prst="rect">
            <a:avLst/>
          </a:prstGeom>
          <a:ln/>
        </p:spPr>
      </p:pic>
    </p:spTree>
    <p:extLst>
      <p:ext uri="{BB962C8B-B14F-4D97-AF65-F5344CB8AC3E}">
        <p14:creationId xmlns:p14="http://schemas.microsoft.com/office/powerpoint/2010/main" val="419899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8229600" cy="5623114"/>
          </a:xfrm>
        </p:spPr>
        <p:txBody>
          <a:bodyPr/>
          <a:lstStyle/>
          <a:p>
            <a:r>
              <a:rPr lang="en-GB" b="1" dirty="0" smtClean="0"/>
              <a:t>4</a:t>
            </a:r>
            <a:r>
              <a:rPr lang="en-GB" b="1" dirty="0"/>
              <a:t>. Comorbidities </a:t>
            </a:r>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fontScale="77500" lnSpcReduction="20000"/>
          </a:bodyPr>
          <a:lstStyle/>
          <a:p>
            <a:endParaRPr lang="en-ZA" dirty="0" smtClean="0"/>
          </a:p>
          <a:p>
            <a:pPr algn="r"/>
            <a:r>
              <a:rPr lang="en-ZA" dirty="0" smtClean="0"/>
              <a:t> </a:t>
            </a: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4 shows that the most prevalent comorbidity was hypertension with 48% patients at Mayfair clinic, 58.06% at Bezvalley clinic and 40% at Crosby Municipal clinic.</a:t>
            </a:r>
            <a:endParaRPr lang="en-ZA" sz="2800" dirty="0"/>
          </a:p>
          <a:p>
            <a:endParaRPr lang="en-GB" dirty="0" smtClean="0">
              <a:ea typeface="Times New Roman" panose="02020603050405020304" pitchFamily="18" charset="0"/>
            </a:endParaRPr>
          </a:p>
        </p:txBody>
      </p:sp>
      <p:pic>
        <p:nvPicPr>
          <p:cNvPr id="18" name="image19.png"/>
          <p:cNvPicPr/>
          <p:nvPr/>
        </p:nvPicPr>
        <p:blipFill>
          <a:blip r:embed="rId9"/>
          <a:srcRect/>
          <a:stretch>
            <a:fillRect/>
          </a:stretch>
        </p:blipFill>
        <p:spPr>
          <a:xfrm>
            <a:off x="1154953" y="3141134"/>
            <a:ext cx="7052943" cy="4656854"/>
          </a:xfrm>
          <a:prstGeom prst="rect">
            <a:avLst/>
          </a:prstGeom>
          <a:ln/>
        </p:spPr>
      </p:pic>
    </p:spTree>
    <p:extLst>
      <p:ext uri="{BB962C8B-B14F-4D97-AF65-F5344CB8AC3E}">
        <p14:creationId xmlns:p14="http://schemas.microsoft.com/office/powerpoint/2010/main" val="356931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8229600" cy="5623114"/>
          </a:xfrm>
        </p:spPr>
        <p:txBody>
          <a:bodyPr/>
          <a:lstStyle/>
          <a:p>
            <a:r>
              <a:rPr lang="en-GB" b="1" dirty="0" smtClean="0"/>
              <a:t> 5</a:t>
            </a:r>
            <a:r>
              <a:rPr lang="en-GB" b="1" dirty="0"/>
              <a:t>. Recorded diabetic foot risk factors</a:t>
            </a:r>
          </a:p>
          <a:p>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fontScale="77500" lnSpcReduction="20000"/>
          </a:bodyPr>
          <a:lstStyle/>
          <a:p>
            <a:endParaRPr lang="en-ZA" dirty="0" smtClean="0"/>
          </a:p>
          <a:p>
            <a:pPr algn="r"/>
            <a:r>
              <a:rPr lang="en-ZA" dirty="0" smtClean="0"/>
              <a:t> </a:t>
            </a: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5 shows that neuropathy was the most recorded diabetic foot risk factor with 53.57% prevalence at Mayfair clinic, 47.83% at Bezvalley clinic and 60.61% at Crosby Municipal </a:t>
            </a:r>
            <a:r>
              <a:rPr lang="en-GB" sz="2800" dirty="0" smtClean="0"/>
              <a:t>clinic.</a:t>
            </a:r>
            <a:endParaRPr lang="en-ZA" sz="2800" dirty="0"/>
          </a:p>
          <a:p>
            <a:endParaRPr lang="en-GB" dirty="0" smtClean="0">
              <a:ea typeface="Times New Roman" panose="02020603050405020304" pitchFamily="18" charset="0"/>
            </a:endParaRPr>
          </a:p>
        </p:txBody>
      </p:sp>
      <p:pic>
        <p:nvPicPr>
          <p:cNvPr id="20" name="image7.png"/>
          <p:cNvPicPr/>
          <p:nvPr/>
        </p:nvPicPr>
        <p:blipFill>
          <a:blip r:embed="rId9"/>
          <a:srcRect/>
          <a:stretch>
            <a:fillRect/>
          </a:stretch>
        </p:blipFill>
        <p:spPr>
          <a:xfrm>
            <a:off x="1154953" y="3073400"/>
            <a:ext cx="7531847" cy="5166444"/>
          </a:xfrm>
          <a:prstGeom prst="rect">
            <a:avLst/>
          </a:prstGeom>
          <a:ln/>
        </p:spPr>
      </p:pic>
    </p:spTree>
    <p:extLst>
      <p:ext uri="{BB962C8B-B14F-4D97-AF65-F5344CB8AC3E}">
        <p14:creationId xmlns:p14="http://schemas.microsoft.com/office/powerpoint/2010/main" val="223497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 xmlns:a16="http://schemas.microsoft.com/office/drawing/2014/main" id="{306F2A92-12BC-277D-D55C-4E68BD6641FD}"/>
              </a:ext>
            </a:extLst>
          </p:cNvPr>
          <p:cNvSpPr>
            <a:spLocks noGrp="1"/>
          </p:cNvSpPr>
          <p:nvPr>
            <p:ph type="title"/>
          </p:nvPr>
        </p:nvSpPr>
        <p:spPr/>
        <p:txBody>
          <a:bodyPr>
            <a:normAutofit fontScale="90000"/>
          </a:bodyPr>
          <a:lstStyle/>
          <a:p>
            <a:pPr algn="r"/>
            <a:r>
              <a:rPr lang="en-ZA" dirty="0" smtClean="0"/>
              <a:t/>
            </a:r>
            <a:br>
              <a:rPr lang="en-ZA" dirty="0" smtClean="0"/>
            </a:br>
            <a:r>
              <a:rPr lang="en-ZA" dirty="0"/>
              <a:t/>
            </a:r>
            <a:br>
              <a:rPr lang="en-ZA" dirty="0"/>
            </a:br>
            <a:r>
              <a:rPr lang="en-ZA" dirty="0" smtClean="0"/>
              <a:t>                                                                         RESULTS</a:t>
            </a:r>
            <a:endParaRPr lang="en-US" dirty="0"/>
          </a:p>
        </p:txBody>
      </p:sp>
      <p:sp>
        <p:nvSpPr>
          <p:cNvPr id="12" name="Content Placeholder 11">
            <a:extLst>
              <a:ext uri="{FF2B5EF4-FFF2-40B4-BE49-F238E27FC236}">
                <a16:creationId xmlns="" xmlns:a16="http://schemas.microsoft.com/office/drawing/2014/main" id="{26A4406C-3ECD-0A0C-2CC0-A2565277C341}"/>
              </a:ext>
            </a:extLst>
          </p:cNvPr>
          <p:cNvSpPr>
            <a:spLocks noGrp="1"/>
          </p:cNvSpPr>
          <p:nvPr>
            <p:ph sz="half" idx="2"/>
          </p:nvPr>
        </p:nvSpPr>
        <p:spPr>
          <a:xfrm>
            <a:off x="457200" y="2174874"/>
            <a:ext cx="8229600" cy="5623114"/>
          </a:xfrm>
        </p:spPr>
        <p:txBody>
          <a:bodyPr/>
          <a:lstStyle/>
          <a:p>
            <a:r>
              <a:rPr lang="en-GB" b="1" dirty="0" smtClean="0"/>
              <a:t> 6</a:t>
            </a:r>
            <a:r>
              <a:rPr lang="en-GB" b="1" dirty="0"/>
              <a:t>. Reported foot pathology</a:t>
            </a:r>
          </a:p>
          <a:p>
            <a:endParaRPr lang="en-GB" b="1" dirty="0"/>
          </a:p>
          <a:p>
            <a:endParaRPr lang="en-ZA" dirty="0"/>
          </a:p>
          <a:p>
            <a:endParaRPr lang="en-ZA" dirty="0"/>
          </a:p>
          <a:p>
            <a:endParaRPr lang="en-ZA" dirty="0">
              <a:ea typeface="Times New Roman" panose="02020603050405020304" pitchFamily="18" charset="0"/>
            </a:endParaRPr>
          </a:p>
        </p:txBody>
      </p:sp>
      <p:sp>
        <p:nvSpPr>
          <p:cNvPr id="16" name="Text Placeholder 15"/>
          <p:cNvSpPr>
            <a:spLocks noGrp="1"/>
          </p:cNvSpPr>
          <p:nvPr>
            <p:ph type="body" sz="quarter" idx="3"/>
          </p:nvPr>
        </p:nvSpPr>
        <p:spPr>
          <a:xfrm>
            <a:off x="1043545" y="1535113"/>
            <a:ext cx="14365628" cy="639762"/>
          </a:xfrm>
        </p:spPr>
        <p:txBody>
          <a:bodyPr>
            <a:normAutofit fontScale="77500" lnSpcReduction="20000"/>
          </a:bodyPr>
          <a:lstStyle/>
          <a:p>
            <a:endParaRPr lang="en-ZA" dirty="0" smtClean="0"/>
          </a:p>
          <a:p>
            <a:pPr algn="r"/>
            <a:r>
              <a:rPr lang="en-ZA" dirty="0" smtClean="0"/>
              <a:t> </a:t>
            </a:r>
            <a:endParaRPr lang="en-ZA" dirty="0"/>
          </a:p>
        </p:txBody>
      </p:sp>
      <p:sp>
        <p:nvSpPr>
          <p:cNvPr id="17" name="Content Placeholder 16"/>
          <p:cNvSpPr>
            <a:spLocks noGrp="1"/>
          </p:cNvSpPr>
          <p:nvPr>
            <p:ph sz="quarter" idx="4"/>
          </p:nvPr>
        </p:nvSpPr>
        <p:spPr>
          <a:xfrm>
            <a:off x="8686800" y="3055268"/>
            <a:ext cx="6722372" cy="4742720"/>
          </a:xfrm>
        </p:spPr>
        <p:txBody>
          <a:bodyPr/>
          <a:lstStyle/>
          <a:p>
            <a:endParaRPr lang="en-GB" dirty="0" smtClean="0">
              <a:ea typeface="Times New Roman" panose="02020603050405020304" pitchFamily="18" charset="0"/>
            </a:endParaRPr>
          </a:p>
          <a:p>
            <a:endParaRPr lang="en-GB" dirty="0">
              <a:ea typeface="Times New Roman" panose="02020603050405020304" pitchFamily="18" charset="0"/>
            </a:endParaRPr>
          </a:p>
          <a:p>
            <a:r>
              <a:rPr lang="en-GB" sz="2800" dirty="0"/>
              <a:t>Figure 6 shows calluses were the most reported foot pathologies at Mayfair clinic (28.07%), however neuropathy was the most reported foot pathology at Bezvalley (29.58%) and at Crosby Municipal clinic (50%).</a:t>
            </a:r>
            <a:endParaRPr lang="en-ZA" sz="2800" dirty="0"/>
          </a:p>
          <a:p>
            <a:endParaRPr lang="en-GB" dirty="0" smtClean="0">
              <a:ea typeface="Times New Roman" panose="02020603050405020304" pitchFamily="18" charset="0"/>
            </a:endParaRPr>
          </a:p>
        </p:txBody>
      </p:sp>
      <p:pic>
        <p:nvPicPr>
          <p:cNvPr id="18" name="image9.png"/>
          <p:cNvPicPr/>
          <p:nvPr/>
        </p:nvPicPr>
        <p:blipFill>
          <a:blip r:embed="rId9"/>
          <a:srcRect/>
          <a:stretch>
            <a:fillRect/>
          </a:stretch>
        </p:blipFill>
        <p:spPr>
          <a:xfrm>
            <a:off x="1154953" y="3090332"/>
            <a:ext cx="7531847" cy="5464891"/>
          </a:xfrm>
          <a:prstGeom prst="rect">
            <a:avLst/>
          </a:prstGeom>
          <a:ln/>
        </p:spPr>
      </p:pic>
    </p:spTree>
    <p:extLst>
      <p:ext uri="{BB962C8B-B14F-4D97-AF65-F5344CB8AC3E}">
        <p14:creationId xmlns:p14="http://schemas.microsoft.com/office/powerpoint/2010/main" val="309546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JHD R Conf 2024 PPT Title Slide</Template>
  <TotalTime>5471</TotalTime>
  <Words>995</Words>
  <Application>Microsoft Office PowerPoint</Application>
  <PresentationFormat>Custom</PresentationFormat>
  <Paragraphs>142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Josefin Sans</vt:lpstr>
      <vt:lpstr>Montserrat Ultra-Bold</vt:lpstr>
      <vt:lpstr>Times New Roman</vt:lpstr>
      <vt:lpstr>Arial</vt:lpstr>
      <vt:lpstr>Office Theme</vt:lpstr>
      <vt:lpstr>DIABETIC FOOT COMPLICATIONS IN PRIMARY HEALTHCARE CLINICS IN GAUTENG</vt:lpstr>
      <vt:lpstr>BACKGROUND</vt:lpstr>
      <vt:lpstr>METHODOLOGY</vt:lpstr>
      <vt:lpstr>                                                                           RESULTS</vt:lpstr>
      <vt:lpstr>                                                                           RESULTS</vt:lpstr>
      <vt:lpstr>                                                                           RESULTS</vt:lpstr>
      <vt:lpstr>                                                                           RESULTS</vt:lpstr>
      <vt:lpstr>                                                                           RESULTS</vt:lpstr>
      <vt:lpstr>                                                                           RESULTS</vt:lpstr>
      <vt:lpstr>                                                                           RESULTS</vt:lpstr>
      <vt:lpstr>                                                                           RESULTS</vt:lpstr>
      <vt:lpstr>CONCLUSION</vt:lpstr>
      <vt:lpstr>CONCLUSION</vt:lpstr>
      <vt:lpstr> RECOMMENDATIONS FOR FUTURE STUDY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DIABETIC FOOT COMPLICATIONS IN PRIMARY HEALTHCARE CLINICS IN GAUTENG</dc:title>
  <dc:creator>HP</dc:creator>
  <cp:lastModifiedBy>HP</cp:lastModifiedBy>
  <cp:revision>21</cp:revision>
  <dcterms:created xsi:type="dcterms:W3CDTF">2024-08-18T15:52:20Z</dcterms:created>
  <dcterms:modified xsi:type="dcterms:W3CDTF">2024-08-26T09:03:21Z</dcterms:modified>
  <dc:identifier>DAGBbZIf2EI</dc:identifier>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