
<file path=[Content_Types].xml><?xml version="1.0" encoding="utf-8"?>
<Types xmlns="http://schemas.openxmlformats.org/package/2006/content-types">
  <Default Extension="emf" ContentType="image/x-emf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slideLayouts/slideLayout6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5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theme/themeOverride1.xml" ContentType="application/vnd.openxmlformats-officedocument.themeOverride+xml"/>
  <Override PartName="/ppt/drawings/drawing1.xml" ContentType="application/vnd.openxmlformats-officedocument.drawingml.chartshapes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drawings/drawing2.xml" ContentType="application/vnd.openxmlformats-officedocument.drawingml.chartshapes+xml"/>
  <Override PartName="/ppt/notesSlides/notesSlide6.xml" ContentType="application/vnd.openxmlformats-officedocument.presentationml.notesSl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theme/themeOverride2.xml" ContentType="application/vnd.openxmlformats-officedocument.themeOverride+xml"/>
  <Override PartName="/ppt/notesSlides/notesSlide7.xml" ContentType="application/vnd.openxmlformats-officedocument.presentationml.notesSlid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theme/themeOverride3.xml" ContentType="application/vnd.openxmlformats-officedocument.themeOverride+xml"/>
  <Override PartName="/ppt/drawings/drawing3.xml" ContentType="application/vnd.openxmlformats-officedocument.drawingml.chartshapes+xml"/>
  <Override PartName="/ppt/notesSlides/notesSlide8.xml" ContentType="application/vnd.openxmlformats-officedocument.presentationml.notesSlid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theme/themeOverride4.xml" ContentType="application/vnd.openxmlformats-officedocument.themeOverride+xml"/>
  <Override PartName="/ppt/notesSlides/notesSlide9.xml" ContentType="application/vnd.openxmlformats-officedocument.presentationml.notesSlid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theme/themeOverride5.xml" ContentType="application/vnd.openxmlformats-officedocument.themeOverr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762" r:id="rId1"/>
    <p:sldMasterId id="2147483662" r:id="rId2"/>
    <p:sldMasterId id="2147483666" r:id="rId3"/>
    <p:sldMasterId id="2147483669" r:id="rId4"/>
    <p:sldMasterId id="2147483728" r:id="rId5"/>
  </p:sldMasterIdLst>
  <p:notesMasterIdLst>
    <p:notesMasterId r:id="rId18"/>
  </p:notesMasterIdLst>
  <p:sldIdLst>
    <p:sldId id="257" r:id="rId6"/>
    <p:sldId id="279" r:id="rId7"/>
    <p:sldId id="277" r:id="rId8"/>
    <p:sldId id="258" r:id="rId9"/>
    <p:sldId id="272" r:id="rId10"/>
    <p:sldId id="274" r:id="rId11"/>
    <p:sldId id="262" r:id="rId12"/>
    <p:sldId id="267" r:id="rId13"/>
    <p:sldId id="269" r:id="rId14"/>
    <p:sldId id="270" r:id="rId15"/>
    <p:sldId id="271" r:id="rId16"/>
    <p:sldId id="273" r:id="rId17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23" roundtripDataSignature="AMtx7miW2a9tEA2xzLGrtcr7T5O5EDwIKQ==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C3B60F30-3F70-1255-1281-B684FB7812FD}" name="Kate  Rees" initials="KR" userId="S::rees@anovahealth.co.za::9c22171a-17d2-4485-ae5d-af01134344e1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Preethi Mistri" initials="" lastIdx="14" clrIdx="0"/>
  <p:cmAuthor id="1" name="Candice Chetty-Makkan" initials="" lastIdx="12" clrIdx="1"/>
  <p:cmAuthor id="2" name="Chipo Mutyambizi" initials="CM" lastIdx="8" clrIdx="2">
    <p:extLst>
      <p:ext uri="{19B8F6BF-5375-455C-9EA6-DF929625EA0E}">
        <p15:presenceInfo xmlns:p15="http://schemas.microsoft.com/office/powerpoint/2012/main" userId="S::mutyambizic@anovahealth.co.za::5d2f4cc5-2288-4fb7-9722-f3f948eeadc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A76B194-7159-4243-851F-D77DA2FF8A22}" v="5" dt="2024-08-23T11:56:14.009"/>
  </p1510:revLst>
</p1510:revInfo>
</file>

<file path=ppt/tableStyles.xml><?xml version="1.0" encoding="utf-8"?>
<a:tblStyleLst xmlns:a="http://schemas.openxmlformats.org/drawingml/2006/main" def="{807101CC-0412-409C-A55A-073A46A28566}">
  <a:tblStyle styleId="{807101CC-0412-409C-A55A-073A46A28566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061" autoAdjust="0"/>
  </p:normalViewPr>
  <p:slideViewPr>
    <p:cSldViewPr snapToGrid="0">
      <p:cViewPr varScale="1">
        <p:scale>
          <a:sx n="65" d="100"/>
          <a:sy n="65" d="100"/>
        </p:scale>
        <p:origin x="91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notesMaster" Target="notesMasters/notesMaster1.xml"/><Relationship Id="rId26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9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commentAuthors" Target="commentAuthor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23" Type="http://customschemas.google.com/relationships/presentationmetadata" Target="metadata"/><Relationship Id="rId28" Type="http://schemas.openxmlformats.org/officeDocument/2006/relationships/tableStyles" Target="tableStyles.xml"/><Relationship Id="rId10" Type="http://schemas.openxmlformats.org/officeDocument/2006/relationships/slide" Target="slides/slide5.xml"/><Relationship Id="rId31" Type="http://schemas.microsoft.com/office/2018/10/relationships/authors" Target="author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7" Type="http://schemas.openxmlformats.org/officeDocument/2006/relationships/theme" Target="theme/theme1.xml"/><Relationship Id="rId30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ipo Mutyambizi" userId="5d2f4cc5-2288-4fb7-9722-f3f948eeadc8" providerId="ADAL" clId="{0A76B194-7159-4243-851F-D77DA2FF8A22}"/>
    <pc:docChg chg="delSld modSld delMainMaster">
      <pc:chgData name="Chipo Mutyambizi" userId="5d2f4cc5-2288-4fb7-9722-f3f948eeadc8" providerId="ADAL" clId="{0A76B194-7159-4243-851F-D77DA2FF8A22}" dt="2024-08-23T13:46:02.808" v="7"/>
      <pc:docMkLst>
        <pc:docMk/>
      </pc:docMkLst>
      <pc:sldChg chg="addSp modSp">
        <pc:chgData name="Chipo Mutyambizi" userId="5d2f4cc5-2288-4fb7-9722-f3f948eeadc8" providerId="ADAL" clId="{0A76B194-7159-4243-851F-D77DA2FF8A22}" dt="2024-08-23T11:56:14.009" v="5" actId="1076"/>
        <pc:sldMkLst>
          <pc:docMk/>
          <pc:sldMk cId="0" sldId="257"/>
        </pc:sldMkLst>
        <pc:picChg chg="add mod">
          <ac:chgData name="Chipo Mutyambizi" userId="5d2f4cc5-2288-4fb7-9722-f3f948eeadc8" providerId="ADAL" clId="{0A76B194-7159-4243-851F-D77DA2FF8A22}" dt="2024-08-23T11:56:14.009" v="5" actId="1076"/>
          <ac:picMkLst>
            <pc:docMk/>
            <pc:sldMk cId="0" sldId="257"/>
            <ac:picMk id="1026" creationId="{37C1D133-0349-005E-C909-BB3C80837B69}"/>
          </ac:picMkLst>
        </pc:picChg>
      </pc:sldChg>
      <pc:sldChg chg="modSp mod">
        <pc:chgData name="Chipo Mutyambizi" userId="5d2f4cc5-2288-4fb7-9722-f3f948eeadc8" providerId="ADAL" clId="{0A76B194-7159-4243-851F-D77DA2FF8A22}" dt="2024-08-23T13:46:02.808" v="7"/>
        <pc:sldMkLst>
          <pc:docMk/>
          <pc:sldMk cId="3292521929" sldId="270"/>
        </pc:sldMkLst>
        <pc:spChg chg="mod">
          <ac:chgData name="Chipo Mutyambizi" userId="5d2f4cc5-2288-4fb7-9722-f3f948eeadc8" providerId="ADAL" clId="{0A76B194-7159-4243-851F-D77DA2FF8A22}" dt="2024-08-23T13:46:02.808" v="7"/>
          <ac:spMkLst>
            <pc:docMk/>
            <pc:sldMk cId="3292521929" sldId="270"/>
            <ac:spMk id="4" creationId="{24874DA9-6A58-7ADC-4C41-8DE46499A363}"/>
          </ac:spMkLst>
        </pc:spChg>
      </pc:sldChg>
      <pc:sldChg chg="modSp mod">
        <pc:chgData name="Chipo Mutyambizi" userId="5d2f4cc5-2288-4fb7-9722-f3f948eeadc8" providerId="ADAL" clId="{0A76B194-7159-4243-851F-D77DA2FF8A22}" dt="2024-08-23T12:00:06.698" v="6" actId="1076"/>
        <pc:sldMkLst>
          <pc:docMk/>
          <pc:sldMk cId="3337124891" sldId="273"/>
        </pc:sldMkLst>
        <pc:spChg chg="mod">
          <ac:chgData name="Chipo Mutyambizi" userId="5d2f4cc5-2288-4fb7-9722-f3f948eeadc8" providerId="ADAL" clId="{0A76B194-7159-4243-851F-D77DA2FF8A22}" dt="2024-08-23T12:00:06.698" v="6" actId="1076"/>
          <ac:spMkLst>
            <pc:docMk/>
            <pc:sldMk cId="3337124891" sldId="273"/>
            <ac:spMk id="16" creationId="{3F5AC591-2ECA-D360-431C-4C4614850521}"/>
          </ac:spMkLst>
        </pc:spChg>
      </pc:sldChg>
      <pc:sldChg chg="del">
        <pc:chgData name="Chipo Mutyambizi" userId="5d2f4cc5-2288-4fb7-9722-f3f948eeadc8" providerId="ADAL" clId="{0A76B194-7159-4243-851F-D77DA2FF8A22}" dt="2024-08-23T06:42:50.854" v="0" actId="2696"/>
        <pc:sldMkLst>
          <pc:docMk/>
          <pc:sldMk cId="2810710889" sldId="278"/>
        </pc:sldMkLst>
      </pc:sldChg>
      <pc:sldMasterChg chg="del delSldLayout">
        <pc:chgData name="Chipo Mutyambizi" userId="5d2f4cc5-2288-4fb7-9722-f3f948eeadc8" providerId="ADAL" clId="{0A76B194-7159-4243-851F-D77DA2FF8A22}" dt="2024-08-23T06:42:50.854" v="0" actId="2696"/>
        <pc:sldMasterMkLst>
          <pc:docMk/>
          <pc:sldMasterMk cId="2380823509" sldId="2147483660"/>
        </pc:sldMasterMkLst>
        <pc:sldLayoutChg chg="del">
          <pc:chgData name="Chipo Mutyambizi" userId="5d2f4cc5-2288-4fb7-9722-f3f948eeadc8" providerId="ADAL" clId="{0A76B194-7159-4243-851F-D77DA2FF8A22}" dt="2024-08-23T06:42:50.854" v="0" actId="2696"/>
          <pc:sldLayoutMkLst>
            <pc:docMk/>
            <pc:sldMasterMk cId="2380823509" sldId="2147483660"/>
            <pc:sldLayoutMk cId="1473020370" sldId="2147483672"/>
          </pc:sldLayoutMkLst>
        </pc:sldLayoutChg>
      </pc:sldMaster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https://anovahealthl-my.sharepoint.com/personal/mutyambizic_anovahealth_co_za/Documents/Documents/Case%20management%20evaluation/Survey/Survey%20data%20summary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https://anovahealthl-my.sharepoint.com/personal/mutyambizic_anovahealth_co_za/Documents/Documents/Case%20management%20evaluation/Survey/Survey%20data%20summary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3.xml"/><Relationship Id="rId1" Type="http://schemas.microsoft.com/office/2011/relationships/chartStyle" Target="style3.xml"/><Relationship Id="rId5" Type="http://schemas.openxmlformats.org/officeDocument/2006/relationships/chartUserShapes" Target="../drawings/drawing1.xml"/><Relationship Id="rId4" Type="http://schemas.openxmlformats.org/officeDocument/2006/relationships/package" Target="../embeddings/Microsoft_Excel_Worksheet.xlsx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utyambizic\AppData\Roaming\Microsoft\Excel\Tabulations%2520with%2525s%20(version%201).xlsb" TargetMode="External"/><Relationship Id="rId2" Type="http://schemas.microsoft.com/office/2011/relationships/chartColorStyle" Target="colors4.xml"/><Relationship Id="rId1" Type="http://schemas.microsoft.com/office/2011/relationships/chartStyle" Target="style4.xml"/><Relationship Id="rId4" Type="http://schemas.openxmlformats.org/officeDocument/2006/relationships/chartUserShapes" Target="../drawings/drawing2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5.xml"/><Relationship Id="rId1" Type="http://schemas.microsoft.com/office/2011/relationships/chartStyle" Target="style5.xml"/><Relationship Id="rId4" Type="http://schemas.openxmlformats.org/officeDocument/2006/relationships/package" Target="../embeddings/Microsoft_Excel_Worksheet1.xlsx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3.xml"/><Relationship Id="rId2" Type="http://schemas.microsoft.com/office/2011/relationships/chartColorStyle" Target="colors6.xml"/><Relationship Id="rId1" Type="http://schemas.microsoft.com/office/2011/relationships/chartStyle" Target="style6.xml"/><Relationship Id="rId5" Type="http://schemas.openxmlformats.org/officeDocument/2006/relationships/chartUserShapes" Target="../drawings/drawing3.xml"/><Relationship Id="rId4" Type="http://schemas.openxmlformats.org/officeDocument/2006/relationships/package" Target="../embeddings/Microsoft_Excel_Worksheet2.xlsx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4.xml"/><Relationship Id="rId2" Type="http://schemas.microsoft.com/office/2011/relationships/chartColorStyle" Target="colors7.xml"/><Relationship Id="rId1" Type="http://schemas.microsoft.com/office/2011/relationships/chartStyle" Target="style7.xml"/><Relationship Id="rId4" Type="http://schemas.openxmlformats.org/officeDocument/2006/relationships/package" Target="../embeddings/Microsoft_Excel_Worksheet3.xlsx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5.xml"/><Relationship Id="rId2" Type="http://schemas.microsoft.com/office/2011/relationships/chartColorStyle" Target="colors8.xml"/><Relationship Id="rId1" Type="http://schemas.microsoft.com/office/2011/relationships/chartStyle" Target="style8.xml"/><Relationship Id="rId4" Type="http://schemas.openxmlformats.org/officeDocument/2006/relationships/package" Target="../embeddings/Microsoft_Excel_Worksheet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4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pPr>
            <a:r>
              <a:rPr lang="en-US"/>
              <a:t>District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4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ea typeface="+mn-ea"/>
              <a:cs typeface="Calibri" panose="020F0502020204030204" pitchFamily="34" charset="0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2965-4848-99E1-0272EE04A15B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2965-4848-99E1-0272EE04A15B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2965-4848-99E1-0272EE04A15B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2965-4848-99E1-0272EE04A15B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defRPr>
                </a:pPr>
                <a:endParaRPr lang="en-US"/>
              </a:p>
            </c:txPr>
            <c:dLblPos val="bestFit"/>
            <c:showLegendKey val="0"/>
            <c:showVal val="1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'[Survey data summary.xlsx]Demographics'!$B$8:$B$11</c:f>
              <c:strCache>
                <c:ptCount val="4"/>
                <c:pt idx="0">
                  <c:v>    Johannesburg </c:v>
                </c:pt>
                <c:pt idx="1">
                  <c:v>    Sedibeng</c:v>
                </c:pt>
                <c:pt idx="2">
                  <c:v>    Capricorn </c:v>
                </c:pt>
                <c:pt idx="3">
                  <c:v>    Mopani</c:v>
                </c:pt>
              </c:strCache>
            </c:strRef>
          </c:cat>
          <c:val>
            <c:numRef>
              <c:f>'[Survey data summary.xlsx]Demographics'!$C$8:$C$11</c:f>
              <c:numCache>
                <c:formatCode>General</c:formatCode>
                <c:ptCount val="4"/>
                <c:pt idx="0">
                  <c:v>123</c:v>
                </c:pt>
                <c:pt idx="1">
                  <c:v>7</c:v>
                </c:pt>
                <c:pt idx="2">
                  <c:v>34</c:v>
                </c:pt>
                <c:pt idx="3">
                  <c:v>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2965-4848-99E1-0272EE04A15B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ea typeface="+mn-ea"/>
              <a:cs typeface="Calibri" panose="020F0502020204030204" pitchFamily="34" charset="0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>
          <a:latin typeface="Calibri" panose="020F0502020204030204" pitchFamily="34" charset="0"/>
          <a:cs typeface="Calibri" panose="020F0502020204030204" pitchFamily="34" charset="0"/>
        </a:defRPr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4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pPr>
            <a:r>
              <a:rPr lang="en-US"/>
              <a:t>Years in case management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4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ea typeface="+mn-ea"/>
              <a:cs typeface="Calibri" panose="020F0502020204030204" pitchFamily="34" charset="0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7D95-4114-AB44-5DD9C0527793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7D95-4114-AB44-5DD9C0527793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7D95-4114-AB44-5DD9C0527793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'[Survey data summary.xlsx]Demographics'!$B$43:$B$46</c:f>
              <c:strCache>
                <c:ptCount val="3"/>
                <c:pt idx="0">
                  <c:v>    &lt;2years</c:v>
                </c:pt>
                <c:pt idx="1">
                  <c:v>    2-5years</c:v>
                </c:pt>
                <c:pt idx="2">
                  <c:v>    6+years</c:v>
                </c:pt>
              </c:strCache>
              <c:extLst/>
            </c:strRef>
          </c:cat>
          <c:val>
            <c:numRef>
              <c:f>'[Survey data summary.xlsx]Demographics'!$C$43:$C$46</c:f>
              <c:numCache>
                <c:formatCode>General</c:formatCode>
                <c:ptCount val="3"/>
                <c:pt idx="0">
                  <c:v>19</c:v>
                </c:pt>
                <c:pt idx="1">
                  <c:v>181</c:v>
                </c:pt>
                <c:pt idx="2">
                  <c:v>5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6-7D95-4114-AB44-5DD9C0527793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ea typeface="+mn-ea"/>
              <a:cs typeface="Calibri" panose="020F0502020204030204" pitchFamily="34" charset="0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>
          <a:latin typeface="Calibri" panose="020F0502020204030204" pitchFamily="34" charset="0"/>
          <a:cs typeface="Calibri" panose="020F0502020204030204" pitchFamily="34" charset="0"/>
        </a:defRPr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bar"/>
        <c:grouping val="stacked"/>
        <c:varyColors val="0"/>
        <c:ser>
          <c:idx val="2"/>
          <c:order val="0"/>
          <c:tx>
            <c:strRef>
              <c:f>'General case mngt questions'!$AA$2</c:f>
              <c:strCache>
                <c:ptCount val="1"/>
                <c:pt idx="0">
                  <c:v>Once a week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5AF1-4BDB-9812-3169AEAC5260}"/>
                </c:ext>
              </c:extLst>
            </c:dLbl>
            <c:numFmt formatCode="0%;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bg1"/>
                    </a:solidFill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'General case mngt questions'!$A$3:$A$5</c:f>
              <c:strCache>
                <c:ptCount val="3"/>
                <c:pt idx="0">
                  <c:v>SMS</c:v>
                </c:pt>
                <c:pt idx="1">
                  <c:v>Telephonic</c:v>
                </c:pt>
                <c:pt idx="2">
                  <c:v>Face to face</c:v>
                </c:pt>
              </c:strCache>
            </c:strRef>
          </c:cat>
          <c:val>
            <c:numRef>
              <c:f>'General case mngt questions'!$AA$3:$AA$5</c:f>
              <c:numCache>
                <c:formatCode>0%</c:formatCode>
                <c:ptCount val="3"/>
                <c:pt idx="0">
                  <c:v>-0.291866028708134</c:v>
                </c:pt>
                <c:pt idx="1">
                  <c:v>-0.11848341232227488</c:v>
                </c:pt>
                <c:pt idx="2">
                  <c:v>-2.8301886792452831E-2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AF1-4BDB-9812-3169AEAC5260}"/>
            </c:ext>
          </c:extLst>
        </c:ser>
        <c:ser>
          <c:idx val="1"/>
          <c:order val="1"/>
          <c:tx>
            <c:strRef>
              <c:f>'General case mngt questions'!$Z$2</c:f>
              <c:strCache>
                <c:ptCount val="1"/>
                <c:pt idx="0">
                  <c:v>2-3 times a month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Lbl>
              <c:idx val="2"/>
              <c:layout>
                <c:manualLayout>
                  <c:x val="-2.6696662917135357E-4"/>
                  <c:y val="3.6453776611256925E-7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5AF1-4BDB-9812-3169AEAC5260}"/>
                </c:ext>
              </c:extLst>
            </c:dLbl>
            <c:numFmt formatCode="0%;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bg1"/>
                    </a:solidFill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'General case mngt questions'!$A$3:$A$5</c:f>
              <c:strCache>
                <c:ptCount val="3"/>
                <c:pt idx="0">
                  <c:v>SMS</c:v>
                </c:pt>
                <c:pt idx="1">
                  <c:v>Telephonic</c:v>
                </c:pt>
                <c:pt idx="2">
                  <c:v>Face to face</c:v>
                </c:pt>
              </c:strCache>
            </c:strRef>
          </c:cat>
          <c:val>
            <c:numRef>
              <c:f>'General case mngt questions'!$Z$3:$Z$5</c:f>
              <c:numCache>
                <c:formatCode>0%</c:formatCode>
                <c:ptCount val="3"/>
                <c:pt idx="0">
                  <c:v>-0.14832535885167464</c:v>
                </c:pt>
                <c:pt idx="1">
                  <c:v>-0.27014218009478674</c:v>
                </c:pt>
                <c:pt idx="2">
                  <c:v>-6.6037735849056603E-2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5AF1-4BDB-9812-3169AEAC5260}"/>
            </c:ext>
          </c:extLst>
        </c:ser>
        <c:ser>
          <c:idx val="0"/>
          <c:order val="2"/>
          <c:tx>
            <c:strRef>
              <c:f>'General case mngt questions'!$Y$2</c:f>
              <c:strCache>
                <c:ptCount val="1"/>
                <c:pt idx="0">
                  <c:v>Once a month or less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numFmt formatCode="0%;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bg1"/>
                    </a:solidFill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'General case mngt questions'!$A$3:$A$5</c:f>
              <c:strCache>
                <c:ptCount val="3"/>
                <c:pt idx="0">
                  <c:v>SMS</c:v>
                </c:pt>
                <c:pt idx="1">
                  <c:v>Telephonic</c:v>
                </c:pt>
                <c:pt idx="2">
                  <c:v>Face to face</c:v>
                </c:pt>
              </c:strCache>
            </c:strRef>
          </c:cat>
          <c:val>
            <c:numRef>
              <c:f>'General case mngt questions'!$Y$3:$Y$5</c:f>
              <c:numCache>
                <c:formatCode>0%</c:formatCode>
                <c:ptCount val="3"/>
                <c:pt idx="0">
                  <c:v>-0.26794258373205743</c:v>
                </c:pt>
                <c:pt idx="1">
                  <c:v>-8.0568720379146919E-2</c:v>
                </c:pt>
                <c:pt idx="2">
                  <c:v>-0.22641509433962265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5AF1-4BDB-9812-3169AEAC5260}"/>
            </c:ext>
          </c:extLst>
        </c:ser>
        <c:ser>
          <c:idx val="3"/>
          <c:order val="3"/>
          <c:tx>
            <c:strRef>
              <c:f>'General case mngt questions'!$AB$2</c:f>
              <c:strCache>
                <c:ptCount val="1"/>
                <c:pt idx="0">
                  <c:v>2-4 times a week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dLbl>
              <c:idx val="2"/>
              <c:layout>
                <c:manualLayout>
                  <c:x val="-2.8034142790974658E-3"/>
                  <c:y val="-4.6296296296296294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0"/>
                <a:lstStyle/>
                <a:p>
                  <a:pPr algn="r">
                    <a:defRPr sz="1200" b="0" i="0" u="none" strike="noStrike" kern="1200" baseline="0">
                      <a:solidFill>
                        <a:schemeClr val="bg1"/>
                      </a:solidFill>
                      <a:latin typeface="Calibri" panose="020F0502020204030204" pitchFamily="34" charset="0"/>
                      <a:ea typeface="+mn-ea"/>
                      <a:cs typeface="Calibri" panose="020F0502020204030204" pitchFamily="34" charset="0"/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5AF1-4BDB-9812-3169AEAC526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bg1"/>
                    </a:solidFill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'General case mngt questions'!$A$3:$A$5</c:f>
              <c:strCache>
                <c:ptCount val="3"/>
                <c:pt idx="0">
                  <c:v>SMS</c:v>
                </c:pt>
                <c:pt idx="1">
                  <c:v>Telephonic</c:v>
                </c:pt>
                <c:pt idx="2">
                  <c:v>Face to face</c:v>
                </c:pt>
              </c:strCache>
            </c:strRef>
          </c:cat>
          <c:val>
            <c:numRef>
              <c:f>'General case mngt questions'!$AB$3:$AB$5</c:f>
              <c:numCache>
                <c:formatCode>0%</c:formatCode>
                <c:ptCount val="3"/>
                <c:pt idx="0">
                  <c:v>0.19617224880382775</c:v>
                </c:pt>
                <c:pt idx="1">
                  <c:v>0.25592417061611372</c:v>
                </c:pt>
                <c:pt idx="2">
                  <c:v>8.4905660377358486E-2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5AF1-4BDB-9812-3169AEAC5260}"/>
            </c:ext>
          </c:extLst>
        </c:ser>
        <c:ser>
          <c:idx val="4"/>
          <c:order val="4"/>
          <c:tx>
            <c:strRef>
              <c:f>'General case mngt questions'!$AC$2</c:f>
              <c:strCache>
                <c:ptCount val="1"/>
                <c:pt idx="0">
                  <c:v>Everyday</c:v>
                </c:pt>
              </c:strCache>
            </c:strRef>
          </c:tx>
          <c:spPr>
            <a:solidFill>
              <a:schemeClr val="tx2">
                <a:lumMod val="90000"/>
                <a:lumOff val="1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bg1"/>
                    </a:solidFill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'General case mngt questions'!$A$3:$A$5</c:f>
              <c:strCache>
                <c:ptCount val="3"/>
                <c:pt idx="0">
                  <c:v>SMS</c:v>
                </c:pt>
                <c:pt idx="1">
                  <c:v>Telephonic</c:v>
                </c:pt>
                <c:pt idx="2">
                  <c:v>Face to face</c:v>
                </c:pt>
              </c:strCache>
            </c:strRef>
          </c:cat>
          <c:val>
            <c:numRef>
              <c:f>'General case mngt questions'!$AC$3:$AC$5</c:f>
              <c:numCache>
                <c:formatCode>0%</c:formatCode>
                <c:ptCount val="3"/>
                <c:pt idx="0">
                  <c:v>9.569377990430622E-2</c:v>
                </c:pt>
                <c:pt idx="1">
                  <c:v>0.27488151658767773</c:v>
                </c:pt>
                <c:pt idx="2">
                  <c:v>0.59433962264150941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5AF1-4BDB-9812-3169AEAC5260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1322191392"/>
        <c:axId val="1322187552"/>
      </c:barChart>
      <c:catAx>
        <c:axId val="132219139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low"/>
        <c:spPr>
          <a:noFill/>
          <a:ln w="1905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0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pPr>
            <a:endParaRPr lang="en-US"/>
          </a:p>
        </c:txPr>
        <c:crossAx val="1322187552"/>
        <c:crosses val="autoZero"/>
        <c:auto val="1"/>
        <c:lblAlgn val="ctr"/>
        <c:lblOffset val="100"/>
        <c:noMultiLvlLbl val="0"/>
      </c:catAx>
      <c:valAx>
        <c:axId val="1322187552"/>
        <c:scaling>
          <c:orientation val="minMax"/>
        </c:scaling>
        <c:delete val="0"/>
        <c:axPos val="b"/>
        <c:numFmt formatCode="0%" sourceLinked="1"/>
        <c:majorTickMark val="none"/>
        <c:minorTickMark val="none"/>
        <c:tickLblPos val="nextTo"/>
        <c:spPr>
          <a:noFill/>
          <a:ln w="19050">
            <a:solidFill>
              <a:schemeClr val="tx1">
                <a:lumMod val="15000"/>
                <a:lumOff val="85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bg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pPr>
            <a:endParaRPr lang="en-US"/>
          </a:p>
        </c:txPr>
        <c:crossAx val="132219139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200">
          <a:solidFill>
            <a:schemeClr val="bg1"/>
          </a:solidFill>
          <a:latin typeface="Calibri" panose="020F0502020204030204" pitchFamily="34" charset="0"/>
          <a:cs typeface="Calibri" panose="020F0502020204030204" pitchFamily="34" charset="0"/>
        </a:defRPr>
      </a:pPr>
      <a:endParaRPr lang="en-US"/>
    </a:p>
  </c:txPr>
  <c:externalData r:id="rId4">
    <c:autoUpdate val="0"/>
  </c:externalData>
  <c:userShapes r:id="rId5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'General case mngt questions'!$B$8</c:f>
              <c:strCache>
                <c:ptCount val="1"/>
                <c:pt idx="0">
                  <c:v>Freq.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'General case mngt questions'!$A$9:$A$13</c:f>
              <c:strCache>
                <c:ptCount val="5"/>
                <c:pt idx="0">
                  <c:v>    Extremely important</c:v>
                </c:pt>
                <c:pt idx="1">
                  <c:v>    Very important</c:v>
                </c:pt>
                <c:pt idx="2">
                  <c:v>    Somewhat important</c:v>
                </c:pt>
                <c:pt idx="3">
                  <c:v>    Not so important</c:v>
                </c:pt>
                <c:pt idx="4">
                  <c:v>    Not at all important</c:v>
                </c:pt>
              </c:strCache>
            </c:strRef>
          </c:cat>
          <c:val>
            <c:numRef>
              <c:f>'General case mngt questions'!$B$9:$B$13</c:f>
              <c:numCache>
                <c:formatCode>General</c:formatCode>
                <c:ptCount val="5"/>
                <c:pt idx="0">
                  <c:v>152</c:v>
                </c:pt>
                <c:pt idx="1">
                  <c:v>55</c:v>
                </c:pt>
                <c:pt idx="2">
                  <c:v>5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B99-4938-8B06-44F84FAC130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1322188992"/>
        <c:axId val="1322203392"/>
      </c:barChart>
      <c:lineChart>
        <c:grouping val="standard"/>
        <c:varyColors val="0"/>
        <c:ser>
          <c:idx val="1"/>
          <c:order val="1"/>
          <c:tx>
            <c:strRef>
              <c:f>'General case mngt questions'!$C$8</c:f>
              <c:strCache>
                <c:ptCount val="1"/>
                <c:pt idx="0">
                  <c:v>Percent</c:v>
                </c:pt>
              </c:strCache>
            </c:strRef>
          </c:tx>
          <c:spPr>
            <a:ln w="28575" cap="rnd">
              <a:noFill/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3.3333333333333333E-2"/>
                  <c:y val="-8.333333333333332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B99-4938-8B06-44F84FAC1300}"/>
                </c:ext>
              </c:extLst>
            </c:dLbl>
            <c:dLbl>
              <c:idx val="1"/>
              <c:layout>
                <c:manualLayout>
                  <c:x val="-3.6111111111111163E-2"/>
                  <c:y val="-6.018518518518527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B99-4938-8B06-44F84FAC1300}"/>
                </c:ext>
              </c:extLst>
            </c:dLbl>
            <c:dLbl>
              <c:idx val="2"/>
              <c:layout>
                <c:manualLayout>
                  <c:x val="-3.3333333333333333E-2"/>
                  <c:y val="-4.62962962962962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3B99-4938-8B06-44F84FAC1300}"/>
                </c:ext>
              </c:extLst>
            </c:dLbl>
            <c:dLbl>
              <c:idx val="3"/>
              <c:layout>
                <c:manualLayout>
                  <c:x val="-2.5000000000000001E-2"/>
                  <c:y val="-5.555555555555564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3B99-4938-8B06-44F84FAC1300}"/>
                </c:ext>
              </c:extLst>
            </c:dLbl>
            <c:dLbl>
              <c:idx val="4"/>
              <c:layout>
                <c:manualLayout>
                  <c:x val="-2.2222222222222223E-2"/>
                  <c:y val="-5.555555555555564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3B99-4938-8B06-44F84FAC1300}"/>
                </c:ext>
              </c:extLst>
            </c:dLbl>
            <c:spPr>
              <a:noFill/>
              <a:ln>
                <a:solidFill>
                  <a:schemeClr val="accent1"/>
                </a:solidFill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noFill/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'General case mngt questions'!$A$9:$A$13</c:f>
              <c:strCache>
                <c:ptCount val="5"/>
                <c:pt idx="0">
                  <c:v>    Extremely important</c:v>
                </c:pt>
                <c:pt idx="1">
                  <c:v>    Very important</c:v>
                </c:pt>
                <c:pt idx="2">
                  <c:v>    Somewhat important</c:v>
                </c:pt>
                <c:pt idx="3">
                  <c:v>    Not so important</c:v>
                </c:pt>
                <c:pt idx="4">
                  <c:v>    Not at all important</c:v>
                </c:pt>
              </c:strCache>
            </c:strRef>
          </c:cat>
          <c:val>
            <c:numRef>
              <c:f>'General case mngt questions'!$C$9:$C$13</c:f>
              <c:numCache>
                <c:formatCode>0</c:formatCode>
                <c:ptCount val="5"/>
                <c:pt idx="0">
                  <c:v>71.7</c:v>
                </c:pt>
                <c:pt idx="1">
                  <c:v>25.94</c:v>
                </c:pt>
                <c:pt idx="2">
                  <c:v>2.36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6-3B99-4938-8B06-44F84FAC130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62623536"/>
        <c:axId val="1162628336"/>
      </c:lineChart>
      <c:catAx>
        <c:axId val="13221889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22203392"/>
        <c:crosses val="autoZero"/>
        <c:auto val="1"/>
        <c:lblAlgn val="ctr"/>
        <c:lblOffset val="100"/>
        <c:noMultiLvlLbl val="0"/>
      </c:catAx>
      <c:valAx>
        <c:axId val="132220339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22188992"/>
        <c:crosses val="autoZero"/>
        <c:crossBetween val="between"/>
      </c:valAx>
      <c:valAx>
        <c:axId val="1162628336"/>
        <c:scaling>
          <c:orientation val="minMax"/>
        </c:scaling>
        <c:delete val="0"/>
        <c:axPos val="r"/>
        <c:numFmt formatCode="0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62623536"/>
        <c:crosses val="max"/>
        <c:crossBetween val="between"/>
      </c:valAx>
      <c:catAx>
        <c:axId val="1162623536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162628336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bar"/>
        <c:grouping val="stacked"/>
        <c:varyColors val="0"/>
        <c:ser>
          <c:idx val="2"/>
          <c:order val="0"/>
          <c:tx>
            <c:strRef>
              <c:f>'General case mngt questions'!$E$40</c:f>
              <c:strCache>
                <c:ptCount val="1"/>
                <c:pt idx="0">
                  <c:v>    Somewhat important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numFmt formatCode="0;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bg1"/>
                    </a:solidFill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'General case mngt questions'!$B$41:$B$49</c:f>
              <c:strCache>
                <c:ptCount val="9"/>
                <c:pt idx="0">
                  <c:v>Weekly Adherence support messages</c:v>
                </c:pt>
                <c:pt idx="1">
                  <c:v>Bimonthly telephonic engagements</c:v>
                </c:pt>
                <c:pt idx="2">
                  <c:v>Referral for population specific services e.g. youth care clubs/postnatal clubs</c:v>
                </c:pt>
                <c:pt idx="3">
                  <c:v>Appointment reminder messages</c:v>
                </c:pt>
                <c:pt idx="4">
                  <c:v>Disclosure counselling</c:v>
                </c:pt>
                <c:pt idx="5">
                  <c:v>Gender based violence screening</c:v>
                </c:pt>
                <c:pt idx="6">
                  <c:v>Telephonic tracing after missed appointment</c:v>
                </c:pt>
                <c:pt idx="7">
                  <c:v>Enhanced adherence counselling</c:v>
                </c:pt>
                <c:pt idx="8">
                  <c:v>Fast track initiation</c:v>
                </c:pt>
              </c:strCache>
            </c:strRef>
          </c:cat>
          <c:val>
            <c:numRef>
              <c:f>'General case mngt questions'!$E$41:$E$49</c:f>
              <c:numCache>
                <c:formatCode>0</c:formatCode>
                <c:ptCount val="9"/>
                <c:pt idx="0">
                  <c:v>-17.920000000000002</c:v>
                </c:pt>
                <c:pt idx="1">
                  <c:v>-7.14</c:v>
                </c:pt>
                <c:pt idx="2">
                  <c:v>-8.02</c:v>
                </c:pt>
                <c:pt idx="3">
                  <c:v>-7.55</c:v>
                </c:pt>
                <c:pt idx="4">
                  <c:v>-6.13</c:v>
                </c:pt>
                <c:pt idx="5">
                  <c:v>-5.66</c:v>
                </c:pt>
                <c:pt idx="6">
                  <c:v>-2.37</c:v>
                </c:pt>
                <c:pt idx="7">
                  <c:v>0</c:v>
                </c:pt>
                <c:pt idx="8">
                  <c:v>-0.94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5A7-4B51-AF94-C4FD43861439}"/>
            </c:ext>
          </c:extLst>
        </c:ser>
        <c:ser>
          <c:idx val="1"/>
          <c:order val="1"/>
          <c:tx>
            <c:strRef>
              <c:f>'General case mngt questions'!$D$40</c:f>
              <c:strCache>
                <c:ptCount val="1"/>
                <c:pt idx="0">
                  <c:v>    Not so important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elete val="1"/>
          </c:dLbls>
          <c:cat>
            <c:strRef>
              <c:f>'General case mngt questions'!$B$41:$B$49</c:f>
              <c:strCache>
                <c:ptCount val="9"/>
                <c:pt idx="0">
                  <c:v>Weekly Adherence support messages</c:v>
                </c:pt>
                <c:pt idx="1">
                  <c:v>Bimonthly telephonic engagements</c:v>
                </c:pt>
                <c:pt idx="2">
                  <c:v>Referral for population specific services e.g. youth care clubs/postnatal clubs</c:v>
                </c:pt>
                <c:pt idx="3">
                  <c:v>Appointment reminder messages</c:v>
                </c:pt>
                <c:pt idx="4">
                  <c:v>Disclosure counselling</c:v>
                </c:pt>
                <c:pt idx="5">
                  <c:v>Gender based violence screening</c:v>
                </c:pt>
                <c:pt idx="6">
                  <c:v>Telephonic tracing after missed appointment</c:v>
                </c:pt>
                <c:pt idx="7">
                  <c:v>Enhanced adherence counselling</c:v>
                </c:pt>
                <c:pt idx="8">
                  <c:v>Fast track initiation</c:v>
                </c:pt>
              </c:strCache>
            </c:strRef>
          </c:cat>
          <c:val>
            <c:numRef>
              <c:f>'General case mngt questions'!$D$41:$D$49</c:f>
              <c:numCache>
                <c:formatCode>0</c:formatCode>
                <c:ptCount val="9"/>
                <c:pt idx="0">
                  <c:v>-0.94</c:v>
                </c:pt>
                <c:pt idx="1">
                  <c:v>-0.95</c:v>
                </c:pt>
                <c:pt idx="2">
                  <c:v>-1.89</c:v>
                </c:pt>
                <c:pt idx="3">
                  <c:v>-0.94</c:v>
                </c:pt>
                <c:pt idx="4">
                  <c:v>-0.47</c:v>
                </c:pt>
                <c:pt idx="5">
                  <c:v>-1.42</c:v>
                </c:pt>
                <c:pt idx="6">
                  <c:v>0</c:v>
                </c:pt>
                <c:pt idx="7">
                  <c:v>-0.47</c:v>
                </c:pt>
                <c:pt idx="8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5A7-4B51-AF94-C4FD43861439}"/>
            </c:ext>
          </c:extLst>
        </c:ser>
        <c:ser>
          <c:idx val="0"/>
          <c:order val="2"/>
          <c:tx>
            <c:strRef>
              <c:f>'General case mngt questions'!$C$40</c:f>
              <c:strCache>
                <c:ptCount val="1"/>
                <c:pt idx="0">
                  <c:v>    Not at all important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delete val="1"/>
          </c:dLbls>
          <c:cat>
            <c:strRef>
              <c:f>'General case mngt questions'!$B$41:$B$49</c:f>
              <c:strCache>
                <c:ptCount val="9"/>
                <c:pt idx="0">
                  <c:v>Weekly Adherence support messages</c:v>
                </c:pt>
                <c:pt idx="1">
                  <c:v>Bimonthly telephonic engagements</c:v>
                </c:pt>
                <c:pt idx="2">
                  <c:v>Referral for population specific services e.g. youth care clubs/postnatal clubs</c:v>
                </c:pt>
                <c:pt idx="3">
                  <c:v>Appointment reminder messages</c:v>
                </c:pt>
                <c:pt idx="4">
                  <c:v>Disclosure counselling</c:v>
                </c:pt>
                <c:pt idx="5">
                  <c:v>Gender based violence screening</c:v>
                </c:pt>
                <c:pt idx="6">
                  <c:v>Telephonic tracing after missed appointment</c:v>
                </c:pt>
                <c:pt idx="7">
                  <c:v>Enhanced adherence counselling</c:v>
                </c:pt>
                <c:pt idx="8">
                  <c:v>Fast track initiation</c:v>
                </c:pt>
              </c:strCache>
            </c:strRef>
          </c:cat>
          <c:val>
            <c:numRef>
              <c:f>'General case mngt questions'!$C$41:$C$49</c:f>
              <c:numCache>
                <c:formatCode>0</c:formatCode>
                <c:ptCount val="9"/>
                <c:pt idx="0">
                  <c:v>-1.89</c:v>
                </c:pt>
                <c:pt idx="1">
                  <c:v>0</c:v>
                </c:pt>
                <c:pt idx="2">
                  <c:v>0</c:v>
                </c:pt>
                <c:pt idx="3">
                  <c:v>-0.47</c:v>
                </c:pt>
                <c:pt idx="4">
                  <c:v>-0.47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5A7-4B51-AF94-C4FD43861439}"/>
            </c:ext>
          </c:extLst>
        </c:ser>
        <c:ser>
          <c:idx val="3"/>
          <c:order val="3"/>
          <c:tx>
            <c:strRef>
              <c:f>'General case mngt questions'!$F$40</c:f>
              <c:strCache>
                <c:ptCount val="1"/>
                <c:pt idx="0">
                  <c:v>    Very important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bg1"/>
                    </a:solidFill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'General case mngt questions'!$B$41:$B$49</c:f>
              <c:strCache>
                <c:ptCount val="9"/>
                <c:pt idx="0">
                  <c:v>Weekly Adherence support messages</c:v>
                </c:pt>
                <c:pt idx="1">
                  <c:v>Bimonthly telephonic engagements</c:v>
                </c:pt>
                <c:pt idx="2">
                  <c:v>Referral for population specific services e.g. youth care clubs/postnatal clubs</c:v>
                </c:pt>
                <c:pt idx="3">
                  <c:v>Appointment reminder messages</c:v>
                </c:pt>
                <c:pt idx="4">
                  <c:v>Disclosure counselling</c:v>
                </c:pt>
                <c:pt idx="5">
                  <c:v>Gender based violence screening</c:v>
                </c:pt>
                <c:pt idx="6">
                  <c:v>Telephonic tracing after missed appointment</c:v>
                </c:pt>
                <c:pt idx="7">
                  <c:v>Enhanced adherence counselling</c:v>
                </c:pt>
                <c:pt idx="8">
                  <c:v>Fast track initiation</c:v>
                </c:pt>
              </c:strCache>
            </c:strRef>
          </c:cat>
          <c:val>
            <c:numRef>
              <c:f>'General case mngt questions'!$F$41:$F$49</c:f>
              <c:numCache>
                <c:formatCode>0</c:formatCode>
                <c:ptCount val="9"/>
                <c:pt idx="0">
                  <c:v>35.85</c:v>
                </c:pt>
                <c:pt idx="1">
                  <c:v>42.38</c:v>
                </c:pt>
                <c:pt idx="2">
                  <c:v>37.74</c:v>
                </c:pt>
                <c:pt idx="3">
                  <c:v>34.909999999999997</c:v>
                </c:pt>
                <c:pt idx="4">
                  <c:v>32.08</c:v>
                </c:pt>
                <c:pt idx="5">
                  <c:v>31.13</c:v>
                </c:pt>
                <c:pt idx="6">
                  <c:v>35.549999999999997</c:v>
                </c:pt>
                <c:pt idx="7">
                  <c:v>22.17</c:v>
                </c:pt>
                <c:pt idx="8">
                  <c:v>19.809999999999999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85A7-4B51-AF94-C4FD43861439}"/>
            </c:ext>
          </c:extLst>
        </c:ser>
        <c:ser>
          <c:idx val="4"/>
          <c:order val="4"/>
          <c:tx>
            <c:strRef>
              <c:f>'General case mngt questions'!$G$40</c:f>
              <c:strCache>
                <c:ptCount val="1"/>
                <c:pt idx="0">
                  <c:v>    Extremely important</c:v>
                </c:pt>
              </c:strCache>
            </c:strRef>
          </c:tx>
          <c:spPr>
            <a:solidFill>
              <a:schemeClr val="accent4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bg1"/>
                    </a:solidFill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'General case mngt questions'!$B$41:$B$49</c:f>
              <c:strCache>
                <c:ptCount val="9"/>
                <c:pt idx="0">
                  <c:v>Weekly Adherence support messages</c:v>
                </c:pt>
                <c:pt idx="1">
                  <c:v>Bimonthly telephonic engagements</c:v>
                </c:pt>
                <c:pt idx="2">
                  <c:v>Referral for population specific services e.g. youth care clubs/postnatal clubs</c:v>
                </c:pt>
                <c:pt idx="3">
                  <c:v>Appointment reminder messages</c:v>
                </c:pt>
                <c:pt idx="4">
                  <c:v>Disclosure counselling</c:v>
                </c:pt>
                <c:pt idx="5">
                  <c:v>Gender based violence screening</c:v>
                </c:pt>
                <c:pt idx="6">
                  <c:v>Telephonic tracing after missed appointment</c:v>
                </c:pt>
                <c:pt idx="7">
                  <c:v>Enhanced adherence counselling</c:v>
                </c:pt>
                <c:pt idx="8">
                  <c:v>Fast track initiation</c:v>
                </c:pt>
              </c:strCache>
            </c:strRef>
          </c:cat>
          <c:val>
            <c:numRef>
              <c:f>'General case mngt questions'!$G$41:$G$49</c:f>
              <c:numCache>
                <c:formatCode>0</c:formatCode>
                <c:ptCount val="9"/>
                <c:pt idx="0">
                  <c:v>43.4</c:v>
                </c:pt>
                <c:pt idx="1">
                  <c:v>49.52</c:v>
                </c:pt>
                <c:pt idx="2">
                  <c:v>52.36</c:v>
                </c:pt>
                <c:pt idx="3">
                  <c:v>56.13</c:v>
                </c:pt>
                <c:pt idx="4">
                  <c:v>60.85</c:v>
                </c:pt>
                <c:pt idx="5">
                  <c:v>61.79</c:v>
                </c:pt>
                <c:pt idx="6">
                  <c:v>62.09</c:v>
                </c:pt>
                <c:pt idx="7">
                  <c:v>77.36</c:v>
                </c:pt>
                <c:pt idx="8">
                  <c:v>79.25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85A7-4B51-AF94-C4FD43861439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1162625456"/>
        <c:axId val="1162627856"/>
      </c:barChart>
      <c:catAx>
        <c:axId val="116262545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pPr>
            <a:endParaRPr lang="en-US"/>
          </a:p>
        </c:txPr>
        <c:crossAx val="1162627856"/>
        <c:crosses val="autoZero"/>
        <c:auto val="1"/>
        <c:lblAlgn val="ctr"/>
        <c:lblOffset val="100"/>
        <c:noMultiLvlLbl val="0"/>
      </c:catAx>
      <c:valAx>
        <c:axId val="1162627856"/>
        <c:scaling>
          <c:orientation val="minMax"/>
          <c:max val="100"/>
        </c:scaling>
        <c:delete val="1"/>
        <c:axPos val="b"/>
        <c:numFmt formatCode="0" sourceLinked="1"/>
        <c:majorTickMark val="none"/>
        <c:minorTickMark val="none"/>
        <c:tickLblPos val="nextTo"/>
        <c:crossAx val="116262545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400">
          <a:latin typeface="Calibri" panose="020F0502020204030204" pitchFamily="34" charset="0"/>
          <a:cs typeface="Calibri" panose="020F0502020204030204" pitchFamily="34" charset="0"/>
        </a:defRPr>
      </a:pPr>
      <a:endParaRPr lang="en-US"/>
    </a:p>
  </c:txPr>
  <c:externalData r:id="rId4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bar"/>
        <c:grouping val="stacked"/>
        <c:varyColors val="0"/>
        <c:ser>
          <c:idx val="2"/>
          <c:order val="0"/>
          <c:tx>
            <c:strRef>
              <c:f>'Challenges and organisational c'!$E$2</c:f>
              <c:strCache>
                <c:ptCount val="1"/>
                <c:pt idx="0">
                  <c:v>Sometimes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numFmt formatCode="0;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bg1"/>
                    </a:solidFill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'Challenges and organisational c'!$A$3:$A$9</c:f>
              <c:strCache>
                <c:ptCount val="7"/>
                <c:pt idx="0">
                  <c:v>Transport</c:v>
                </c:pt>
                <c:pt idx="1">
                  <c:v>Lack of food</c:v>
                </c:pt>
                <c:pt idx="2">
                  <c:v>Missed appointments</c:v>
                </c:pt>
                <c:pt idx="3">
                  <c:v>Non-disclosure or fear of stigma</c:v>
                </c:pt>
                <c:pt idx="4">
                  <c:v>Unemployment</c:v>
                </c:pt>
                <c:pt idx="5">
                  <c:v>Patient relocation</c:v>
                </c:pt>
                <c:pt idx="6">
                  <c:v>Changing phone numbers</c:v>
                </c:pt>
              </c:strCache>
            </c:strRef>
          </c:cat>
          <c:val>
            <c:numRef>
              <c:f>'Challenges and organisational c'!$E$3:$E$9</c:f>
              <c:numCache>
                <c:formatCode>0</c:formatCode>
                <c:ptCount val="7"/>
                <c:pt idx="0">
                  <c:v>-36.49</c:v>
                </c:pt>
                <c:pt idx="1">
                  <c:v>-42.18</c:v>
                </c:pt>
                <c:pt idx="2">
                  <c:v>-49.29</c:v>
                </c:pt>
                <c:pt idx="3">
                  <c:v>-32.229999999999997</c:v>
                </c:pt>
                <c:pt idx="4">
                  <c:v>-29.05</c:v>
                </c:pt>
                <c:pt idx="5">
                  <c:v>-30.48</c:v>
                </c:pt>
                <c:pt idx="6">
                  <c:v>-26.67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5FE-4284-A25B-1715E694924F}"/>
            </c:ext>
          </c:extLst>
        </c:ser>
        <c:ser>
          <c:idx val="1"/>
          <c:order val="1"/>
          <c:tx>
            <c:strRef>
              <c:f>'Challenges and organisational c'!$D$2</c:f>
              <c:strCache>
                <c:ptCount val="1"/>
                <c:pt idx="0">
                  <c:v>Rarely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numFmt formatCode="0;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bg1"/>
                    </a:solidFill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'Challenges and organisational c'!$A$3:$A$9</c:f>
              <c:strCache>
                <c:ptCount val="7"/>
                <c:pt idx="0">
                  <c:v>Transport</c:v>
                </c:pt>
                <c:pt idx="1">
                  <c:v>Lack of food</c:v>
                </c:pt>
                <c:pt idx="2">
                  <c:v>Missed appointments</c:v>
                </c:pt>
                <c:pt idx="3">
                  <c:v>Non-disclosure or fear of stigma</c:v>
                </c:pt>
                <c:pt idx="4">
                  <c:v>Unemployment</c:v>
                </c:pt>
                <c:pt idx="5">
                  <c:v>Patient relocation</c:v>
                </c:pt>
                <c:pt idx="6">
                  <c:v>Changing phone numbers</c:v>
                </c:pt>
              </c:strCache>
            </c:strRef>
          </c:cat>
          <c:val>
            <c:numRef>
              <c:f>'Challenges and organisational c'!$D$3:$D$9</c:f>
              <c:numCache>
                <c:formatCode>0</c:formatCode>
                <c:ptCount val="7"/>
                <c:pt idx="0">
                  <c:v>-19.43</c:v>
                </c:pt>
                <c:pt idx="1">
                  <c:v>-11.85</c:v>
                </c:pt>
                <c:pt idx="2">
                  <c:v>-7.58</c:v>
                </c:pt>
                <c:pt idx="3">
                  <c:v>-5.69</c:v>
                </c:pt>
                <c:pt idx="4">
                  <c:v>-6.19</c:v>
                </c:pt>
                <c:pt idx="5">
                  <c:v>-3.81</c:v>
                </c:pt>
                <c:pt idx="6">
                  <c:v>-5.71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5FE-4284-A25B-1715E694924F}"/>
            </c:ext>
          </c:extLst>
        </c:ser>
        <c:ser>
          <c:idx val="0"/>
          <c:order val="2"/>
          <c:tx>
            <c:strRef>
              <c:f>'Challenges and organisational c'!$C$2</c:f>
              <c:strCache>
                <c:ptCount val="1"/>
                <c:pt idx="0">
                  <c:v>Never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numFmt formatCode="0;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bg1"/>
                    </a:solidFill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'Challenges and organisational c'!$A$3:$A$9</c:f>
              <c:strCache>
                <c:ptCount val="7"/>
                <c:pt idx="0">
                  <c:v>Transport</c:v>
                </c:pt>
                <c:pt idx="1">
                  <c:v>Lack of food</c:v>
                </c:pt>
                <c:pt idx="2">
                  <c:v>Missed appointments</c:v>
                </c:pt>
                <c:pt idx="3">
                  <c:v>Non-disclosure or fear of stigma</c:v>
                </c:pt>
                <c:pt idx="4">
                  <c:v>Unemployment</c:v>
                </c:pt>
                <c:pt idx="5">
                  <c:v>Patient relocation</c:v>
                </c:pt>
                <c:pt idx="6">
                  <c:v>Changing phone numbers</c:v>
                </c:pt>
              </c:strCache>
            </c:strRef>
          </c:cat>
          <c:val>
            <c:numRef>
              <c:f>'Challenges and organisational c'!$C$3:$C$9</c:f>
              <c:numCache>
                <c:formatCode>0</c:formatCode>
                <c:ptCount val="7"/>
                <c:pt idx="0">
                  <c:v>-14.22</c:v>
                </c:pt>
                <c:pt idx="1">
                  <c:v>-5.21</c:v>
                </c:pt>
                <c:pt idx="2">
                  <c:v>-0.47</c:v>
                </c:pt>
                <c:pt idx="3">
                  <c:v>-0.95</c:v>
                </c:pt>
                <c:pt idx="4">
                  <c:v>-1.43</c:v>
                </c:pt>
                <c:pt idx="5">
                  <c:v>-0.95</c:v>
                </c:pt>
                <c:pt idx="6">
                  <c:v>-1.43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5FE-4284-A25B-1715E694924F}"/>
            </c:ext>
          </c:extLst>
        </c:ser>
        <c:ser>
          <c:idx val="3"/>
          <c:order val="3"/>
          <c:tx>
            <c:strRef>
              <c:f>'Challenges and organisational c'!$F$2</c:f>
              <c:strCache>
                <c:ptCount val="1"/>
                <c:pt idx="0">
                  <c:v>Often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bg1"/>
                    </a:solidFill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'Challenges and organisational c'!$A$3:$A$9</c:f>
              <c:strCache>
                <c:ptCount val="7"/>
                <c:pt idx="0">
                  <c:v>Transport</c:v>
                </c:pt>
                <c:pt idx="1">
                  <c:v>Lack of food</c:v>
                </c:pt>
                <c:pt idx="2">
                  <c:v>Missed appointments</c:v>
                </c:pt>
                <c:pt idx="3">
                  <c:v>Non-disclosure or fear of stigma</c:v>
                </c:pt>
                <c:pt idx="4">
                  <c:v>Unemployment</c:v>
                </c:pt>
                <c:pt idx="5">
                  <c:v>Patient relocation</c:v>
                </c:pt>
                <c:pt idx="6">
                  <c:v>Changing phone numbers</c:v>
                </c:pt>
              </c:strCache>
            </c:strRef>
          </c:cat>
          <c:val>
            <c:numRef>
              <c:f>'Challenges and organisational c'!$F$3:$F$9</c:f>
              <c:numCache>
                <c:formatCode>0</c:formatCode>
                <c:ptCount val="7"/>
                <c:pt idx="0">
                  <c:v>14.22</c:v>
                </c:pt>
                <c:pt idx="1">
                  <c:v>20.85</c:v>
                </c:pt>
                <c:pt idx="2">
                  <c:v>22.27</c:v>
                </c:pt>
                <c:pt idx="3">
                  <c:v>26.54</c:v>
                </c:pt>
                <c:pt idx="4">
                  <c:v>24.76</c:v>
                </c:pt>
                <c:pt idx="5">
                  <c:v>32.380000000000003</c:v>
                </c:pt>
                <c:pt idx="6">
                  <c:v>23.81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35FE-4284-A25B-1715E694924F}"/>
            </c:ext>
          </c:extLst>
        </c:ser>
        <c:ser>
          <c:idx val="4"/>
          <c:order val="4"/>
          <c:tx>
            <c:strRef>
              <c:f>'Challenges and organisational c'!$G$2</c:f>
              <c:strCache>
                <c:ptCount val="1"/>
                <c:pt idx="0">
                  <c:v>Always</c:v>
                </c:pt>
              </c:strCache>
            </c:strRef>
          </c:tx>
          <c:spPr>
            <a:solidFill>
              <a:schemeClr val="tx2">
                <a:lumMod val="75000"/>
                <a:lumOff val="2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bg1"/>
                    </a:solidFill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'Challenges and organisational c'!$A$3:$A$9</c:f>
              <c:strCache>
                <c:ptCount val="7"/>
                <c:pt idx="0">
                  <c:v>Transport</c:v>
                </c:pt>
                <c:pt idx="1">
                  <c:v>Lack of food</c:v>
                </c:pt>
                <c:pt idx="2">
                  <c:v>Missed appointments</c:v>
                </c:pt>
                <c:pt idx="3">
                  <c:v>Non-disclosure or fear of stigma</c:v>
                </c:pt>
                <c:pt idx="4">
                  <c:v>Unemployment</c:v>
                </c:pt>
                <c:pt idx="5">
                  <c:v>Patient relocation</c:v>
                </c:pt>
                <c:pt idx="6">
                  <c:v>Changing phone numbers</c:v>
                </c:pt>
              </c:strCache>
            </c:strRef>
          </c:cat>
          <c:val>
            <c:numRef>
              <c:f>'Challenges and organisational c'!$G$3:$G$9</c:f>
              <c:numCache>
                <c:formatCode>0</c:formatCode>
                <c:ptCount val="7"/>
                <c:pt idx="0">
                  <c:v>15.64</c:v>
                </c:pt>
                <c:pt idx="1">
                  <c:v>19.91</c:v>
                </c:pt>
                <c:pt idx="2">
                  <c:v>20.38</c:v>
                </c:pt>
                <c:pt idx="3">
                  <c:v>34.6</c:v>
                </c:pt>
                <c:pt idx="4">
                  <c:v>38.57</c:v>
                </c:pt>
                <c:pt idx="5">
                  <c:v>32.380000000000003</c:v>
                </c:pt>
                <c:pt idx="6">
                  <c:v>42.38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35FE-4284-A25B-1715E694924F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1322233152"/>
        <c:axId val="1322231232"/>
      </c:barChart>
      <c:catAx>
        <c:axId val="132223315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pPr>
            <a:endParaRPr lang="en-US"/>
          </a:p>
        </c:txPr>
        <c:crossAx val="1322231232"/>
        <c:crosses val="autoZero"/>
        <c:auto val="1"/>
        <c:lblAlgn val="ctr"/>
        <c:lblOffset val="100"/>
        <c:noMultiLvlLbl val="0"/>
      </c:catAx>
      <c:valAx>
        <c:axId val="1322231232"/>
        <c:scaling>
          <c:orientation val="minMax"/>
        </c:scaling>
        <c:delete val="1"/>
        <c:axPos val="b"/>
        <c:numFmt formatCode="0" sourceLinked="1"/>
        <c:majorTickMark val="none"/>
        <c:minorTickMark val="none"/>
        <c:tickLblPos val="nextTo"/>
        <c:crossAx val="13222331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0"/>
        <c:delete val="1"/>
      </c:legendEntry>
      <c:legendEntry>
        <c:idx val="1"/>
        <c:delete val="1"/>
      </c:legendEntry>
      <c:legendEntry>
        <c:idx val="2"/>
        <c:delete val="1"/>
      </c:legendEntry>
      <c:layout>
        <c:manualLayout>
          <c:xMode val="edge"/>
          <c:yMode val="edge"/>
          <c:x val="0.65891404199475068"/>
          <c:y val="0.91261519393409141"/>
          <c:w val="0.22106080489938756"/>
          <c:h val="7.812554680664916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/>
              </a:solidFill>
              <a:latin typeface="Calibri" panose="020F0502020204030204" pitchFamily="34" charset="0"/>
              <a:ea typeface="+mn-ea"/>
              <a:cs typeface="Calibri" panose="020F0502020204030204" pitchFamily="34" charset="0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200">
          <a:solidFill>
            <a:schemeClr val="bg1"/>
          </a:solidFill>
          <a:latin typeface="Calibri" panose="020F0502020204030204" pitchFamily="34" charset="0"/>
          <a:cs typeface="Calibri" panose="020F0502020204030204" pitchFamily="34" charset="0"/>
        </a:defRPr>
      </a:pPr>
      <a:endParaRPr lang="en-US"/>
    </a:p>
  </c:txPr>
  <c:externalData r:id="rId4">
    <c:autoUpdate val="0"/>
  </c:externalData>
  <c:userShapes r:id="rId5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pieChart>
        <c:varyColors val="1"/>
        <c:ser>
          <c:idx val="0"/>
          <c:order val="0"/>
          <c:tx>
            <c:strRef>
              <c:f>'Challenges and organisational c'!$A$33</c:f>
              <c:strCache>
                <c:ptCount val="1"/>
                <c:pt idx="0">
                  <c:v>Do you think there are other services that would be helpful to case management clients but are currently not being offered?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275B-44FF-A42D-7131A50DCD9B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275B-44FF-A42D-7131A50DCD9B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bestFit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'Challenges and organisational c'!$C$32:$D$32</c:f>
              <c:strCache>
                <c:ptCount val="2"/>
                <c:pt idx="0">
                  <c:v>Yes</c:v>
                </c:pt>
                <c:pt idx="1">
                  <c:v>No</c:v>
                </c:pt>
              </c:strCache>
            </c:strRef>
          </c:cat>
          <c:val>
            <c:numRef>
              <c:f>'Challenges and organisational c'!$C$33:$D$33</c:f>
              <c:numCache>
                <c:formatCode>General</c:formatCode>
                <c:ptCount val="2"/>
                <c:pt idx="0">
                  <c:v>70.05</c:v>
                </c:pt>
                <c:pt idx="1">
                  <c:v>29.95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275B-44FF-A42D-7131A50DCD9B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bar"/>
        <c:grouping val="stacked"/>
        <c:varyColors val="0"/>
        <c:ser>
          <c:idx val="2"/>
          <c:order val="0"/>
          <c:tx>
            <c:strRef>
              <c:f>'Challenges and organisational c'!$E$38</c:f>
              <c:strCache>
                <c:ptCount val="1"/>
                <c:pt idx="0">
                  <c:v>Sometimes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numFmt formatCode="0;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bg1"/>
                    </a:solidFill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'Challenges and organisational c'!$A$39:$A$44</c:f>
              <c:strCache>
                <c:ptCount val="6"/>
                <c:pt idx="0">
                  <c:v>Negative attitudes of staff from other agencies within the health facility</c:v>
                </c:pt>
                <c:pt idx="1">
                  <c:v>Missing clinical information</c:v>
                </c:pt>
                <c:pt idx="2">
                  <c:v>Lack of extended hours at this facility</c:v>
                </c:pt>
                <c:pt idx="3">
                  <c:v>Patient tracing and follow-up</c:v>
                </c:pt>
                <c:pt idx="4">
                  <c:v>Long waiting times</c:v>
                </c:pt>
                <c:pt idx="5">
                  <c:v>Patient file misplacement</c:v>
                </c:pt>
              </c:strCache>
            </c:strRef>
          </c:cat>
          <c:val>
            <c:numRef>
              <c:f>'Challenges and organisational c'!$E$39:$E$44</c:f>
              <c:numCache>
                <c:formatCode>0</c:formatCode>
                <c:ptCount val="6"/>
                <c:pt idx="0">
                  <c:v>-39.340000000000003</c:v>
                </c:pt>
                <c:pt idx="1">
                  <c:v>-31.43</c:v>
                </c:pt>
                <c:pt idx="2">
                  <c:v>-19.91</c:v>
                </c:pt>
                <c:pt idx="3">
                  <c:v>-29.67</c:v>
                </c:pt>
                <c:pt idx="4">
                  <c:v>-28.1</c:v>
                </c:pt>
                <c:pt idx="5">
                  <c:v>-28.71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FDB-411D-8FE6-0783622323F4}"/>
            </c:ext>
          </c:extLst>
        </c:ser>
        <c:ser>
          <c:idx val="1"/>
          <c:order val="1"/>
          <c:tx>
            <c:strRef>
              <c:f>'Challenges and organisational c'!$D$38</c:f>
              <c:strCache>
                <c:ptCount val="1"/>
                <c:pt idx="0">
                  <c:v>Rarely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numFmt formatCode="0;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bg1"/>
                    </a:solidFill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'Challenges and organisational c'!$A$39:$A$44</c:f>
              <c:strCache>
                <c:ptCount val="6"/>
                <c:pt idx="0">
                  <c:v>Negative attitudes of staff from other agencies within the health facility</c:v>
                </c:pt>
                <c:pt idx="1">
                  <c:v>Missing clinical information</c:v>
                </c:pt>
                <c:pt idx="2">
                  <c:v>Lack of extended hours at this facility</c:v>
                </c:pt>
                <c:pt idx="3">
                  <c:v>Patient tracing and follow-up</c:v>
                </c:pt>
                <c:pt idx="4">
                  <c:v>Long waiting times</c:v>
                </c:pt>
                <c:pt idx="5">
                  <c:v>Patient file misplacement</c:v>
                </c:pt>
              </c:strCache>
            </c:strRef>
          </c:cat>
          <c:val>
            <c:numRef>
              <c:f>'Challenges and organisational c'!$D$39:$D$44</c:f>
              <c:numCache>
                <c:formatCode>0</c:formatCode>
                <c:ptCount val="6"/>
                <c:pt idx="0">
                  <c:v>-7.58</c:v>
                </c:pt>
                <c:pt idx="1">
                  <c:v>-11.9</c:v>
                </c:pt>
                <c:pt idx="2">
                  <c:v>-14.22</c:v>
                </c:pt>
                <c:pt idx="3">
                  <c:v>-10.53</c:v>
                </c:pt>
                <c:pt idx="4">
                  <c:v>-9.0500000000000007</c:v>
                </c:pt>
                <c:pt idx="5">
                  <c:v>-7.18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FDB-411D-8FE6-0783622323F4}"/>
            </c:ext>
          </c:extLst>
        </c:ser>
        <c:ser>
          <c:idx val="0"/>
          <c:order val="2"/>
          <c:tx>
            <c:strRef>
              <c:f>'Challenges and organisational c'!$C$38</c:f>
              <c:strCache>
                <c:ptCount val="1"/>
                <c:pt idx="0">
                  <c:v>Never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delete val="1"/>
          </c:dLbls>
          <c:cat>
            <c:strRef>
              <c:f>'Challenges and organisational c'!$A$39:$A$44</c:f>
              <c:strCache>
                <c:ptCount val="6"/>
                <c:pt idx="0">
                  <c:v>Negative attitudes of staff from other agencies within the health facility</c:v>
                </c:pt>
                <c:pt idx="1">
                  <c:v>Missing clinical information</c:v>
                </c:pt>
                <c:pt idx="2">
                  <c:v>Lack of extended hours at this facility</c:v>
                </c:pt>
                <c:pt idx="3">
                  <c:v>Patient tracing and follow-up</c:v>
                </c:pt>
                <c:pt idx="4">
                  <c:v>Long waiting times</c:v>
                </c:pt>
                <c:pt idx="5">
                  <c:v>Patient file misplacement</c:v>
                </c:pt>
              </c:strCache>
            </c:strRef>
          </c:cat>
          <c:val>
            <c:numRef>
              <c:f>'Challenges and organisational c'!$C$39:$C$44</c:f>
              <c:numCache>
                <c:formatCode>0</c:formatCode>
                <c:ptCount val="6"/>
                <c:pt idx="0">
                  <c:v>-13.74</c:v>
                </c:pt>
                <c:pt idx="1">
                  <c:v>-13.81</c:v>
                </c:pt>
                <c:pt idx="2">
                  <c:v>-21.8</c:v>
                </c:pt>
                <c:pt idx="3">
                  <c:v>-15.31</c:v>
                </c:pt>
                <c:pt idx="4">
                  <c:v>-5.71</c:v>
                </c:pt>
                <c:pt idx="5">
                  <c:v>-3.83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FDB-411D-8FE6-0783622323F4}"/>
            </c:ext>
          </c:extLst>
        </c:ser>
        <c:ser>
          <c:idx val="3"/>
          <c:order val="3"/>
          <c:tx>
            <c:strRef>
              <c:f>'Challenges and organisational c'!$F$38</c:f>
              <c:strCache>
                <c:ptCount val="1"/>
                <c:pt idx="0">
                  <c:v>Often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bg1"/>
                    </a:solidFill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'Challenges and organisational c'!$A$39:$A$44</c:f>
              <c:strCache>
                <c:ptCount val="6"/>
                <c:pt idx="0">
                  <c:v>Negative attitudes of staff from other agencies within the health facility</c:v>
                </c:pt>
                <c:pt idx="1">
                  <c:v>Missing clinical information</c:v>
                </c:pt>
                <c:pt idx="2">
                  <c:v>Lack of extended hours at this facility</c:v>
                </c:pt>
                <c:pt idx="3">
                  <c:v>Patient tracing and follow-up</c:v>
                </c:pt>
                <c:pt idx="4">
                  <c:v>Long waiting times</c:v>
                </c:pt>
                <c:pt idx="5">
                  <c:v>Patient file misplacement</c:v>
                </c:pt>
              </c:strCache>
            </c:strRef>
          </c:cat>
          <c:val>
            <c:numRef>
              <c:f>'Challenges and organisational c'!$F$39:$F$44</c:f>
              <c:numCache>
                <c:formatCode>0</c:formatCode>
                <c:ptCount val="6"/>
                <c:pt idx="0">
                  <c:v>14.69</c:v>
                </c:pt>
                <c:pt idx="1">
                  <c:v>17.62</c:v>
                </c:pt>
                <c:pt idx="2">
                  <c:v>15.17</c:v>
                </c:pt>
                <c:pt idx="3">
                  <c:v>21.53</c:v>
                </c:pt>
                <c:pt idx="4">
                  <c:v>19.52</c:v>
                </c:pt>
                <c:pt idx="5">
                  <c:v>25.84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4FDB-411D-8FE6-0783622323F4}"/>
            </c:ext>
          </c:extLst>
        </c:ser>
        <c:ser>
          <c:idx val="4"/>
          <c:order val="4"/>
          <c:tx>
            <c:strRef>
              <c:f>'Challenges and organisational c'!$G$38</c:f>
              <c:strCache>
                <c:ptCount val="1"/>
                <c:pt idx="0">
                  <c:v>Always</c:v>
                </c:pt>
              </c:strCache>
            </c:strRef>
          </c:tx>
          <c:spPr>
            <a:solidFill>
              <a:schemeClr val="tx2">
                <a:lumMod val="75000"/>
                <a:lumOff val="2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bg1"/>
                    </a:solidFill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'Challenges and organisational c'!$A$39:$A$44</c:f>
              <c:strCache>
                <c:ptCount val="6"/>
                <c:pt idx="0">
                  <c:v>Negative attitudes of staff from other agencies within the health facility</c:v>
                </c:pt>
                <c:pt idx="1">
                  <c:v>Missing clinical information</c:v>
                </c:pt>
                <c:pt idx="2">
                  <c:v>Lack of extended hours at this facility</c:v>
                </c:pt>
                <c:pt idx="3">
                  <c:v>Patient tracing and follow-up</c:v>
                </c:pt>
                <c:pt idx="4">
                  <c:v>Long waiting times</c:v>
                </c:pt>
                <c:pt idx="5">
                  <c:v>Patient file misplacement</c:v>
                </c:pt>
              </c:strCache>
            </c:strRef>
          </c:cat>
          <c:val>
            <c:numRef>
              <c:f>'Challenges and organisational c'!$G$39:$G$44</c:f>
              <c:numCache>
                <c:formatCode>0</c:formatCode>
                <c:ptCount val="6"/>
                <c:pt idx="0">
                  <c:v>24.64</c:v>
                </c:pt>
                <c:pt idx="1">
                  <c:v>25.24</c:v>
                </c:pt>
                <c:pt idx="2">
                  <c:v>28.91</c:v>
                </c:pt>
                <c:pt idx="3">
                  <c:v>22.97</c:v>
                </c:pt>
                <c:pt idx="4">
                  <c:v>37.619999999999997</c:v>
                </c:pt>
                <c:pt idx="5">
                  <c:v>34.450000000000003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4FDB-411D-8FE6-0783622323F4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1174154512"/>
        <c:axId val="1174157872"/>
      </c:barChart>
      <c:catAx>
        <c:axId val="117415451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pPr>
            <a:endParaRPr lang="en-US"/>
          </a:p>
        </c:txPr>
        <c:crossAx val="1174157872"/>
        <c:crosses val="autoZero"/>
        <c:auto val="1"/>
        <c:lblAlgn val="ctr"/>
        <c:lblOffset val="100"/>
        <c:noMultiLvlLbl val="0"/>
      </c:catAx>
      <c:valAx>
        <c:axId val="1174157872"/>
        <c:scaling>
          <c:orientation val="minMax"/>
        </c:scaling>
        <c:delete val="1"/>
        <c:axPos val="b"/>
        <c:numFmt formatCode="0" sourceLinked="1"/>
        <c:majorTickMark val="none"/>
        <c:minorTickMark val="none"/>
        <c:tickLblPos val="nextTo"/>
        <c:crossAx val="117415451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200">
          <a:latin typeface="Calibri" panose="020F0502020204030204" pitchFamily="34" charset="0"/>
          <a:cs typeface="Calibri" panose="020F0502020204030204" pitchFamily="34" charset="0"/>
        </a:defRPr>
      </a:pPr>
      <a:endParaRPr lang="en-US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image" Target="../media/image19.png"/></Relationships>
</file>

<file path=ppt/drawing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27.pn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</cdr:x>
      <cdr:y>0.9086</cdr:y>
    </cdr:from>
    <cdr:to>
      <cdr:x>0.27392</cdr:x>
      <cdr:y>0.97804</cdr:y>
    </cdr:to>
    <cdr:pic>
      <cdr:nvPicPr>
        <cdr:cNvPr id="2" name="chart">
          <a:extLst xmlns:a="http://schemas.openxmlformats.org/drawingml/2006/main">
            <a:ext uri="{FF2B5EF4-FFF2-40B4-BE49-F238E27FC236}">
              <a16:creationId xmlns:a16="http://schemas.microsoft.com/office/drawing/2014/main" id="{AD1CBDC8-8AED-14DD-30A5-18277A5F2CB5}"/>
            </a:ext>
          </a:extLst>
        </cdr:cNvPr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1"/>
        <a:stretch xmlns:a="http://schemas.openxmlformats.org/drawingml/2006/main">
          <a:fillRect/>
        </a:stretch>
      </cdr:blipFill>
      <cdr:spPr>
        <a:xfrm xmlns:a="http://schemas.openxmlformats.org/drawingml/2006/main">
          <a:off x="0" y="2492477"/>
          <a:ext cx="1552381" cy="190476"/>
        </a:xfrm>
        <a:prstGeom xmlns:a="http://schemas.openxmlformats.org/drawingml/2006/main" prst="rect">
          <a:avLst/>
        </a:prstGeom>
      </cdr:spPr>
    </cdr:pic>
  </cdr:relSizeAnchor>
  <cdr:relSizeAnchor xmlns:cdr="http://schemas.openxmlformats.org/drawingml/2006/chartDrawing">
    <cdr:from>
      <cdr:x>0.28105</cdr:x>
      <cdr:y>0.91303</cdr:y>
    </cdr:from>
    <cdr:to>
      <cdr:x>0.52472</cdr:x>
      <cdr:y>0.98594</cdr:y>
    </cdr:to>
    <cdr:pic>
      <cdr:nvPicPr>
        <cdr:cNvPr id="3" name="chart">
          <a:extLst xmlns:a="http://schemas.openxmlformats.org/drawingml/2006/main">
            <a:ext uri="{FF2B5EF4-FFF2-40B4-BE49-F238E27FC236}">
              <a16:creationId xmlns:a16="http://schemas.microsoft.com/office/drawing/2014/main" id="{4F320290-4F91-71BA-9B07-EB1C495F15F2}"/>
            </a:ext>
          </a:extLst>
        </cdr:cNvPr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2"/>
        <a:stretch xmlns:a="http://schemas.openxmlformats.org/drawingml/2006/main">
          <a:fillRect/>
        </a:stretch>
      </cdr:blipFill>
      <cdr:spPr>
        <a:xfrm xmlns:a="http://schemas.openxmlformats.org/drawingml/2006/main">
          <a:off x="1592826" y="2504618"/>
          <a:ext cx="1380952" cy="200000"/>
        </a:xfrm>
        <a:prstGeom xmlns:a="http://schemas.openxmlformats.org/drawingml/2006/main" prst="rect">
          <a:avLst/>
        </a:prstGeom>
      </cdr:spPr>
    </cdr:pic>
  </cdr:relSizeAnchor>
  <cdr:relSizeAnchor xmlns:cdr="http://schemas.openxmlformats.org/drawingml/2006/chartDrawing">
    <cdr:from>
      <cdr:x>0.53088</cdr:x>
      <cdr:y>0.90765</cdr:y>
    </cdr:from>
    <cdr:to>
      <cdr:x>0.71237</cdr:x>
      <cdr:y>0.98403</cdr:y>
    </cdr:to>
    <cdr:pic>
      <cdr:nvPicPr>
        <cdr:cNvPr id="4" name="chart">
          <a:extLst xmlns:a="http://schemas.openxmlformats.org/drawingml/2006/main">
            <a:ext uri="{FF2B5EF4-FFF2-40B4-BE49-F238E27FC236}">
              <a16:creationId xmlns:a16="http://schemas.microsoft.com/office/drawing/2014/main" id="{2EB7DE43-FB22-A7E8-3C11-2757AB2C9DDC}"/>
            </a:ext>
          </a:extLst>
        </cdr:cNvPr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3"/>
        <a:stretch xmlns:a="http://schemas.openxmlformats.org/drawingml/2006/main">
          <a:fillRect/>
        </a:stretch>
      </cdr:blipFill>
      <cdr:spPr>
        <a:xfrm xmlns:a="http://schemas.openxmlformats.org/drawingml/2006/main">
          <a:off x="3008671" y="2489869"/>
          <a:ext cx="1028571" cy="209524"/>
        </a:xfrm>
        <a:prstGeom xmlns:a="http://schemas.openxmlformats.org/drawingml/2006/main" prst="rect">
          <a:avLst/>
        </a:prstGeom>
      </cdr:spPr>
    </cdr:pic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0.27562</cdr:x>
      <cdr:y>0.10125</cdr:y>
    </cdr:from>
    <cdr:to>
      <cdr:x>0.95502</cdr:x>
      <cdr:y>0.38139</cdr:y>
    </cdr:to>
    <cdr:sp macro="" textlink="">
      <cdr:nvSpPr>
        <cdr:cNvPr id="2" name="TextBox 6">
          <a:extLst xmlns:a="http://schemas.openxmlformats.org/drawingml/2006/main">
            <a:ext uri="{FF2B5EF4-FFF2-40B4-BE49-F238E27FC236}">
              <a16:creationId xmlns:a16="http://schemas.microsoft.com/office/drawing/2014/main" id="{2349F498-C7DE-45C0-B3BE-CE3984AA71C7}"/>
            </a:ext>
          </a:extLst>
        </cdr:cNvPr>
        <cdr:cNvSpPr txBox="1"/>
      </cdr:nvSpPr>
      <cdr:spPr>
        <a:xfrm xmlns:a="http://schemas.openxmlformats.org/drawingml/2006/main">
          <a:off x="1333049" y="266961"/>
          <a:ext cx="3286030" cy="738664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solidFill>
            <a:schemeClr val="tx1"/>
          </a:solidFill>
        </a:ln>
      </cdr:spPr>
      <cdr:txBody>
        <a:bodyPr xmlns:a="http://schemas.openxmlformats.org/drawingml/2006/main" wrap="square">
          <a:spAutoFit/>
        </a:bodyPr>
        <a:lstStyle xmlns:a="http://schemas.openxmlformats.org/drawingml/2006/main">
          <a:defPPr>
            <a:defRPr lang="en-US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2800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rPr>
            <a:t>98% </a:t>
          </a:r>
          <a:r>
            <a:rPr lang="en-US" sz="1400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rPr>
            <a:t>felt case management was very/extremely important</a:t>
          </a:r>
          <a:endParaRPr lang="en-ZA" sz="1400" dirty="0">
            <a:solidFill>
              <a:srgbClr val="002060"/>
            </a:solidFill>
            <a:latin typeface="Calibri" panose="020F0502020204030204" pitchFamily="34" charset="0"/>
            <a:cs typeface="Calibri" panose="020F0502020204030204" pitchFamily="34" charset="0"/>
          </a:endParaRP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0.5</cdr:x>
      <cdr:y>0.91935</cdr:y>
    </cdr:from>
    <cdr:to>
      <cdr:x>0.65623</cdr:x>
      <cdr:y>0.98879</cdr:y>
    </cdr:to>
    <cdr:pic>
      <cdr:nvPicPr>
        <cdr:cNvPr id="2" name="chart">
          <a:extLst xmlns:a="http://schemas.openxmlformats.org/drawingml/2006/main">
            <a:ext uri="{FF2B5EF4-FFF2-40B4-BE49-F238E27FC236}">
              <a16:creationId xmlns:a16="http://schemas.microsoft.com/office/drawing/2014/main" id="{5C9B7E4A-0090-3B53-3FBD-8FAE9189D9B6}"/>
            </a:ext>
          </a:extLst>
        </cdr:cNvPr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1"/>
        <a:stretch xmlns:a="http://schemas.openxmlformats.org/drawingml/2006/main">
          <a:fillRect/>
        </a:stretch>
      </cdr:blipFill>
      <cdr:spPr>
        <a:xfrm xmlns:a="http://schemas.openxmlformats.org/drawingml/2006/main">
          <a:off x="2605507" y="2856085"/>
          <a:ext cx="814119" cy="215711"/>
        </a:xfrm>
        <a:prstGeom xmlns:a="http://schemas.openxmlformats.org/drawingml/2006/main" prst="rect">
          <a:avLst/>
        </a:prstGeom>
      </cdr:spPr>
    </cdr:pic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52" name="Google Shape;152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3" name="Google Shape;153;p2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1</a:t>
            </a:fld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60" name="Google Shape;160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1" name="Google Shape;161;p3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11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59816405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60" name="Google Shape;160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1" name="Google Shape;161;p3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12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1423030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859AECB-A677-43A7-BCBB-A4497CCD25C9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483610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60" name="Google Shape;160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1" name="Google Shape;161;p3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4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60" name="Google Shape;160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1" name="Google Shape;161;p3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5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56469048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60" name="Google Shape;160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61" name="Google Shape;161;p3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6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01906599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60" name="Google Shape;160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1" name="Google Shape;161;p3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7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31030385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60" name="Google Shape;160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1" name="Google Shape;161;p3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8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64268347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60" name="Google Shape;160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1" name="Google Shape;161;p3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9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91568671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60" name="Google Shape;160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1" name="Google Shape;161;p3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10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1754973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FC Presentation Header &amp; Date">
  <p:cSld name="FC Presentation Header &amp; Date"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6"/>
          <p:cNvSpPr txBox="1">
            <a:spLocks noGrp="1"/>
          </p:cNvSpPr>
          <p:nvPr>
            <p:ph type="body" idx="1"/>
          </p:nvPr>
        </p:nvSpPr>
        <p:spPr>
          <a:xfrm>
            <a:off x="3901441" y="1844678"/>
            <a:ext cx="4246879" cy="12050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5555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sz="36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0" name="Google Shape;90;p16"/>
          <p:cNvSpPr txBox="1">
            <a:spLocks noGrp="1"/>
          </p:cNvSpPr>
          <p:nvPr>
            <p:ph type="body" idx="2"/>
          </p:nvPr>
        </p:nvSpPr>
        <p:spPr>
          <a:xfrm>
            <a:off x="3929112" y="3174233"/>
            <a:ext cx="5496705" cy="11160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cxnSp>
        <p:nvCxnSpPr>
          <p:cNvPr id="91" name="Google Shape;91;p16"/>
          <p:cNvCxnSpPr/>
          <p:nvPr/>
        </p:nvCxnSpPr>
        <p:spPr>
          <a:xfrm>
            <a:off x="3889833" y="2997080"/>
            <a:ext cx="6007486" cy="0"/>
          </a:xfrm>
          <a:prstGeom prst="straightConnector1">
            <a:avLst/>
          </a:prstGeom>
          <a:noFill/>
          <a:ln w="19050" cap="flat" cmpd="sng">
            <a:solidFill>
              <a:srgbClr val="3DB44B"/>
            </a:solidFill>
            <a:prstDash val="solid"/>
            <a:miter lim="800000"/>
            <a:headEnd type="none" w="sm" len="sm"/>
            <a:tailEnd type="none" w="sm" len="sm"/>
          </a:ln>
        </p:spPr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Headline &amp; Green Bulleted Text">
  <p:cSld name="Headline &amp; Green Bulleted Text"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18"/>
          <p:cNvSpPr txBox="1">
            <a:spLocks noGrp="1"/>
          </p:cNvSpPr>
          <p:nvPr>
            <p:ph type="body" idx="1"/>
          </p:nvPr>
        </p:nvSpPr>
        <p:spPr>
          <a:xfrm>
            <a:off x="579619" y="386740"/>
            <a:ext cx="11119197" cy="5365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cxnSp>
        <p:nvCxnSpPr>
          <p:cNvPr id="97" name="Google Shape;97;p18"/>
          <p:cNvCxnSpPr/>
          <p:nvPr/>
        </p:nvCxnSpPr>
        <p:spPr>
          <a:xfrm>
            <a:off x="579620" y="970124"/>
            <a:ext cx="11142688" cy="0"/>
          </a:xfrm>
          <a:prstGeom prst="straightConnector1">
            <a:avLst/>
          </a:prstGeom>
          <a:noFill/>
          <a:ln w="19050" cap="flat" cmpd="sng">
            <a:solidFill>
              <a:srgbClr val="39B54A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98" name="Google Shape;98;p18"/>
          <p:cNvSpPr txBox="1">
            <a:spLocks noGrp="1"/>
          </p:cNvSpPr>
          <p:nvPr>
            <p:ph type="body" idx="2"/>
          </p:nvPr>
        </p:nvSpPr>
        <p:spPr>
          <a:xfrm>
            <a:off x="596900" y="1195389"/>
            <a:ext cx="11101917" cy="49856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480"/>
              </a:spcBef>
              <a:spcAft>
                <a:spcPts val="0"/>
              </a:spcAft>
              <a:buClr>
                <a:srgbClr val="77933C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55600" algn="l" rtl="0">
              <a:spcBef>
                <a:spcPts val="400"/>
              </a:spcBef>
              <a:spcAft>
                <a:spcPts val="0"/>
              </a:spcAft>
              <a:buClr>
                <a:srgbClr val="77933C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42900" algn="l" rtl="0">
              <a:spcBef>
                <a:spcPts val="360"/>
              </a:spcBef>
              <a:spcAft>
                <a:spcPts val="0"/>
              </a:spcAft>
              <a:buClr>
                <a:srgbClr val="77933C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280"/>
              </a:spcBef>
              <a:spcAft>
                <a:spcPts val="0"/>
              </a:spcAft>
              <a:buClr>
                <a:srgbClr val="77933C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5 x Pictures">
  <p:cSld name="15 x Pictures">
    <p:bg>
      <p:bgPr>
        <a:solidFill>
          <a:schemeClr val="lt1"/>
        </a:solidFill>
        <a:effectLst/>
      </p:bgPr>
    </p:bg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32"/>
          <p:cNvSpPr>
            <a:spLocks noGrp="1"/>
          </p:cNvSpPr>
          <p:nvPr>
            <p:ph type="pic" idx="2"/>
          </p:nvPr>
        </p:nvSpPr>
        <p:spPr>
          <a:xfrm>
            <a:off x="0" y="2339787"/>
            <a:ext cx="2331720" cy="2194560"/>
          </a:xfrm>
          <a:prstGeom prst="rect">
            <a:avLst/>
          </a:prstGeom>
          <a:noFill/>
          <a:ln>
            <a:noFill/>
          </a:ln>
        </p:spPr>
      </p:sp>
      <p:sp>
        <p:nvSpPr>
          <p:cNvPr id="114" name="Google Shape;114;p32"/>
          <p:cNvSpPr>
            <a:spLocks noGrp="1"/>
          </p:cNvSpPr>
          <p:nvPr>
            <p:ph type="pic" idx="3"/>
          </p:nvPr>
        </p:nvSpPr>
        <p:spPr>
          <a:xfrm>
            <a:off x="2460812" y="2339787"/>
            <a:ext cx="2331720" cy="2194560"/>
          </a:xfrm>
          <a:prstGeom prst="rect">
            <a:avLst/>
          </a:prstGeom>
          <a:noFill/>
          <a:ln>
            <a:noFill/>
          </a:ln>
        </p:spPr>
      </p:sp>
      <p:sp>
        <p:nvSpPr>
          <p:cNvPr id="115" name="Google Shape;115;p32"/>
          <p:cNvSpPr>
            <a:spLocks noGrp="1"/>
          </p:cNvSpPr>
          <p:nvPr>
            <p:ph type="pic" idx="4"/>
          </p:nvPr>
        </p:nvSpPr>
        <p:spPr>
          <a:xfrm>
            <a:off x="4921624" y="2339787"/>
            <a:ext cx="2331720" cy="2194560"/>
          </a:xfrm>
          <a:prstGeom prst="rect">
            <a:avLst/>
          </a:prstGeom>
          <a:noFill/>
          <a:ln>
            <a:noFill/>
          </a:ln>
        </p:spPr>
      </p:sp>
      <p:sp>
        <p:nvSpPr>
          <p:cNvPr id="116" name="Google Shape;116;p32"/>
          <p:cNvSpPr>
            <a:spLocks noGrp="1"/>
          </p:cNvSpPr>
          <p:nvPr>
            <p:ph type="pic" idx="5"/>
          </p:nvPr>
        </p:nvSpPr>
        <p:spPr>
          <a:xfrm>
            <a:off x="7409329" y="2339787"/>
            <a:ext cx="2331720" cy="2194560"/>
          </a:xfrm>
          <a:prstGeom prst="rect">
            <a:avLst/>
          </a:prstGeom>
          <a:noFill/>
          <a:ln>
            <a:noFill/>
          </a:ln>
        </p:spPr>
      </p:sp>
      <p:sp>
        <p:nvSpPr>
          <p:cNvPr id="117" name="Google Shape;117;p32"/>
          <p:cNvSpPr>
            <a:spLocks noGrp="1"/>
          </p:cNvSpPr>
          <p:nvPr>
            <p:ph type="pic" idx="6"/>
          </p:nvPr>
        </p:nvSpPr>
        <p:spPr>
          <a:xfrm>
            <a:off x="9870141" y="2339787"/>
            <a:ext cx="2331720" cy="2194560"/>
          </a:xfrm>
          <a:prstGeom prst="rect">
            <a:avLst/>
          </a:prstGeom>
          <a:noFill/>
          <a:ln>
            <a:noFill/>
          </a:ln>
        </p:spPr>
      </p:sp>
      <p:sp>
        <p:nvSpPr>
          <p:cNvPr id="118" name="Google Shape;118;p32"/>
          <p:cNvSpPr>
            <a:spLocks noGrp="1"/>
          </p:cNvSpPr>
          <p:nvPr>
            <p:ph type="pic" idx="7"/>
          </p:nvPr>
        </p:nvSpPr>
        <p:spPr>
          <a:xfrm>
            <a:off x="0" y="4693023"/>
            <a:ext cx="2331720" cy="2194560"/>
          </a:xfrm>
          <a:prstGeom prst="rect">
            <a:avLst/>
          </a:prstGeom>
          <a:noFill/>
          <a:ln>
            <a:noFill/>
          </a:ln>
        </p:spPr>
      </p:sp>
      <p:sp>
        <p:nvSpPr>
          <p:cNvPr id="119" name="Google Shape;119;p32"/>
          <p:cNvSpPr>
            <a:spLocks noGrp="1"/>
          </p:cNvSpPr>
          <p:nvPr>
            <p:ph type="pic" idx="8"/>
          </p:nvPr>
        </p:nvSpPr>
        <p:spPr>
          <a:xfrm>
            <a:off x="2460812" y="4693023"/>
            <a:ext cx="2331720" cy="2194560"/>
          </a:xfrm>
          <a:prstGeom prst="rect">
            <a:avLst/>
          </a:prstGeom>
          <a:noFill/>
          <a:ln>
            <a:noFill/>
          </a:ln>
        </p:spPr>
      </p:sp>
      <p:sp>
        <p:nvSpPr>
          <p:cNvPr id="120" name="Google Shape;120;p32"/>
          <p:cNvSpPr>
            <a:spLocks noGrp="1"/>
          </p:cNvSpPr>
          <p:nvPr>
            <p:ph type="pic" idx="9"/>
          </p:nvPr>
        </p:nvSpPr>
        <p:spPr>
          <a:xfrm>
            <a:off x="4921624" y="4693023"/>
            <a:ext cx="2331720" cy="2194560"/>
          </a:xfrm>
          <a:prstGeom prst="rect">
            <a:avLst/>
          </a:prstGeom>
          <a:noFill/>
          <a:ln>
            <a:noFill/>
          </a:ln>
        </p:spPr>
      </p:sp>
      <p:sp>
        <p:nvSpPr>
          <p:cNvPr id="121" name="Google Shape;121;p32"/>
          <p:cNvSpPr>
            <a:spLocks noGrp="1"/>
          </p:cNvSpPr>
          <p:nvPr>
            <p:ph type="pic" idx="13"/>
          </p:nvPr>
        </p:nvSpPr>
        <p:spPr>
          <a:xfrm>
            <a:off x="7409329" y="4693023"/>
            <a:ext cx="2331720" cy="2194560"/>
          </a:xfrm>
          <a:prstGeom prst="rect">
            <a:avLst/>
          </a:prstGeom>
          <a:noFill/>
          <a:ln>
            <a:noFill/>
          </a:ln>
        </p:spPr>
      </p:sp>
      <p:sp>
        <p:nvSpPr>
          <p:cNvPr id="122" name="Google Shape;122;p32"/>
          <p:cNvSpPr>
            <a:spLocks noGrp="1"/>
          </p:cNvSpPr>
          <p:nvPr>
            <p:ph type="pic" idx="14"/>
          </p:nvPr>
        </p:nvSpPr>
        <p:spPr>
          <a:xfrm>
            <a:off x="9870141" y="4693023"/>
            <a:ext cx="2331720" cy="2194560"/>
          </a:xfrm>
          <a:prstGeom prst="rect">
            <a:avLst/>
          </a:prstGeom>
          <a:noFill/>
          <a:ln>
            <a:noFill/>
          </a:ln>
        </p:spPr>
      </p:sp>
      <p:sp>
        <p:nvSpPr>
          <p:cNvPr id="123" name="Google Shape;123;p32"/>
          <p:cNvSpPr>
            <a:spLocks noGrp="1"/>
          </p:cNvSpPr>
          <p:nvPr>
            <p:ph type="pic" idx="15"/>
          </p:nvPr>
        </p:nvSpPr>
        <p:spPr>
          <a:xfrm>
            <a:off x="0" y="-1"/>
            <a:ext cx="2331720" cy="2194560"/>
          </a:xfrm>
          <a:prstGeom prst="rect">
            <a:avLst/>
          </a:prstGeom>
          <a:noFill/>
          <a:ln>
            <a:noFill/>
          </a:ln>
        </p:spPr>
      </p:sp>
      <p:sp>
        <p:nvSpPr>
          <p:cNvPr id="124" name="Google Shape;124;p32"/>
          <p:cNvSpPr>
            <a:spLocks noGrp="1"/>
          </p:cNvSpPr>
          <p:nvPr>
            <p:ph type="pic" idx="16"/>
          </p:nvPr>
        </p:nvSpPr>
        <p:spPr>
          <a:xfrm>
            <a:off x="2460812" y="-1"/>
            <a:ext cx="2331720" cy="2194560"/>
          </a:xfrm>
          <a:prstGeom prst="rect">
            <a:avLst/>
          </a:prstGeom>
          <a:noFill/>
          <a:ln>
            <a:noFill/>
          </a:ln>
        </p:spPr>
      </p:sp>
      <p:sp>
        <p:nvSpPr>
          <p:cNvPr id="125" name="Google Shape;125;p32"/>
          <p:cNvSpPr>
            <a:spLocks noGrp="1"/>
          </p:cNvSpPr>
          <p:nvPr>
            <p:ph type="pic" idx="17"/>
          </p:nvPr>
        </p:nvSpPr>
        <p:spPr>
          <a:xfrm>
            <a:off x="4921624" y="-1"/>
            <a:ext cx="2331720" cy="2194560"/>
          </a:xfrm>
          <a:prstGeom prst="rect">
            <a:avLst/>
          </a:prstGeom>
          <a:noFill/>
          <a:ln>
            <a:noFill/>
          </a:ln>
        </p:spPr>
      </p:sp>
      <p:sp>
        <p:nvSpPr>
          <p:cNvPr id="126" name="Google Shape;126;p32"/>
          <p:cNvSpPr>
            <a:spLocks noGrp="1"/>
          </p:cNvSpPr>
          <p:nvPr>
            <p:ph type="pic" idx="18"/>
          </p:nvPr>
        </p:nvSpPr>
        <p:spPr>
          <a:xfrm>
            <a:off x="7409329" y="-1"/>
            <a:ext cx="2331720" cy="2194560"/>
          </a:xfrm>
          <a:prstGeom prst="rect">
            <a:avLst/>
          </a:prstGeom>
          <a:noFill/>
          <a:ln>
            <a:noFill/>
          </a:ln>
        </p:spPr>
      </p:sp>
      <p:sp>
        <p:nvSpPr>
          <p:cNvPr id="127" name="Google Shape;127;p32"/>
          <p:cNvSpPr>
            <a:spLocks noGrp="1"/>
          </p:cNvSpPr>
          <p:nvPr>
            <p:ph type="pic" idx="19"/>
          </p:nvPr>
        </p:nvSpPr>
        <p:spPr>
          <a:xfrm>
            <a:off x="9870141" y="-1"/>
            <a:ext cx="2331720" cy="2194560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4_Title, 3 Copy, 3 Images_Light Gray">
  <p:cSld name="4_Title, 3 Copy, 3 Images_Light Gray">
    <p:bg>
      <p:bgPr>
        <a:solidFill>
          <a:schemeClr val="lt1"/>
        </a:solidFill>
        <a:effectLst/>
      </p:bgPr>
    </p:bg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33"/>
          <p:cNvSpPr>
            <a:spLocks noGrp="1"/>
          </p:cNvSpPr>
          <p:nvPr>
            <p:ph type="pic" idx="2"/>
          </p:nvPr>
        </p:nvSpPr>
        <p:spPr>
          <a:xfrm>
            <a:off x="571501" y="1557078"/>
            <a:ext cx="3581400" cy="2828203"/>
          </a:xfrm>
          <a:prstGeom prst="rect">
            <a:avLst/>
          </a:prstGeom>
          <a:noFill/>
          <a:ln>
            <a:noFill/>
          </a:ln>
        </p:spPr>
      </p:sp>
      <p:sp>
        <p:nvSpPr>
          <p:cNvPr id="130" name="Google Shape;130;p33"/>
          <p:cNvSpPr>
            <a:spLocks noGrp="1"/>
          </p:cNvSpPr>
          <p:nvPr>
            <p:ph type="pic" idx="3"/>
          </p:nvPr>
        </p:nvSpPr>
        <p:spPr>
          <a:xfrm>
            <a:off x="7994277" y="1557078"/>
            <a:ext cx="3581400" cy="2828203"/>
          </a:xfrm>
          <a:prstGeom prst="rect">
            <a:avLst/>
          </a:prstGeom>
          <a:noFill/>
          <a:ln>
            <a:noFill/>
          </a:ln>
        </p:spPr>
      </p:sp>
      <p:sp>
        <p:nvSpPr>
          <p:cNvPr id="131" name="Google Shape;131;p33"/>
          <p:cNvSpPr>
            <a:spLocks noGrp="1"/>
          </p:cNvSpPr>
          <p:nvPr>
            <p:ph type="pic" idx="4"/>
          </p:nvPr>
        </p:nvSpPr>
        <p:spPr>
          <a:xfrm>
            <a:off x="4296335" y="1557078"/>
            <a:ext cx="3581400" cy="2828203"/>
          </a:xfrm>
          <a:prstGeom prst="rect">
            <a:avLst/>
          </a:prstGeom>
          <a:noFill/>
          <a:ln>
            <a:noFill/>
          </a:ln>
        </p:spPr>
      </p:sp>
      <p:sp>
        <p:nvSpPr>
          <p:cNvPr id="132" name="Google Shape;132;p33"/>
          <p:cNvSpPr txBox="1">
            <a:spLocks noGrp="1"/>
          </p:cNvSpPr>
          <p:nvPr>
            <p:ph type="body" idx="1"/>
          </p:nvPr>
        </p:nvSpPr>
        <p:spPr>
          <a:xfrm>
            <a:off x="596900" y="386740"/>
            <a:ext cx="11125408" cy="5365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cxnSp>
        <p:nvCxnSpPr>
          <p:cNvPr id="133" name="Google Shape;133;p33"/>
          <p:cNvCxnSpPr/>
          <p:nvPr/>
        </p:nvCxnSpPr>
        <p:spPr>
          <a:xfrm>
            <a:off x="579620" y="970124"/>
            <a:ext cx="11142688" cy="0"/>
          </a:xfrm>
          <a:prstGeom prst="straightConnector1">
            <a:avLst/>
          </a:prstGeom>
          <a:noFill/>
          <a:ln w="19050" cap="flat" cmpd="sng">
            <a:solidFill>
              <a:srgbClr val="39B54A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34" name="Google Shape;134;p33"/>
          <p:cNvSpPr txBox="1">
            <a:spLocks noGrp="1"/>
          </p:cNvSpPr>
          <p:nvPr>
            <p:ph type="body" idx="5"/>
          </p:nvPr>
        </p:nvSpPr>
        <p:spPr>
          <a:xfrm>
            <a:off x="571500" y="4549890"/>
            <a:ext cx="3581400" cy="972061"/>
          </a:xfrm>
          <a:prstGeom prst="rect">
            <a:avLst/>
          </a:prstGeom>
          <a:noFill/>
          <a:ln w="19050" cap="flat" cmpd="sng">
            <a:solidFill>
              <a:srgbClr val="39B54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5" name="Google Shape;135;p33"/>
          <p:cNvSpPr txBox="1">
            <a:spLocks noGrp="1"/>
          </p:cNvSpPr>
          <p:nvPr>
            <p:ph type="body" idx="6"/>
          </p:nvPr>
        </p:nvSpPr>
        <p:spPr>
          <a:xfrm>
            <a:off x="4292164" y="4549890"/>
            <a:ext cx="3581400" cy="972061"/>
          </a:xfrm>
          <a:prstGeom prst="rect">
            <a:avLst/>
          </a:prstGeom>
          <a:noFill/>
          <a:ln w="19050" cap="flat" cmpd="sng">
            <a:solidFill>
              <a:srgbClr val="39B54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6" name="Google Shape;136;p33"/>
          <p:cNvSpPr txBox="1">
            <a:spLocks noGrp="1"/>
          </p:cNvSpPr>
          <p:nvPr>
            <p:ph type="body" idx="7"/>
          </p:nvPr>
        </p:nvSpPr>
        <p:spPr>
          <a:xfrm>
            <a:off x="8011507" y="4549890"/>
            <a:ext cx="3581400" cy="972061"/>
          </a:xfrm>
          <a:prstGeom prst="rect">
            <a:avLst/>
          </a:prstGeom>
          <a:noFill/>
          <a:ln w="19050" cap="flat" cmpd="sng">
            <a:solidFill>
              <a:srgbClr val="39B54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Headline &amp; White Bulleted Text with Light Blue Background">
  <p:cSld name="Headline &amp; White Bulleted Text with Light Blue Background"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3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A4BCC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2" name="Google Shape;142;p35"/>
          <p:cNvSpPr txBox="1">
            <a:spLocks noGrp="1"/>
          </p:cNvSpPr>
          <p:nvPr>
            <p:ph type="body" idx="1"/>
          </p:nvPr>
        </p:nvSpPr>
        <p:spPr>
          <a:xfrm>
            <a:off x="579619" y="386740"/>
            <a:ext cx="11119197" cy="5365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cxnSp>
        <p:nvCxnSpPr>
          <p:cNvPr id="143" name="Google Shape;143;p35"/>
          <p:cNvCxnSpPr/>
          <p:nvPr/>
        </p:nvCxnSpPr>
        <p:spPr>
          <a:xfrm>
            <a:off x="579620" y="970124"/>
            <a:ext cx="11142688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44" name="Google Shape;144;p35"/>
          <p:cNvSpPr txBox="1">
            <a:spLocks noGrp="1"/>
          </p:cNvSpPr>
          <p:nvPr>
            <p:ph type="body" idx="2"/>
          </p:nvPr>
        </p:nvSpPr>
        <p:spPr>
          <a:xfrm>
            <a:off x="596900" y="1195389"/>
            <a:ext cx="11101917" cy="49856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55600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42900" algn="l" rtl="0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pic>
        <p:nvPicPr>
          <p:cNvPr id="145" name="Google Shape;145;p35" descr="Logo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9327268" y="5652655"/>
            <a:ext cx="2359617" cy="89996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499654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jp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theme" Target="../theme/theme3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png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5" name="Google Shape;85;p15" descr="Graphical user interface, text, application&#10;&#10;Description automatically generated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6" name="Google Shape;86;p15" descr="A picture containing drawing&#10;&#10;Description automatically generated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9170310" y="6175011"/>
            <a:ext cx="745202" cy="476929"/>
          </a:xfrm>
          <a:prstGeom prst="rect">
            <a:avLst/>
          </a:prstGeom>
          <a:noFill/>
          <a:ln>
            <a:noFill/>
          </a:ln>
        </p:spPr>
      </p:pic>
      <p:pic>
        <p:nvPicPr>
          <p:cNvPr id="87" name="Google Shape;87;p15" descr="A picture containing drawing&#10;&#10;Description automatically generated"/>
          <p:cNvPicPr preferRelativeResize="0"/>
          <p:nvPr/>
        </p:nvPicPr>
        <p:blipFill rotWithShape="1">
          <a:blip r:embed="rId5">
            <a:alphaModFix/>
          </a:blip>
          <a:srcRect l="9156" t="10626" r="7672" b="16380"/>
          <a:stretch/>
        </p:blipFill>
        <p:spPr>
          <a:xfrm>
            <a:off x="10083469" y="6172968"/>
            <a:ext cx="1512218" cy="514934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3" name="Google Shape;93;p17" descr="Logo&#10;&#10;Description automatically generated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327268" y="5652655"/>
            <a:ext cx="2359617" cy="899968"/>
          </a:xfrm>
          <a:prstGeom prst="rect">
            <a:avLst/>
          </a:prstGeom>
          <a:noFill/>
          <a:ln>
            <a:noFill/>
          </a:ln>
        </p:spPr>
      </p:pic>
      <p:sp>
        <p:nvSpPr>
          <p:cNvPr id="94" name="Google Shape;94;p17"/>
          <p:cNvSpPr txBox="1"/>
          <p:nvPr/>
        </p:nvSpPr>
        <p:spPr>
          <a:xfrm>
            <a:off x="458719" y="222330"/>
            <a:ext cx="6067000" cy="6799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63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0" name="Google Shape;110;p31" descr="Logo&#10;&#10;Description automatically generated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506949" y="5652655"/>
            <a:ext cx="2359617" cy="899968"/>
          </a:xfrm>
          <a:prstGeom prst="rect">
            <a:avLst/>
          </a:prstGeom>
          <a:noFill/>
          <a:ln>
            <a:noFill/>
          </a:ln>
        </p:spPr>
      </p:pic>
      <p:sp>
        <p:nvSpPr>
          <p:cNvPr id="111" name="Google Shape;111;p31"/>
          <p:cNvSpPr txBox="1"/>
          <p:nvPr/>
        </p:nvSpPr>
        <p:spPr>
          <a:xfrm>
            <a:off x="458719" y="222330"/>
            <a:ext cx="6067000" cy="6799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800" b="0" i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67" r:id="rId1"/>
    <p:sldLayoutId id="2147483668" r:id="rId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34"/>
          <p:cNvSpPr txBox="1"/>
          <p:nvPr/>
        </p:nvSpPr>
        <p:spPr>
          <a:xfrm>
            <a:off x="458719" y="222330"/>
            <a:ext cx="6067000" cy="6799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800" b="0" i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39" name="Google Shape;139;p34" descr="Logo&#10;&#10;Description automatically generated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327268" y="5652655"/>
            <a:ext cx="2359617" cy="899968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70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Logo&#10;&#10;Description automatically generated">
            <a:extLst>
              <a:ext uri="{FF2B5EF4-FFF2-40B4-BE49-F238E27FC236}">
                <a16:creationId xmlns:a16="http://schemas.microsoft.com/office/drawing/2014/main" id="{17F9CB25-A6B9-8B4F-94AA-807D02437D0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27268" y="5652655"/>
            <a:ext cx="2359617" cy="899968"/>
          </a:xfrm>
          <a:prstGeom prst="rect">
            <a:avLst/>
          </a:prstGeom>
        </p:spPr>
      </p:pic>
      <p:sp>
        <p:nvSpPr>
          <p:cNvPr id="15" name="Title 1">
            <a:extLst>
              <a:ext uri="{FF2B5EF4-FFF2-40B4-BE49-F238E27FC236}">
                <a16:creationId xmlns:a16="http://schemas.microsoft.com/office/drawing/2014/main" id="{83642922-E7A7-E14F-8A9B-908559C6F159}"/>
              </a:ext>
            </a:extLst>
          </p:cNvPr>
          <p:cNvSpPr txBox="1">
            <a:spLocks/>
          </p:cNvSpPr>
          <p:nvPr userDrawn="1"/>
        </p:nvSpPr>
        <p:spPr>
          <a:xfrm>
            <a:off x="458719" y="222330"/>
            <a:ext cx="6067000" cy="679914"/>
          </a:xfrm>
          <a:prstGeom prst="rect">
            <a:avLst/>
          </a:prstGeom>
        </p:spPr>
        <p:txBody>
          <a:bodyPr/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ＭＳ Ｐゴシック" charset="0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ＭＳ Ｐゴシック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ＭＳ Ｐゴシック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ＭＳ Ｐゴシック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ＭＳ Ｐゴシック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/>
            <a:endParaRPr lang="en-ZA" sz="2800" b="0" i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92764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0" r:id="rId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0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0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emf"/><Relationship Id="rId4" Type="http://schemas.openxmlformats.org/officeDocument/2006/relationships/image" Target="../media/image6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0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9.svg"/><Relationship Id="rId7" Type="http://schemas.openxmlformats.org/officeDocument/2006/relationships/image" Target="../media/image13.png"/><Relationship Id="rId12" Type="http://schemas.openxmlformats.org/officeDocument/2006/relationships/image" Target="../media/image18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2.png"/><Relationship Id="rId11" Type="http://schemas.openxmlformats.org/officeDocument/2006/relationships/image" Target="../media/image17.png"/><Relationship Id="rId5" Type="http://schemas.openxmlformats.org/officeDocument/2006/relationships/image" Target="../media/image11.svg"/><Relationship Id="rId10" Type="http://schemas.openxmlformats.org/officeDocument/2006/relationships/image" Target="../media/image16.png"/><Relationship Id="rId4" Type="http://schemas.openxmlformats.org/officeDocument/2006/relationships/image" Target="../media/image10.png"/><Relationship Id="rId9" Type="http://schemas.openxmlformats.org/officeDocument/2006/relationships/image" Target="../media/image15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4.xml"/><Relationship Id="rId4" Type="http://schemas.openxmlformats.org/officeDocument/2006/relationships/image" Target="../media/image2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7" Type="http://schemas.openxmlformats.org/officeDocument/2006/relationships/image" Target="../media/image2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5.png"/><Relationship Id="rId5" Type="http://schemas.openxmlformats.org/officeDocument/2006/relationships/image" Target="../media/image24.png"/><Relationship Id="rId4" Type="http://schemas.openxmlformats.org/officeDocument/2006/relationships/image" Target="../media/image2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9.png"/><Relationship Id="rId4" Type="http://schemas.openxmlformats.org/officeDocument/2006/relationships/image" Target="../media/image28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2"/>
          <p:cNvSpPr txBox="1">
            <a:spLocks noGrp="1"/>
          </p:cNvSpPr>
          <p:nvPr>
            <p:ph type="body" idx="1"/>
          </p:nvPr>
        </p:nvSpPr>
        <p:spPr>
          <a:xfrm>
            <a:off x="3839708" y="1997994"/>
            <a:ext cx="7988498" cy="7894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</a:pPr>
            <a:r>
              <a:rPr lang="en-US" sz="2400" b="1" dirty="0">
                <a:effectLst/>
                <a:latin typeface="Calibri" panose="020F0502020204030204" pitchFamily="34" charset="0"/>
                <a:ea typeface="Aptos" panose="020B0004020202020204" pitchFamily="34" charset="0"/>
              </a:rPr>
              <a:t>What does the case management programme need to provide patient-centered care? </a:t>
            </a:r>
            <a:endParaRPr sz="2400" b="1" dirty="0"/>
          </a:p>
        </p:txBody>
      </p:sp>
      <p:sp>
        <p:nvSpPr>
          <p:cNvPr id="4" name="Google Shape;155;p2">
            <a:extLst>
              <a:ext uri="{FF2B5EF4-FFF2-40B4-BE49-F238E27FC236}">
                <a16:creationId xmlns:a16="http://schemas.microsoft.com/office/drawing/2014/main" id="{47AD354C-C557-17CB-82B3-F22ACACC7B89}"/>
              </a:ext>
            </a:extLst>
          </p:cNvPr>
          <p:cNvSpPr txBox="1">
            <a:spLocks/>
          </p:cNvSpPr>
          <p:nvPr/>
        </p:nvSpPr>
        <p:spPr>
          <a:xfrm>
            <a:off x="3815339" y="3052415"/>
            <a:ext cx="6095577" cy="12050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228600" algn="l" rtl="0">
              <a:lnSpc>
                <a:spcPct val="105555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sz="36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indent="0">
              <a:lnSpc>
                <a:spcPct val="150000"/>
              </a:lnSpc>
              <a:buSzPts val="1800"/>
            </a:pPr>
            <a:r>
              <a:rPr lang="en-US" sz="1800" dirty="0"/>
              <a:t>Johannesburg Health District - 2024 Research Conference</a:t>
            </a:r>
          </a:p>
          <a:p>
            <a:pPr marL="0" indent="0">
              <a:lnSpc>
                <a:spcPct val="150000"/>
              </a:lnSpc>
              <a:buSzPts val="1800"/>
            </a:pPr>
            <a:r>
              <a:rPr lang="en-US" sz="1800" dirty="0"/>
              <a:t>Presenter – Dr Chipo Mutyambizi</a:t>
            </a:r>
          </a:p>
        </p:txBody>
      </p:sp>
      <p:sp>
        <p:nvSpPr>
          <p:cNvPr id="5" name="Freeform 2">
            <a:extLst>
              <a:ext uri="{FF2B5EF4-FFF2-40B4-BE49-F238E27FC236}">
                <a16:creationId xmlns:a16="http://schemas.microsoft.com/office/drawing/2014/main" id="{E339E3EE-4FF2-FC44-E300-C37D04972A52}"/>
              </a:ext>
            </a:extLst>
          </p:cNvPr>
          <p:cNvSpPr/>
          <p:nvPr/>
        </p:nvSpPr>
        <p:spPr>
          <a:xfrm>
            <a:off x="6994358" y="6047874"/>
            <a:ext cx="1844842" cy="689811"/>
          </a:xfrm>
          <a:custGeom>
            <a:avLst/>
            <a:gdLst/>
            <a:ahLst/>
            <a:cxnLst/>
            <a:rect l="l" t="t" r="r" b="b"/>
            <a:pathLst>
              <a:path w="2648900" h="1002924">
                <a:moveTo>
                  <a:pt x="0" y="0"/>
                </a:moveTo>
                <a:lnTo>
                  <a:pt x="2648900" y="0"/>
                </a:lnTo>
                <a:lnTo>
                  <a:pt x="2648900" y="1002925"/>
                </a:lnTo>
                <a:lnTo>
                  <a:pt x="0" y="1002925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6" name="Freeform 9">
            <a:extLst>
              <a:ext uri="{FF2B5EF4-FFF2-40B4-BE49-F238E27FC236}">
                <a16:creationId xmlns:a16="http://schemas.microsoft.com/office/drawing/2014/main" id="{D88E66E6-CD1C-B053-F1C7-D59CE22F95D4}"/>
              </a:ext>
            </a:extLst>
          </p:cNvPr>
          <p:cNvSpPr/>
          <p:nvPr/>
        </p:nvSpPr>
        <p:spPr>
          <a:xfrm>
            <a:off x="5538231" y="6047874"/>
            <a:ext cx="1115537" cy="689811"/>
          </a:xfrm>
          <a:custGeom>
            <a:avLst/>
            <a:gdLst/>
            <a:ahLst/>
            <a:cxnLst/>
            <a:rect l="l" t="t" r="r" b="b"/>
            <a:pathLst>
              <a:path w="1337232" h="1002924">
                <a:moveTo>
                  <a:pt x="0" y="0"/>
                </a:moveTo>
                <a:lnTo>
                  <a:pt x="1337232" y="0"/>
                </a:lnTo>
                <a:lnTo>
                  <a:pt x="1337232" y="1002925"/>
                </a:lnTo>
                <a:lnTo>
                  <a:pt x="0" y="1002925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pic>
        <p:nvPicPr>
          <p:cNvPr id="1026" name="Picture 2" descr="#JoburgResearch2024">
            <a:extLst>
              <a:ext uri="{FF2B5EF4-FFF2-40B4-BE49-F238E27FC236}">
                <a16:creationId xmlns:a16="http://schemas.microsoft.com/office/drawing/2014/main" id="{37C1D133-0349-005E-C909-BB3C80837B6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61058"/>
            <a:ext cx="4173794" cy="5766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4874DA9-6A58-7ADC-4C41-8DE46499A36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254974" y="180873"/>
            <a:ext cx="11118850" cy="7847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rgbClr val="002060"/>
                </a:solidFill>
              </a:rPr>
              <a:t>Challenges in case management</a:t>
            </a:r>
            <a:endParaRPr lang="en-ZA" sz="4000" dirty="0">
              <a:solidFill>
                <a:srgbClr val="002060"/>
              </a:solidFill>
            </a:endParaRPr>
          </a:p>
        </p:txBody>
      </p:sp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9C5A1F2C-9264-669A-C061-32C6EBCDA84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80256321"/>
              </p:ext>
            </p:extLst>
          </p:nvPr>
        </p:nvGraphicFramePr>
        <p:xfrm>
          <a:off x="844192" y="2069689"/>
          <a:ext cx="6397266" cy="38444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38FCA698-8E09-5195-839E-55356E54955B}"/>
              </a:ext>
            </a:extLst>
          </p:cNvPr>
          <p:cNvSpPr txBox="1"/>
          <p:nvPr/>
        </p:nvSpPr>
        <p:spPr>
          <a:xfrm>
            <a:off x="844192" y="1361803"/>
            <a:ext cx="6795473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2060"/>
                </a:solidFill>
              </a:rPr>
              <a:t>How often do the following health system factors negatively impact the case management programme?</a:t>
            </a:r>
            <a:endParaRPr lang="en-ZA" sz="2000" dirty="0">
              <a:solidFill>
                <a:srgbClr val="002060"/>
              </a:solidFill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679EF3A8-0160-63FD-80CC-88C73F28210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30208" y="5933767"/>
            <a:ext cx="3276600" cy="266700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A3CA6280-145D-ACE7-D1CD-B8E931C69B4B}"/>
              </a:ext>
            </a:extLst>
          </p:cNvPr>
          <p:cNvSpPr txBox="1"/>
          <p:nvPr/>
        </p:nvSpPr>
        <p:spPr>
          <a:xfrm>
            <a:off x="7359445" y="2905780"/>
            <a:ext cx="4414684" cy="12618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top three </a:t>
            </a:r>
            <a:r>
              <a:rPr lang="en-US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health system challenges reported to always/often impact case management: patient file misplacement (60%), long waiting times (58%), and patient tracing and follow up (45%)</a:t>
            </a:r>
          </a:p>
          <a:p>
            <a:endParaRPr lang="en-ZA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25219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4874DA9-6A58-7ADC-4C41-8DE46499A36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254974" y="180873"/>
            <a:ext cx="11118850" cy="7847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rgbClr val="002060"/>
                </a:solidFill>
              </a:rPr>
              <a:t>Summary</a:t>
            </a:r>
            <a:endParaRPr lang="en-ZA" sz="4000" dirty="0">
              <a:solidFill>
                <a:srgbClr val="002060"/>
              </a:solidFill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3F5AC591-2ECA-D360-431C-4C4614850521}"/>
              </a:ext>
            </a:extLst>
          </p:cNvPr>
          <p:cNvSpPr txBox="1"/>
          <p:nvPr/>
        </p:nvSpPr>
        <p:spPr>
          <a:xfrm>
            <a:off x="536575" y="1126682"/>
            <a:ext cx="11118850" cy="36213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1.General case management questions</a:t>
            </a:r>
          </a:p>
          <a:p>
            <a:pPr marL="34290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US" sz="1800" dirty="0">
                <a:effectLst/>
                <a:latin typeface="Calibri" panose="020F0502020204030204" pitchFamily="34" charset="0"/>
                <a:ea typeface="Aptos" panose="020B0004020202020204" pitchFamily="34" charset="0"/>
              </a:rPr>
              <a:t>The case management programme is viewed as important for improving retention in care and adherence to ART. </a:t>
            </a: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US" sz="1800" kern="1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Over 97% reported fast track initiation, EAC and telephonic tracing as being the top three very important/extremely important activities in case management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ZA" sz="1800" kern="1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2.</a:t>
            </a:r>
            <a:r>
              <a:rPr lang="en-US" sz="1800" kern="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Challenges and </a:t>
            </a:r>
            <a:r>
              <a:rPr lang="en-US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organisational</a:t>
            </a:r>
            <a:r>
              <a:rPr lang="en-US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 characteristics</a:t>
            </a: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US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The top three patient factors reported to always or often impact client outcomes to be changing phone numbers (66%), patient relocation (65%), and unemployment (63%)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US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The top three health system challenges reported to always/often impact case management: patient file misplacement (60%), long waiting times (58%), and patient tracing and follow up (45%)</a:t>
            </a:r>
          </a:p>
          <a:p>
            <a:endParaRPr lang="en-ZA" sz="1800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85969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4874DA9-6A58-7ADC-4C41-8DE46499A36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254974" y="180873"/>
            <a:ext cx="11118850" cy="7847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rgbClr val="002060"/>
                </a:solidFill>
              </a:rPr>
              <a:t>R</a:t>
            </a:r>
            <a:r>
              <a:rPr lang="en-ZA" sz="4000" dirty="0" err="1">
                <a:solidFill>
                  <a:srgbClr val="002060"/>
                </a:solidFill>
              </a:rPr>
              <a:t>ecommendations</a:t>
            </a:r>
            <a:endParaRPr lang="en-ZA" sz="4000" dirty="0">
              <a:solidFill>
                <a:srgbClr val="002060"/>
              </a:solidFill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3F5AC591-2ECA-D360-431C-4C4614850521}"/>
              </a:ext>
            </a:extLst>
          </p:cNvPr>
          <p:cNvSpPr txBox="1"/>
          <p:nvPr/>
        </p:nvSpPr>
        <p:spPr>
          <a:xfrm>
            <a:off x="536575" y="1226971"/>
            <a:ext cx="11118850" cy="28315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US" sz="1800" dirty="0">
              <a:latin typeface="Calibri" panose="020F0502020204030204" pitchFamily="34" charset="0"/>
              <a:ea typeface="Aptos" panose="020B00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>
                <a:effectLst/>
                <a:latin typeface="Calibri" panose="020F0502020204030204" pitchFamily="34" charset="0"/>
                <a:ea typeface="Aptos" panose="020B0004020202020204" pitchFamily="34" charset="0"/>
              </a:rPr>
              <a:t>For effective patient-centered case management, health systems barriers need to be addressed and intersectoral collaboration improved. </a:t>
            </a:r>
          </a:p>
          <a:p>
            <a:endParaRPr lang="en-US" sz="18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Multidisciplinary teams should work alongside retention counsellors to provide holistic support and ensure that </a:t>
            </a:r>
            <a:r>
              <a:rPr lang="en-US" sz="1800" dirty="0">
                <a:latin typeface="Calibri" panose="020F0502020204030204" pitchFamily="34" charset="0"/>
                <a:cs typeface="Arial" panose="020B0604020202020204" pitchFamily="34" charset="0"/>
              </a:rPr>
              <a:t>those who remain unsuppressed are receiving enhanced clinical care, EAC and psychosocial support.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800" dirty="0"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>
                <a:latin typeface="Calibri" panose="020F0502020204030204" pitchFamily="34" charset="0"/>
                <a:cs typeface="Arial" panose="020B0604020202020204" pitchFamily="34" charset="0"/>
              </a:rPr>
              <a:t>Integration of psychosocial and mental health services, continued expansion of differentiated service delivery models, and research into the unmet needs of clients who remain unsuppressed after case management</a:t>
            </a:r>
          </a:p>
          <a:p>
            <a:endParaRPr lang="en-ZA" sz="1600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71248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" name="Oval 281">
            <a:extLst>
              <a:ext uri="{FF2B5EF4-FFF2-40B4-BE49-F238E27FC236}">
                <a16:creationId xmlns:a16="http://schemas.microsoft.com/office/drawing/2014/main" id="{5393759D-46ED-470A-AA2B-1620AACF6CA3}"/>
              </a:ext>
            </a:extLst>
          </p:cNvPr>
          <p:cNvSpPr/>
          <p:nvPr/>
        </p:nvSpPr>
        <p:spPr>
          <a:xfrm>
            <a:off x="1831627" y="5576128"/>
            <a:ext cx="1103538" cy="214601"/>
          </a:xfrm>
          <a:prstGeom prst="ellipse">
            <a:avLst/>
          </a:prstGeom>
          <a:solidFill>
            <a:schemeClr val="tx1">
              <a:alpha val="1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N" sz="135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3" name="Title 1"/>
          <p:cNvSpPr txBox="1">
            <a:spLocks/>
          </p:cNvSpPr>
          <p:nvPr/>
        </p:nvSpPr>
        <p:spPr>
          <a:xfrm>
            <a:off x="537393" y="344324"/>
            <a:ext cx="10449262" cy="427331"/>
          </a:xfrm>
          <a:prstGeom prst="rect">
            <a:avLst/>
          </a:prstGeom>
        </p:spPr>
        <p:txBody>
          <a:bodyPr vert="horz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kern="120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Case Management: 100 Days Adherence Support </a:t>
            </a:r>
          </a:p>
        </p:txBody>
      </p:sp>
      <p:sp>
        <p:nvSpPr>
          <p:cNvPr id="241" name="Rectangle 240">
            <a:extLst>
              <a:ext uri="{FF2B5EF4-FFF2-40B4-BE49-F238E27FC236}">
                <a16:creationId xmlns:a16="http://schemas.microsoft.com/office/drawing/2014/main" id="{D7E96F0D-B9EC-49EC-828B-99000ECF7816}"/>
              </a:ext>
            </a:extLst>
          </p:cNvPr>
          <p:cNvSpPr/>
          <p:nvPr/>
        </p:nvSpPr>
        <p:spPr>
          <a:xfrm>
            <a:off x="9565838" y="5840598"/>
            <a:ext cx="1102163" cy="97048"/>
          </a:xfrm>
          <a:prstGeom prst="rect">
            <a:avLst/>
          </a:prstGeom>
          <a:gradFill>
            <a:gsLst>
              <a:gs pos="100000">
                <a:schemeClr val="bg1">
                  <a:alpha val="0"/>
                </a:schemeClr>
              </a:gs>
              <a:gs pos="0">
                <a:schemeClr val="bg1">
                  <a:lumMod val="85000"/>
                  <a:alpha val="40000"/>
                </a:schemeClr>
              </a:gs>
            </a:gsLst>
            <a:lin ang="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N" sz="135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40" name="Rectangle 239">
            <a:extLst>
              <a:ext uri="{FF2B5EF4-FFF2-40B4-BE49-F238E27FC236}">
                <a16:creationId xmlns:a16="http://schemas.microsoft.com/office/drawing/2014/main" id="{A84E126D-52D1-4BCE-8A00-1CEDB89BB677}"/>
              </a:ext>
            </a:extLst>
          </p:cNvPr>
          <p:cNvSpPr/>
          <p:nvPr/>
        </p:nvSpPr>
        <p:spPr>
          <a:xfrm>
            <a:off x="8896630" y="5125528"/>
            <a:ext cx="1771370" cy="97048"/>
          </a:xfrm>
          <a:prstGeom prst="rect">
            <a:avLst/>
          </a:prstGeom>
          <a:gradFill>
            <a:gsLst>
              <a:gs pos="100000">
                <a:schemeClr val="bg1">
                  <a:alpha val="0"/>
                </a:schemeClr>
              </a:gs>
              <a:gs pos="0">
                <a:schemeClr val="bg1">
                  <a:lumMod val="85000"/>
                  <a:alpha val="40000"/>
                </a:schemeClr>
              </a:gs>
            </a:gsLst>
            <a:lin ang="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N" sz="135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pSp>
        <p:nvGrpSpPr>
          <p:cNvPr id="231" name="Group 110">
            <a:extLst>
              <a:ext uri="{FF2B5EF4-FFF2-40B4-BE49-F238E27FC236}">
                <a16:creationId xmlns:a16="http://schemas.microsoft.com/office/drawing/2014/main" id="{F8762902-FED4-43E9-9678-3E1323E94D1F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7041142" y="2937491"/>
            <a:ext cx="3605437" cy="2546790"/>
            <a:chOff x="3250" y="103"/>
            <a:chExt cx="1180" cy="4112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234" name="Rectangle 112">
              <a:extLst>
                <a:ext uri="{FF2B5EF4-FFF2-40B4-BE49-F238E27FC236}">
                  <a16:creationId xmlns:a16="http://schemas.microsoft.com/office/drawing/2014/main" id="{0001FA5B-86A4-4E87-B969-A93ABF37729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40" y="234"/>
              <a:ext cx="129" cy="2952"/>
            </a:xfrm>
            <a:prstGeom prst="rect">
              <a:avLst/>
            </a:prstGeom>
            <a:solidFill>
              <a:srgbClr val="EF9C5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135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35" name="Freeform 113">
              <a:extLst>
                <a:ext uri="{FF2B5EF4-FFF2-40B4-BE49-F238E27FC236}">
                  <a16:creationId xmlns:a16="http://schemas.microsoft.com/office/drawing/2014/main" id="{DDF16716-B99A-4EAC-B04C-B0EA3E0282E0}"/>
                </a:ext>
              </a:extLst>
            </p:cNvPr>
            <p:cNvSpPr>
              <a:spLocks/>
            </p:cNvSpPr>
            <p:nvPr/>
          </p:nvSpPr>
          <p:spPr bwMode="auto">
            <a:xfrm>
              <a:off x="3250" y="207"/>
              <a:ext cx="90" cy="2979"/>
            </a:xfrm>
            <a:custGeom>
              <a:avLst/>
              <a:gdLst>
                <a:gd name="T0" fmla="*/ 90 w 90"/>
                <a:gd name="T1" fmla="*/ 2979 h 2979"/>
                <a:gd name="T2" fmla="*/ 0 w 90"/>
                <a:gd name="T3" fmla="*/ 2873 h 2979"/>
                <a:gd name="T4" fmla="*/ 0 w 90"/>
                <a:gd name="T5" fmla="*/ 0 h 2979"/>
                <a:gd name="T6" fmla="*/ 90 w 90"/>
                <a:gd name="T7" fmla="*/ 72 h 2979"/>
                <a:gd name="T8" fmla="*/ 90 w 90"/>
                <a:gd name="T9" fmla="*/ 2979 h 29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2979">
                  <a:moveTo>
                    <a:pt x="90" y="2979"/>
                  </a:moveTo>
                  <a:lnTo>
                    <a:pt x="0" y="2873"/>
                  </a:lnTo>
                  <a:lnTo>
                    <a:pt x="0" y="0"/>
                  </a:lnTo>
                  <a:lnTo>
                    <a:pt x="90" y="72"/>
                  </a:lnTo>
                  <a:lnTo>
                    <a:pt x="90" y="2979"/>
                  </a:lnTo>
                  <a:close/>
                </a:path>
              </a:pathLst>
            </a:custGeom>
            <a:solidFill>
              <a:srgbClr val="5834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135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36" name="Freeform 114">
              <a:extLst>
                <a:ext uri="{FF2B5EF4-FFF2-40B4-BE49-F238E27FC236}">
                  <a16:creationId xmlns:a16="http://schemas.microsoft.com/office/drawing/2014/main" id="{A466381B-9DC6-49F7-A336-72DA8CA7F931}"/>
                </a:ext>
              </a:extLst>
            </p:cNvPr>
            <p:cNvSpPr>
              <a:spLocks/>
            </p:cNvSpPr>
            <p:nvPr/>
          </p:nvSpPr>
          <p:spPr bwMode="auto">
            <a:xfrm>
              <a:off x="4213" y="976"/>
              <a:ext cx="90" cy="3239"/>
            </a:xfrm>
            <a:custGeom>
              <a:avLst/>
              <a:gdLst>
                <a:gd name="T0" fmla="*/ 90 w 90"/>
                <a:gd name="T1" fmla="*/ 3239 h 3239"/>
                <a:gd name="T2" fmla="*/ 0 w 90"/>
                <a:gd name="T3" fmla="*/ 3137 h 3239"/>
                <a:gd name="T4" fmla="*/ 0 w 90"/>
                <a:gd name="T5" fmla="*/ 0 h 3239"/>
                <a:gd name="T6" fmla="*/ 90 w 90"/>
                <a:gd name="T7" fmla="*/ 75 h 3239"/>
                <a:gd name="T8" fmla="*/ 90 w 90"/>
                <a:gd name="T9" fmla="*/ 3239 h 32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3239">
                  <a:moveTo>
                    <a:pt x="90" y="3239"/>
                  </a:moveTo>
                  <a:lnTo>
                    <a:pt x="0" y="3137"/>
                  </a:lnTo>
                  <a:lnTo>
                    <a:pt x="0" y="0"/>
                  </a:lnTo>
                  <a:lnTo>
                    <a:pt x="90" y="75"/>
                  </a:lnTo>
                  <a:lnTo>
                    <a:pt x="90" y="3239"/>
                  </a:lnTo>
                  <a:close/>
                </a:path>
              </a:pathLst>
            </a:custGeom>
            <a:solidFill>
              <a:srgbClr val="5834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135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37" name="Freeform 115">
              <a:extLst>
                <a:ext uri="{FF2B5EF4-FFF2-40B4-BE49-F238E27FC236}">
                  <a16:creationId xmlns:a16="http://schemas.microsoft.com/office/drawing/2014/main" id="{ECAC97B9-6D3D-4752-BCF2-8AEC4C60E298}"/>
                </a:ext>
              </a:extLst>
            </p:cNvPr>
            <p:cNvSpPr>
              <a:spLocks/>
            </p:cNvSpPr>
            <p:nvPr/>
          </p:nvSpPr>
          <p:spPr bwMode="auto">
            <a:xfrm>
              <a:off x="3250" y="120"/>
              <a:ext cx="963" cy="956"/>
            </a:xfrm>
            <a:custGeom>
              <a:avLst/>
              <a:gdLst>
                <a:gd name="T0" fmla="*/ 0 w 963"/>
                <a:gd name="T1" fmla="*/ 87 h 956"/>
                <a:gd name="T2" fmla="*/ 0 w 963"/>
                <a:gd name="T3" fmla="*/ 0 h 956"/>
                <a:gd name="T4" fmla="*/ 963 w 963"/>
                <a:gd name="T5" fmla="*/ 856 h 956"/>
                <a:gd name="T6" fmla="*/ 963 w 963"/>
                <a:gd name="T7" fmla="*/ 956 h 956"/>
                <a:gd name="T8" fmla="*/ 0 w 963"/>
                <a:gd name="T9" fmla="*/ 87 h 9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63" h="956">
                  <a:moveTo>
                    <a:pt x="0" y="87"/>
                  </a:moveTo>
                  <a:lnTo>
                    <a:pt x="0" y="0"/>
                  </a:lnTo>
                  <a:lnTo>
                    <a:pt x="963" y="856"/>
                  </a:lnTo>
                  <a:lnTo>
                    <a:pt x="963" y="956"/>
                  </a:lnTo>
                  <a:lnTo>
                    <a:pt x="0" y="87"/>
                  </a:lnTo>
                  <a:close/>
                </a:path>
              </a:pathLst>
            </a:custGeom>
            <a:solidFill>
              <a:srgbClr val="5834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135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38" name="Rectangle 116">
              <a:extLst>
                <a:ext uri="{FF2B5EF4-FFF2-40B4-BE49-F238E27FC236}">
                  <a16:creationId xmlns:a16="http://schemas.microsoft.com/office/drawing/2014/main" id="{5D4EB5CE-A92C-44C2-B942-4434FBD6859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81" y="983"/>
              <a:ext cx="127" cy="3170"/>
            </a:xfrm>
            <a:prstGeom prst="rect">
              <a:avLst/>
            </a:prstGeom>
            <a:solidFill>
              <a:srgbClr val="EF9C5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135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39" name="Freeform 117">
              <a:extLst>
                <a:ext uri="{FF2B5EF4-FFF2-40B4-BE49-F238E27FC236}">
                  <a16:creationId xmlns:a16="http://schemas.microsoft.com/office/drawing/2014/main" id="{7B214623-1001-4891-BCE5-058307324C8F}"/>
                </a:ext>
              </a:extLst>
            </p:cNvPr>
            <p:cNvSpPr>
              <a:spLocks/>
            </p:cNvSpPr>
            <p:nvPr/>
          </p:nvSpPr>
          <p:spPr bwMode="auto">
            <a:xfrm>
              <a:off x="3250" y="103"/>
              <a:ext cx="1180" cy="942"/>
            </a:xfrm>
            <a:custGeom>
              <a:avLst/>
              <a:gdLst>
                <a:gd name="T0" fmla="*/ 1180 w 1180"/>
                <a:gd name="T1" fmla="*/ 942 h 942"/>
                <a:gd name="T2" fmla="*/ 110 w 1180"/>
                <a:gd name="T3" fmla="*/ 0 h 942"/>
                <a:gd name="T4" fmla="*/ 0 w 1180"/>
                <a:gd name="T5" fmla="*/ 17 h 942"/>
                <a:gd name="T6" fmla="*/ 1053 w 1180"/>
                <a:gd name="T7" fmla="*/ 942 h 942"/>
                <a:gd name="T8" fmla="*/ 1180 w 1180"/>
                <a:gd name="T9" fmla="*/ 942 h 9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80" h="942">
                  <a:moveTo>
                    <a:pt x="1180" y="942"/>
                  </a:moveTo>
                  <a:lnTo>
                    <a:pt x="110" y="0"/>
                  </a:lnTo>
                  <a:lnTo>
                    <a:pt x="0" y="17"/>
                  </a:lnTo>
                  <a:lnTo>
                    <a:pt x="1053" y="942"/>
                  </a:lnTo>
                  <a:lnTo>
                    <a:pt x="1180" y="942"/>
                  </a:lnTo>
                  <a:close/>
                </a:path>
              </a:pathLst>
            </a:custGeom>
            <a:solidFill>
              <a:srgbClr val="EF9C5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135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grpSp>
        <p:nvGrpSpPr>
          <p:cNvPr id="9" name="Group 4">
            <a:extLst>
              <a:ext uri="{FF2B5EF4-FFF2-40B4-BE49-F238E27FC236}">
                <a16:creationId xmlns:a16="http://schemas.microsoft.com/office/drawing/2014/main" id="{A0BBA4D2-C3EA-41AB-9F94-07FD1AECD0BC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1866287" y="3784808"/>
            <a:ext cx="1024511" cy="1956045"/>
            <a:chOff x="371" y="1706"/>
            <a:chExt cx="1168" cy="2230"/>
          </a:xfrm>
          <a:effectLst>
            <a:outerShdw blurRad="50800" dist="38100" algn="l" rotWithShape="0">
              <a:schemeClr val="bg1">
                <a:lumMod val="65000"/>
                <a:alpha val="30000"/>
              </a:schemeClr>
            </a:outerShdw>
          </a:effectLst>
        </p:grpSpPr>
        <p:sp>
          <p:nvSpPr>
            <p:cNvPr id="11" name="Freeform 5">
              <a:extLst>
                <a:ext uri="{FF2B5EF4-FFF2-40B4-BE49-F238E27FC236}">
                  <a16:creationId xmlns:a16="http://schemas.microsoft.com/office/drawing/2014/main" id="{0D7B77FD-64FF-4440-B6E1-3E562C69E4EA}"/>
                </a:ext>
              </a:extLst>
            </p:cNvPr>
            <p:cNvSpPr>
              <a:spLocks/>
            </p:cNvSpPr>
            <p:nvPr/>
          </p:nvSpPr>
          <p:spPr bwMode="auto">
            <a:xfrm>
              <a:off x="1179" y="2741"/>
              <a:ext cx="101" cy="221"/>
            </a:xfrm>
            <a:custGeom>
              <a:avLst/>
              <a:gdLst>
                <a:gd name="T0" fmla="*/ 46 w 54"/>
                <a:gd name="T1" fmla="*/ 96 h 119"/>
                <a:gd name="T2" fmla="*/ 47 w 54"/>
                <a:gd name="T3" fmla="*/ 101 h 119"/>
                <a:gd name="T4" fmla="*/ 47 w 54"/>
                <a:gd name="T5" fmla="*/ 103 h 119"/>
                <a:gd name="T6" fmla="*/ 46 w 54"/>
                <a:gd name="T7" fmla="*/ 105 h 119"/>
                <a:gd name="T8" fmla="*/ 40 w 54"/>
                <a:gd name="T9" fmla="*/ 116 h 119"/>
                <a:gd name="T10" fmla="*/ 34 w 54"/>
                <a:gd name="T11" fmla="*/ 108 h 119"/>
                <a:gd name="T12" fmla="*/ 39 w 54"/>
                <a:gd name="T13" fmla="*/ 94 h 119"/>
                <a:gd name="T14" fmla="*/ 36 w 54"/>
                <a:gd name="T15" fmla="*/ 95 h 119"/>
                <a:gd name="T16" fmla="*/ 29 w 54"/>
                <a:gd name="T17" fmla="*/ 111 h 119"/>
                <a:gd name="T18" fmla="*/ 25 w 54"/>
                <a:gd name="T19" fmla="*/ 105 h 119"/>
                <a:gd name="T20" fmla="*/ 20 w 54"/>
                <a:gd name="T21" fmla="*/ 106 h 119"/>
                <a:gd name="T22" fmla="*/ 12 w 54"/>
                <a:gd name="T23" fmla="*/ 94 h 119"/>
                <a:gd name="T24" fmla="*/ 18 w 54"/>
                <a:gd name="T25" fmla="*/ 76 h 119"/>
                <a:gd name="T26" fmla="*/ 0 w 54"/>
                <a:gd name="T27" fmla="*/ 34 h 119"/>
                <a:gd name="T28" fmla="*/ 23 w 54"/>
                <a:gd name="T29" fmla="*/ 25 h 119"/>
                <a:gd name="T30" fmla="*/ 54 w 54"/>
                <a:gd name="T31" fmla="*/ 92 h 119"/>
                <a:gd name="T32" fmla="*/ 46 w 54"/>
                <a:gd name="T33" fmla="*/ 96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4" h="119">
                  <a:moveTo>
                    <a:pt x="46" y="96"/>
                  </a:moveTo>
                  <a:cubicBezTo>
                    <a:pt x="47" y="101"/>
                    <a:pt x="47" y="101"/>
                    <a:pt x="47" y="101"/>
                  </a:cubicBezTo>
                  <a:cubicBezTo>
                    <a:pt x="47" y="103"/>
                    <a:pt x="47" y="103"/>
                    <a:pt x="47" y="103"/>
                  </a:cubicBezTo>
                  <a:cubicBezTo>
                    <a:pt x="47" y="103"/>
                    <a:pt x="47" y="104"/>
                    <a:pt x="46" y="105"/>
                  </a:cubicBezTo>
                  <a:cubicBezTo>
                    <a:pt x="45" y="108"/>
                    <a:pt x="43" y="115"/>
                    <a:pt x="40" y="116"/>
                  </a:cubicBezTo>
                  <a:cubicBezTo>
                    <a:pt x="36" y="119"/>
                    <a:pt x="31" y="111"/>
                    <a:pt x="34" y="108"/>
                  </a:cubicBezTo>
                  <a:cubicBezTo>
                    <a:pt x="37" y="105"/>
                    <a:pt x="39" y="94"/>
                    <a:pt x="39" y="94"/>
                  </a:cubicBezTo>
                  <a:cubicBezTo>
                    <a:pt x="39" y="94"/>
                    <a:pt x="37" y="85"/>
                    <a:pt x="36" y="95"/>
                  </a:cubicBezTo>
                  <a:cubicBezTo>
                    <a:pt x="36" y="95"/>
                    <a:pt x="31" y="111"/>
                    <a:pt x="29" y="111"/>
                  </a:cubicBezTo>
                  <a:cubicBezTo>
                    <a:pt x="26" y="111"/>
                    <a:pt x="24" y="107"/>
                    <a:pt x="25" y="105"/>
                  </a:cubicBezTo>
                  <a:cubicBezTo>
                    <a:pt x="24" y="106"/>
                    <a:pt x="22" y="106"/>
                    <a:pt x="20" y="106"/>
                  </a:cubicBezTo>
                  <a:cubicBezTo>
                    <a:pt x="16" y="104"/>
                    <a:pt x="12" y="97"/>
                    <a:pt x="12" y="94"/>
                  </a:cubicBezTo>
                  <a:cubicBezTo>
                    <a:pt x="12" y="91"/>
                    <a:pt x="18" y="83"/>
                    <a:pt x="18" y="76"/>
                  </a:cubicBezTo>
                  <a:cubicBezTo>
                    <a:pt x="19" y="70"/>
                    <a:pt x="0" y="69"/>
                    <a:pt x="0" y="34"/>
                  </a:cubicBezTo>
                  <a:cubicBezTo>
                    <a:pt x="0" y="0"/>
                    <a:pt x="23" y="25"/>
                    <a:pt x="23" y="25"/>
                  </a:cubicBezTo>
                  <a:cubicBezTo>
                    <a:pt x="23" y="25"/>
                    <a:pt x="54" y="79"/>
                    <a:pt x="54" y="92"/>
                  </a:cubicBezTo>
                  <a:cubicBezTo>
                    <a:pt x="54" y="92"/>
                    <a:pt x="52" y="97"/>
                    <a:pt x="46" y="96"/>
                  </a:cubicBezTo>
                  <a:close/>
                </a:path>
              </a:pathLst>
            </a:custGeom>
            <a:solidFill>
              <a:srgbClr val="F5B97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135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2" name="Freeform 6">
              <a:extLst>
                <a:ext uri="{FF2B5EF4-FFF2-40B4-BE49-F238E27FC236}">
                  <a16:creationId xmlns:a16="http://schemas.microsoft.com/office/drawing/2014/main" id="{62964443-E9BC-4620-BC8F-167CD2D01FBA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2" y="3780"/>
              <a:ext cx="317" cy="142"/>
            </a:xfrm>
            <a:custGeom>
              <a:avLst/>
              <a:gdLst>
                <a:gd name="T0" fmla="*/ 56 w 170"/>
                <a:gd name="T1" fmla="*/ 0 h 76"/>
                <a:gd name="T2" fmla="*/ 142 w 170"/>
                <a:gd name="T3" fmla="*/ 22 h 76"/>
                <a:gd name="T4" fmla="*/ 158 w 170"/>
                <a:gd name="T5" fmla="*/ 42 h 76"/>
                <a:gd name="T6" fmla="*/ 61 w 170"/>
                <a:gd name="T7" fmla="*/ 59 h 76"/>
                <a:gd name="T8" fmla="*/ 20 w 170"/>
                <a:gd name="T9" fmla="*/ 76 h 76"/>
                <a:gd name="T10" fmla="*/ 9 w 170"/>
                <a:gd name="T11" fmla="*/ 57 h 76"/>
                <a:gd name="T12" fmla="*/ 0 w 170"/>
                <a:gd name="T13" fmla="*/ 13 h 76"/>
                <a:gd name="T14" fmla="*/ 56 w 170"/>
                <a:gd name="T15" fmla="*/ 0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0" h="76">
                  <a:moveTo>
                    <a:pt x="56" y="0"/>
                  </a:moveTo>
                  <a:cubicBezTo>
                    <a:pt x="56" y="0"/>
                    <a:pt x="115" y="26"/>
                    <a:pt x="142" y="22"/>
                  </a:cubicBezTo>
                  <a:cubicBezTo>
                    <a:pt x="170" y="18"/>
                    <a:pt x="169" y="38"/>
                    <a:pt x="158" y="42"/>
                  </a:cubicBezTo>
                  <a:cubicBezTo>
                    <a:pt x="148" y="47"/>
                    <a:pt x="80" y="65"/>
                    <a:pt x="61" y="59"/>
                  </a:cubicBezTo>
                  <a:cubicBezTo>
                    <a:pt x="61" y="59"/>
                    <a:pt x="68" y="72"/>
                    <a:pt x="20" y="76"/>
                  </a:cubicBezTo>
                  <a:cubicBezTo>
                    <a:pt x="20" y="76"/>
                    <a:pt x="12" y="76"/>
                    <a:pt x="9" y="57"/>
                  </a:cubicBezTo>
                  <a:cubicBezTo>
                    <a:pt x="6" y="38"/>
                    <a:pt x="0" y="13"/>
                    <a:pt x="0" y="13"/>
                  </a:cubicBezTo>
                  <a:lnTo>
                    <a:pt x="56" y="0"/>
                  </a:lnTo>
                  <a:close/>
                </a:path>
              </a:pathLst>
            </a:custGeom>
            <a:solidFill>
              <a:srgbClr val="4337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135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3" name="Freeform 7">
              <a:extLst>
                <a:ext uri="{FF2B5EF4-FFF2-40B4-BE49-F238E27FC236}">
                  <a16:creationId xmlns:a16="http://schemas.microsoft.com/office/drawing/2014/main" id="{E501306F-3719-4F94-8D0B-3386496820E6}"/>
                </a:ext>
              </a:extLst>
            </p:cNvPr>
            <p:cNvSpPr>
              <a:spLocks/>
            </p:cNvSpPr>
            <p:nvPr/>
          </p:nvSpPr>
          <p:spPr bwMode="auto">
            <a:xfrm>
              <a:off x="371" y="3736"/>
              <a:ext cx="306" cy="200"/>
            </a:xfrm>
            <a:custGeom>
              <a:avLst/>
              <a:gdLst>
                <a:gd name="T0" fmla="*/ 93 w 164"/>
                <a:gd name="T1" fmla="*/ 27 h 108"/>
                <a:gd name="T2" fmla="*/ 143 w 164"/>
                <a:gd name="T3" fmla="*/ 89 h 108"/>
                <a:gd name="T4" fmla="*/ 134 w 164"/>
                <a:gd name="T5" fmla="*/ 104 h 108"/>
                <a:gd name="T6" fmla="*/ 72 w 164"/>
                <a:gd name="T7" fmla="*/ 94 h 108"/>
                <a:gd name="T8" fmla="*/ 42 w 164"/>
                <a:gd name="T9" fmla="*/ 59 h 108"/>
                <a:gd name="T10" fmla="*/ 30 w 164"/>
                <a:gd name="T11" fmla="*/ 59 h 108"/>
                <a:gd name="T12" fmla="*/ 10 w 164"/>
                <a:gd name="T13" fmla="*/ 38 h 108"/>
                <a:gd name="T14" fmla="*/ 13 w 164"/>
                <a:gd name="T15" fmla="*/ 15 h 108"/>
                <a:gd name="T16" fmla="*/ 30 w 164"/>
                <a:gd name="T17" fmla="*/ 0 h 108"/>
                <a:gd name="T18" fmla="*/ 93 w 164"/>
                <a:gd name="T19" fmla="*/ 27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64" h="108">
                  <a:moveTo>
                    <a:pt x="93" y="27"/>
                  </a:moveTo>
                  <a:cubicBezTo>
                    <a:pt x="93" y="27"/>
                    <a:pt x="106" y="76"/>
                    <a:pt x="143" y="89"/>
                  </a:cubicBezTo>
                  <a:cubicBezTo>
                    <a:pt x="143" y="89"/>
                    <a:pt x="164" y="108"/>
                    <a:pt x="134" y="104"/>
                  </a:cubicBezTo>
                  <a:cubicBezTo>
                    <a:pt x="104" y="100"/>
                    <a:pt x="72" y="94"/>
                    <a:pt x="72" y="94"/>
                  </a:cubicBezTo>
                  <a:cubicBezTo>
                    <a:pt x="72" y="94"/>
                    <a:pt x="43" y="64"/>
                    <a:pt x="42" y="59"/>
                  </a:cubicBezTo>
                  <a:cubicBezTo>
                    <a:pt x="30" y="59"/>
                    <a:pt x="30" y="59"/>
                    <a:pt x="30" y="59"/>
                  </a:cubicBezTo>
                  <a:cubicBezTo>
                    <a:pt x="10" y="38"/>
                    <a:pt x="10" y="38"/>
                    <a:pt x="10" y="38"/>
                  </a:cubicBezTo>
                  <a:cubicBezTo>
                    <a:pt x="10" y="38"/>
                    <a:pt x="0" y="24"/>
                    <a:pt x="13" y="15"/>
                  </a:cubicBezTo>
                  <a:cubicBezTo>
                    <a:pt x="26" y="6"/>
                    <a:pt x="30" y="0"/>
                    <a:pt x="30" y="0"/>
                  </a:cubicBezTo>
                  <a:lnTo>
                    <a:pt x="93" y="27"/>
                  </a:lnTo>
                  <a:close/>
                </a:path>
              </a:pathLst>
            </a:custGeom>
            <a:solidFill>
              <a:srgbClr val="4337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135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4" name="Freeform 8">
              <a:extLst>
                <a:ext uri="{FF2B5EF4-FFF2-40B4-BE49-F238E27FC236}">
                  <a16:creationId xmlns:a16="http://schemas.microsoft.com/office/drawing/2014/main" id="{E93F90C6-9529-4A1C-9B43-2CFA6E8DEB0D}"/>
                </a:ext>
              </a:extLst>
            </p:cNvPr>
            <p:cNvSpPr>
              <a:spLocks/>
            </p:cNvSpPr>
            <p:nvPr/>
          </p:nvSpPr>
          <p:spPr bwMode="auto">
            <a:xfrm>
              <a:off x="427" y="3029"/>
              <a:ext cx="558" cy="757"/>
            </a:xfrm>
            <a:custGeom>
              <a:avLst/>
              <a:gdLst>
                <a:gd name="T0" fmla="*/ 0 w 558"/>
                <a:gd name="T1" fmla="*/ 707 h 757"/>
                <a:gd name="T2" fmla="*/ 336 w 558"/>
                <a:gd name="T3" fmla="*/ 214 h 757"/>
                <a:gd name="T4" fmla="*/ 408 w 558"/>
                <a:gd name="T5" fmla="*/ 0 h 757"/>
                <a:gd name="T6" fmla="*/ 558 w 558"/>
                <a:gd name="T7" fmla="*/ 49 h 757"/>
                <a:gd name="T8" fmla="*/ 470 w 558"/>
                <a:gd name="T9" fmla="*/ 274 h 757"/>
                <a:gd name="T10" fmla="*/ 117 w 558"/>
                <a:gd name="T11" fmla="*/ 757 h 757"/>
                <a:gd name="T12" fmla="*/ 0 w 558"/>
                <a:gd name="T13" fmla="*/ 707 h 7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58" h="757">
                  <a:moveTo>
                    <a:pt x="0" y="707"/>
                  </a:moveTo>
                  <a:lnTo>
                    <a:pt x="336" y="214"/>
                  </a:lnTo>
                  <a:lnTo>
                    <a:pt x="408" y="0"/>
                  </a:lnTo>
                  <a:lnTo>
                    <a:pt x="558" y="49"/>
                  </a:lnTo>
                  <a:lnTo>
                    <a:pt x="470" y="274"/>
                  </a:lnTo>
                  <a:lnTo>
                    <a:pt x="117" y="757"/>
                  </a:lnTo>
                  <a:lnTo>
                    <a:pt x="0" y="707"/>
                  </a:lnTo>
                  <a:close/>
                </a:path>
              </a:pathLst>
            </a:custGeom>
            <a:solidFill>
              <a:srgbClr val="3D3B4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135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5" name="Freeform 9">
              <a:extLst>
                <a:ext uri="{FF2B5EF4-FFF2-40B4-BE49-F238E27FC236}">
                  <a16:creationId xmlns:a16="http://schemas.microsoft.com/office/drawing/2014/main" id="{3595769E-38AB-4FAA-B066-C0A7F698D911}"/>
                </a:ext>
              </a:extLst>
            </p:cNvPr>
            <p:cNvSpPr>
              <a:spLocks/>
            </p:cNvSpPr>
            <p:nvPr/>
          </p:nvSpPr>
          <p:spPr bwMode="auto">
            <a:xfrm>
              <a:off x="811" y="2920"/>
              <a:ext cx="525" cy="896"/>
            </a:xfrm>
            <a:custGeom>
              <a:avLst/>
              <a:gdLst>
                <a:gd name="T0" fmla="*/ 148 w 281"/>
                <a:gd name="T1" fmla="*/ 41 h 482"/>
                <a:gd name="T2" fmla="*/ 281 w 281"/>
                <a:gd name="T3" fmla="*/ 458 h 482"/>
                <a:gd name="T4" fmla="*/ 220 w 281"/>
                <a:gd name="T5" fmla="*/ 476 h 482"/>
                <a:gd name="T6" fmla="*/ 56 w 281"/>
                <a:gd name="T7" fmla="*/ 115 h 482"/>
                <a:gd name="T8" fmla="*/ 41 w 281"/>
                <a:gd name="T9" fmla="*/ 0 h 482"/>
                <a:gd name="T10" fmla="*/ 148 w 281"/>
                <a:gd name="T11" fmla="*/ 41 h 4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1" h="482">
                  <a:moveTo>
                    <a:pt x="148" y="41"/>
                  </a:moveTo>
                  <a:cubicBezTo>
                    <a:pt x="281" y="458"/>
                    <a:pt x="281" y="458"/>
                    <a:pt x="281" y="458"/>
                  </a:cubicBezTo>
                  <a:cubicBezTo>
                    <a:pt x="281" y="458"/>
                    <a:pt x="264" y="482"/>
                    <a:pt x="220" y="476"/>
                  </a:cubicBezTo>
                  <a:cubicBezTo>
                    <a:pt x="220" y="476"/>
                    <a:pt x="112" y="168"/>
                    <a:pt x="56" y="115"/>
                  </a:cubicBezTo>
                  <a:cubicBezTo>
                    <a:pt x="0" y="62"/>
                    <a:pt x="41" y="0"/>
                    <a:pt x="41" y="0"/>
                  </a:cubicBezTo>
                  <a:lnTo>
                    <a:pt x="148" y="41"/>
                  </a:lnTo>
                  <a:close/>
                </a:path>
              </a:pathLst>
            </a:custGeom>
            <a:solidFill>
              <a:srgbClr val="3735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135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6" name="Freeform 10">
              <a:extLst>
                <a:ext uri="{FF2B5EF4-FFF2-40B4-BE49-F238E27FC236}">
                  <a16:creationId xmlns:a16="http://schemas.microsoft.com/office/drawing/2014/main" id="{D2BBF6E8-5210-49D3-A1BE-83D266145276}"/>
                </a:ext>
              </a:extLst>
            </p:cNvPr>
            <p:cNvSpPr>
              <a:spLocks/>
            </p:cNvSpPr>
            <p:nvPr/>
          </p:nvSpPr>
          <p:spPr bwMode="auto">
            <a:xfrm>
              <a:off x="1076" y="2570"/>
              <a:ext cx="146" cy="234"/>
            </a:xfrm>
            <a:custGeom>
              <a:avLst/>
              <a:gdLst>
                <a:gd name="T0" fmla="*/ 11 w 146"/>
                <a:gd name="T1" fmla="*/ 0 h 234"/>
                <a:gd name="T2" fmla="*/ 146 w 146"/>
                <a:gd name="T3" fmla="*/ 218 h 234"/>
                <a:gd name="T4" fmla="*/ 103 w 146"/>
                <a:gd name="T5" fmla="*/ 234 h 234"/>
                <a:gd name="T6" fmla="*/ 0 w 146"/>
                <a:gd name="T7" fmla="*/ 106 h 234"/>
                <a:gd name="T8" fmla="*/ 11 w 146"/>
                <a:gd name="T9" fmla="*/ 0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6" h="234">
                  <a:moveTo>
                    <a:pt x="11" y="0"/>
                  </a:moveTo>
                  <a:lnTo>
                    <a:pt x="146" y="218"/>
                  </a:lnTo>
                  <a:lnTo>
                    <a:pt x="103" y="234"/>
                  </a:lnTo>
                  <a:lnTo>
                    <a:pt x="0" y="106"/>
                  </a:lnTo>
                  <a:lnTo>
                    <a:pt x="11" y="0"/>
                  </a:lnTo>
                  <a:close/>
                </a:path>
              </a:pathLst>
            </a:custGeom>
            <a:solidFill>
              <a:srgbClr val="63101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135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7" name="Freeform 11">
              <a:extLst>
                <a:ext uri="{FF2B5EF4-FFF2-40B4-BE49-F238E27FC236}">
                  <a16:creationId xmlns:a16="http://schemas.microsoft.com/office/drawing/2014/main" id="{6C2F0F37-1082-419B-B56D-7C6C656F09C4}"/>
                </a:ext>
              </a:extLst>
            </p:cNvPr>
            <p:cNvSpPr>
              <a:spLocks/>
            </p:cNvSpPr>
            <p:nvPr/>
          </p:nvSpPr>
          <p:spPr bwMode="auto">
            <a:xfrm>
              <a:off x="979" y="2267"/>
              <a:ext cx="129" cy="387"/>
            </a:xfrm>
            <a:custGeom>
              <a:avLst/>
              <a:gdLst>
                <a:gd name="T0" fmla="*/ 11 w 69"/>
                <a:gd name="T1" fmla="*/ 0 h 208"/>
                <a:gd name="T2" fmla="*/ 23 w 69"/>
                <a:gd name="T3" fmla="*/ 19 h 208"/>
                <a:gd name="T4" fmla="*/ 56 w 69"/>
                <a:gd name="T5" fmla="*/ 208 h 208"/>
                <a:gd name="T6" fmla="*/ 0 w 69"/>
                <a:gd name="T7" fmla="*/ 16 h 208"/>
                <a:gd name="T8" fmla="*/ 11 w 69"/>
                <a:gd name="T9" fmla="*/ 0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208">
                  <a:moveTo>
                    <a:pt x="11" y="0"/>
                  </a:moveTo>
                  <a:cubicBezTo>
                    <a:pt x="11" y="0"/>
                    <a:pt x="23" y="4"/>
                    <a:pt x="23" y="19"/>
                  </a:cubicBezTo>
                  <a:cubicBezTo>
                    <a:pt x="23" y="34"/>
                    <a:pt x="69" y="87"/>
                    <a:pt x="56" y="208"/>
                  </a:cubicBezTo>
                  <a:cubicBezTo>
                    <a:pt x="0" y="16"/>
                    <a:pt x="0" y="16"/>
                    <a:pt x="0" y="16"/>
                  </a:cubicBezTo>
                  <a:lnTo>
                    <a:pt x="11" y="0"/>
                  </a:lnTo>
                  <a:close/>
                </a:path>
              </a:pathLst>
            </a:custGeom>
            <a:solidFill>
              <a:srgbClr val="DEC55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135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8" name="Freeform 12">
              <a:extLst>
                <a:ext uri="{FF2B5EF4-FFF2-40B4-BE49-F238E27FC236}">
                  <a16:creationId xmlns:a16="http://schemas.microsoft.com/office/drawing/2014/main" id="{31AE6CE4-332D-44BC-9B6C-89847053DED2}"/>
                </a:ext>
              </a:extLst>
            </p:cNvPr>
            <p:cNvSpPr>
              <a:spLocks/>
            </p:cNvSpPr>
            <p:nvPr/>
          </p:nvSpPr>
          <p:spPr bwMode="auto">
            <a:xfrm>
              <a:off x="817" y="1882"/>
              <a:ext cx="285" cy="309"/>
            </a:xfrm>
            <a:custGeom>
              <a:avLst/>
              <a:gdLst>
                <a:gd name="T0" fmla="*/ 130 w 153"/>
                <a:gd name="T1" fmla="*/ 84 h 166"/>
                <a:gd name="T2" fmla="*/ 133 w 153"/>
                <a:gd name="T3" fmla="*/ 103 h 166"/>
                <a:gd name="T4" fmla="*/ 119 w 153"/>
                <a:gd name="T5" fmla="*/ 104 h 166"/>
                <a:gd name="T6" fmla="*/ 119 w 153"/>
                <a:gd name="T7" fmla="*/ 106 h 166"/>
                <a:gd name="T8" fmla="*/ 135 w 153"/>
                <a:gd name="T9" fmla="*/ 112 h 166"/>
                <a:gd name="T10" fmla="*/ 140 w 153"/>
                <a:gd name="T11" fmla="*/ 139 h 166"/>
                <a:gd name="T12" fmla="*/ 119 w 153"/>
                <a:gd name="T13" fmla="*/ 145 h 166"/>
                <a:gd name="T14" fmla="*/ 83 w 153"/>
                <a:gd name="T15" fmla="*/ 142 h 166"/>
                <a:gd name="T16" fmla="*/ 81 w 153"/>
                <a:gd name="T17" fmla="*/ 166 h 166"/>
                <a:gd name="T18" fmla="*/ 32 w 153"/>
                <a:gd name="T19" fmla="*/ 152 h 166"/>
                <a:gd name="T20" fmla="*/ 31 w 153"/>
                <a:gd name="T21" fmla="*/ 140 h 166"/>
                <a:gd name="T22" fmla="*/ 0 w 153"/>
                <a:gd name="T23" fmla="*/ 75 h 166"/>
                <a:gd name="T24" fmla="*/ 21 w 153"/>
                <a:gd name="T25" fmla="*/ 0 h 166"/>
                <a:gd name="T26" fmla="*/ 104 w 153"/>
                <a:gd name="T27" fmla="*/ 10 h 166"/>
                <a:gd name="T28" fmla="*/ 105 w 153"/>
                <a:gd name="T29" fmla="*/ 14 h 166"/>
                <a:gd name="T30" fmla="*/ 120 w 153"/>
                <a:gd name="T31" fmla="*/ 56 h 166"/>
                <a:gd name="T32" fmla="*/ 140 w 153"/>
                <a:gd name="T33" fmla="*/ 69 h 166"/>
                <a:gd name="T34" fmla="*/ 130 w 153"/>
                <a:gd name="T35" fmla="*/ 84 h 1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53" h="166">
                  <a:moveTo>
                    <a:pt x="130" y="84"/>
                  </a:moveTo>
                  <a:cubicBezTo>
                    <a:pt x="133" y="103"/>
                    <a:pt x="133" y="103"/>
                    <a:pt x="133" y="103"/>
                  </a:cubicBezTo>
                  <a:cubicBezTo>
                    <a:pt x="119" y="104"/>
                    <a:pt x="119" y="104"/>
                    <a:pt x="119" y="104"/>
                  </a:cubicBezTo>
                  <a:cubicBezTo>
                    <a:pt x="119" y="104"/>
                    <a:pt x="118" y="106"/>
                    <a:pt x="119" y="106"/>
                  </a:cubicBezTo>
                  <a:cubicBezTo>
                    <a:pt x="120" y="106"/>
                    <a:pt x="135" y="112"/>
                    <a:pt x="135" y="112"/>
                  </a:cubicBezTo>
                  <a:cubicBezTo>
                    <a:pt x="140" y="139"/>
                    <a:pt x="140" y="139"/>
                    <a:pt x="140" y="139"/>
                  </a:cubicBezTo>
                  <a:cubicBezTo>
                    <a:pt x="140" y="139"/>
                    <a:pt x="133" y="143"/>
                    <a:pt x="119" y="145"/>
                  </a:cubicBezTo>
                  <a:cubicBezTo>
                    <a:pt x="110" y="146"/>
                    <a:pt x="98" y="146"/>
                    <a:pt x="83" y="142"/>
                  </a:cubicBezTo>
                  <a:cubicBezTo>
                    <a:pt x="81" y="166"/>
                    <a:pt x="81" y="166"/>
                    <a:pt x="81" y="166"/>
                  </a:cubicBezTo>
                  <a:cubicBezTo>
                    <a:pt x="32" y="152"/>
                    <a:pt x="32" y="152"/>
                    <a:pt x="32" y="152"/>
                  </a:cubicBezTo>
                  <a:cubicBezTo>
                    <a:pt x="31" y="140"/>
                    <a:pt x="31" y="140"/>
                    <a:pt x="31" y="140"/>
                  </a:cubicBezTo>
                  <a:cubicBezTo>
                    <a:pt x="0" y="75"/>
                    <a:pt x="0" y="75"/>
                    <a:pt x="0" y="75"/>
                  </a:cubicBezTo>
                  <a:cubicBezTo>
                    <a:pt x="21" y="0"/>
                    <a:pt x="21" y="0"/>
                    <a:pt x="21" y="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4" y="10"/>
                    <a:pt x="104" y="12"/>
                    <a:pt x="105" y="14"/>
                  </a:cubicBezTo>
                  <a:cubicBezTo>
                    <a:pt x="109" y="24"/>
                    <a:pt x="120" y="50"/>
                    <a:pt x="120" y="56"/>
                  </a:cubicBezTo>
                  <a:cubicBezTo>
                    <a:pt x="121" y="64"/>
                    <a:pt x="133" y="67"/>
                    <a:pt x="140" y="69"/>
                  </a:cubicBezTo>
                  <a:cubicBezTo>
                    <a:pt x="147" y="71"/>
                    <a:pt x="153" y="77"/>
                    <a:pt x="130" y="84"/>
                  </a:cubicBezTo>
                  <a:close/>
                </a:path>
              </a:pathLst>
            </a:custGeom>
            <a:solidFill>
              <a:srgbClr val="DFA06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135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9" name="Freeform 13">
              <a:extLst>
                <a:ext uri="{FF2B5EF4-FFF2-40B4-BE49-F238E27FC236}">
                  <a16:creationId xmlns:a16="http://schemas.microsoft.com/office/drawing/2014/main" id="{72F9F769-17AD-45D0-A63D-74831EB5CD53}"/>
                </a:ext>
              </a:extLst>
            </p:cNvPr>
            <p:cNvSpPr>
              <a:spLocks/>
            </p:cNvSpPr>
            <p:nvPr/>
          </p:nvSpPr>
          <p:spPr bwMode="auto">
            <a:xfrm>
              <a:off x="871" y="1908"/>
              <a:ext cx="231" cy="246"/>
            </a:xfrm>
            <a:custGeom>
              <a:avLst/>
              <a:gdLst>
                <a:gd name="T0" fmla="*/ 104 w 124"/>
                <a:gd name="T1" fmla="*/ 90 h 132"/>
                <a:gd name="T2" fmla="*/ 111 w 124"/>
                <a:gd name="T3" fmla="*/ 125 h 132"/>
                <a:gd name="T4" fmla="*/ 90 w 124"/>
                <a:gd name="T5" fmla="*/ 131 h 132"/>
                <a:gd name="T6" fmla="*/ 90 w 124"/>
                <a:gd name="T7" fmla="*/ 131 h 132"/>
                <a:gd name="T8" fmla="*/ 22 w 124"/>
                <a:gd name="T9" fmla="*/ 10 h 132"/>
                <a:gd name="T10" fmla="*/ 76 w 124"/>
                <a:gd name="T11" fmla="*/ 0 h 132"/>
                <a:gd name="T12" fmla="*/ 91 w 124"/>
                <a:gd name="T13" fmla="*/ 42 h 132"/>
                <a:gd name="T14" fmla="*/ 111 w 124"/>
                <a:gd name="T15" fmla="*/ 55 h 132"/>
                <a:gd name="T16" fmla="*/ 101 w 124"/>
                <a:gd name="T17" fmla="*/ 70 h 132"/>
                <a:gd name="T18" fmla="*/ 104 w 124"/>
                <a:gd name="T19" fmla="*/ 90 h 1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24" h="132">
                  <a:moveTo>
                    <a:pt x="104" y="90"/>
                  </a:moveTo>
                  <a:cubicBezTo>
                    <a:pt x="111" y="125"/>
                    <a:pt x="111" y="125"/>
                    <a:pt x="111" y="125"/>
                  </a:cubicBezTo>
                  <a:cubicBezTo>
                    <a:pt x="111" y="125"/>
                    <a:pt x="104" y="129"/>
                    <a:pt x="90" y="131"/>
                  </a:cubicBezTo>
                  <a:cubicBezTo>
                    <a:pt x="90" y="131"/>
                    <a:pt x="90" y="131"/>
                    <a:pt x="90" y="131"/>
                  </a:cubicBezTo>
                  <a:cubicBezTo>
                    <a:pt x="0" y="132"/>
                    <a:pt x="22" y="10"/>
                    <a:pt x="22" y="10"/>
                  </a:cubicBezTo>
                  <a:cubicBezTo>
                    <a:pt x="47" y="14"/>
                    <a:pt x="76" y="0"/>
                    <a:pt x="76" y="0"/>
                  </a:cubicBezTo>
                  <a:cubicBezTo>
                    <a:pt x="80" y="10"/>
                    <a:pt x="91" y="36"/>
                    <a:pt x="91" y="42"/>
                  </a:cubicBezTo>
                  <a:cubicBezTo>
                    <a:pt x="92" y="50"/>
                    <a:pt x="104" y="53"/>
                    <a:pt x="111" y="55"/>
                  </a:cubicBezTo>
                  <a:cubicBezTo>
                    <a:pt x="118" y="57"/>
                    <a:pt x="124" y="63"/>
                    <a:pt x="101" y="70"/>
                  </a:cubicBezTo>
                  <a:cubicBezTo>
                    <a:pt x="104" y="90"/>
                    <a:pt x="104" y="90"/>
                    <a:pt x="104" y="90"/>
                  </a:cubicBezTo>
                  <a:close/>
                </a:path>
              </a:pathLst>
            </a:custGeom>
            <a:solidFill>
              <a:srgbClr val="F5B97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135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0" name="Freeform 14">
              <a:extLst>
                <a:ext uri="{FF2B5EF4-FFF2-40B4-BE49-F238E27FC236}">
                  <a16:creationId xmlns:a16="http://schemas.microsoft.com/office/drawing/2014/main" id="{C39E540F-7229-4A75-B2F5-3FBA1F083CE6}"/>
                </a:ext>
              </a:extLst>
            </p:cNvPr>
            <p:cNvSpPr>
              <a:spLocks/>
            </p:cNvSpPr>
            <p:nvPr/>
          </p:nvSpPr>
          <p:spPr bwMode="auto">
            <a:xfrm>
              <a:off x="817" y="2143"/>
              <a:ext cx="198" cy="154"/>
            </a:xfrm>
            <a:custGeom>
              <a:avLst/>
              <a:gdLst>
                <a:gd name="T0" fmla="*/ 17 w 106"/>
                <a:gd name="T1" fmla="*/ 0 h 83"/>
                <a:gd name="T2" fmla="*/ 0 w 106"/>
                <a:gd name="T3" fmla="*/ 27 h 83"/>
                <a:gd name="T4" fmla="*/ 94 w 106"/>
                <a:gd name="T5" fmla="*/ 83 h 83"/>
                <a:gd name="T6" fmla="*/ 100 w 106"/>
                <a:gd name="T7" fmla="*/ 57 h 83"/>
                <a:gd name="T8" fmla="*/ 94 w 106"/>
                <a:gd name="T9" fmla="*/ 37 h 83"/>
                <a:gd name="T10" fmla="*/ 17 w 106"/>
                <a:gd name="T11" fmla="*/ 0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6" h="83">
                  <a:moveTo>
                    <a:pt x="17" y="0"/>
                  </a:moveTo>
                  <a:cubicBezTo>
                    <a:pt x="0" y="27"/>
                    <a:pt x="0" y="27"/>
                    <a:pt x="0" y="27"/>
                  </a:cubicBezTo>
                  <a:cubicBezTo>
                    <a:pt x="94" y="83"/>
                    <a:pt x="94" y="83"/>
                    <a:pt x="94" y="83"/>
                  </a:cubicBezTo>
                  <a:cubicBezTo>
                    <a:pt x="100" y="57"/>
                    <a:pt x="100" y="57"/>
                    <a:pt x="100" y="57"/>
                  </a:cubicBezTo>
                  <a:cubicBezTo>
                    <a:pt x="100" y="57"/>
                    <a:pt x="106" y="47"/>
                    <a:pt x="94" y="37"/>
                  </a:cubicBezTo>
                  <a:cubicBezTo>
                    <a:pt x="83" y="26"/>
                    <a:pt x="49" y="3"/>
                    <a:pt x="17" y="0"/>
                  </a:cubicBezTo>
                  <a:close/>
                </a:path>
              </a:pathLst>
            </a:custGeom>
            <a:solidFill>
              <a:srgbClr val="D1D3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135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1" name="Freeform 15">
              <a:extLst>
                <a:ext uri="{FF2B5EF4-FFF2-40B4-BE49-F238E27FC236}">
                  <a16:creationId xmlns:a16="http://schemas.microsoft.com/office/drawing/2014/main" id="{931EF1D5-B94E-493F-B50F-E27B424026E8}"/>
                </a:ext>
              </a:extLst>
            </p:cNvPr>
            <p:cNvSpPr>
              <a:spLocks/>
            </p:cNvSpPr>
            <p:nvPr/>
          </p:nvSpPr>
          <p:spPr bwMode="auto">
            <a:xfrm>
              <a:off x="727" y="2185"/>
              <a:ext cx="394" cy="867"/>
            </a:xfrm>
            <a:custGeom>
              <a:avLst/>
              <a:gdLst>
                <a:gd name="T0" fmla="*/ 48 w 211"/>
                <a:gd name="T1" fmla="*/ 3 h 466"/>
                <a:gd name="T2" fmla="*/ 24 w 211"/>
                <a:gd name="T3" fmla="*/ 63 h 466"/>
                <a:gd name="T4" fmla="*/ 11 w 211"/>
                <a:gd name="T5" fmla="*/ 264 h 466"/>
                <a:gd name="T6" fmla="*/ 27 w 211"/>
                <a:gd name="T7" fmla="*/ 281 h 466"/>
                <a:gd name="T8" fmla="*/ 7 w 211"/>
                <a:gd name="T9" fmla="*/ 416 h 466"/>
                <a:gd name="T10" fmla="*/ 211 w 211"/>
                <a:gd name="T11" fmla="*/ 424 h 466"/>
                <a:gd name="T12" fmla="*/ 191 w 211"/>
                <a:gd name="T13" fmla="*/ 252 h 466"/>
                <a:gd name="T14" fmla="*/ 129 w 211"/>
                <a:gd name="T15" fmla="*/ 36 h 466"/>
                <a:gd name="T16" fmla="*/ 70 w 211"/>
                <a:gd name="T17" fmla="*/ 0 h 466"/>
                <a:gd name="T18" fmla="*/ 53 w 211"/>
                <a:gd name="T19" fmla="*/ 1 h 466"/>
                <a:gd name="T20" fmla="*/ 48 w 211"/>
                <a:gd name="T21" fmla="*/ 3 h 4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1" h="466">
                  <a:moveTo>
                    <a:pt x="48" y="3"/>
                  </a:moveTo>
                  <a:cubicBezTo>
                    <a:pt x="48" y="3"/>
                    <a:pt x="35" y="11"/>
                    <a:pt x="24" y="63"/>
                  </a:cubicBezTo>
                  <a:cubicBezTo>
                    <a:pt x="13" y="116"/>
                    <a:pt x="0" y="213"/>
                    <a:pt x="11" y="264"/>
                  </a:cubicBezTo>
                  <a:cubicBezTo>
                    <a:pt x="11" y="264"/>
                    <a:pt x="12" y="280"/>
                    <a:pt x="27" y="281"/>
                  </a:cubicBezTo>
                  <a:cubicBezTo>
                    <a:pt x="7" y="416"/>
                    <a:pt x="7" y="416"/>
                    <a:pt x="7" y="416"/>
                  </a:cubicBezTo>
                  <a:cubicBezTo>
                    <a:pt x="7" y="416"/>
                    <a:pt x="175" y="466"/>
                    <a:pt x="211" y="424"/>
                  </a:cubicBezTo>
                  <a:cubicBezTo>
                    <a:pt x="211" y="424"/>
                    <a:pt x="211" y="290"/>
                    <a:pt x="191" y="252"/>
                  </a:cubicBezTo>
                  <a:cubicBezTo>
                    <a:pt x="170" y="214"/>
                    <a:pt x="129" y="36"/>
                    <a:pt x="129" y="36"/>
                  </a:cubicBezTo>
                  <a:cubicBezTo>
                    <a:pt x="70" y="0"/>
                    <a:pt x="70" y="0"/>
                    <a:pt x="70" y="0"/>
                  </a:cubicBezTo>
                  <a:cubicBezTo>
                    <a:pt x="53" y="1"/>
                    <a:pt x="53" y="1"/>
                    <a:pt x="53" y="1"/>
                  </a:cubicBezTo>
                  <a:lnTo>
                    <a:pt x="48" y="3"/>
                  </a:lnTo>
                  <a:close/>
                </a:path>
              </a:pathLst>
            </a:custGeom>
            <a:solidFill>
              <a:srgbClr val="49181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135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2" name="Freeform 16">
              <a:extLst>
                <a:ext uri="{FF2B5EF4-FFF2-40B4-BE49-F238E27FC236}">
                  <a16:creationId xmlns:a16="http://schemas.microsoft.com/office/drawing/2014/main" id="{B9C2A463-4ACD-4A1D-B6A9-CAB833792E45}"/>
                </a:ext>
              </a:extLst>
            </p:cNvPr>
            <p:cNvSpPr>
              <a:spLocks/>
            </p:cNvSpPr>
            <p:nvPr/>
          </p:nvSpPr>
          <p:spPr bwMode="auto">
            <a:xfrm>
              <a:off x="585" y="2801"/>
              <a:ext cx="426" cy="342"/>
            </a:xfrm>
            <a:custGeom>
              <a:avLst/>
              <a:gdLst>
                <a:gd name="T0" fmla="*/ 26 w 228"/>
                <a:gd name="T1" fmla="*/ 41 h 184"/>
                <a:gd name="T2" fmla="*/ 2 w 228"/>
                <a:gd name="T3" fmla="*/ 123 h 184"/>
                <a:gd name="T4" fmla="*/ 7 w 228"/>
                <a:gd name="T5" fmla="*/ 132 h 184"/>
                <a:gd name="T6" fmla="*/ 189 w 228"/>
                <a:gd name="T7" fmla="*/ 184 h 184"/>
                <a:gd name="T8" fmla="*/ 228 w 228"/>
                <a:gd name="T9" fmla="*/ 52 h 184"/>
                <a:gd name="T10" fmla="*/ 38 w 228"/>
                <a:gd name="T11" fmla="*/ 0 h 184"/>
                <a:gd name="T12" fmla="*/ 26 w 228"/>
                <a:gd name="T13" fmla="*/ 41 h 1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8" h="184">
                  <a:moveTo>
                    <a:pt x="26" y="41"/>
                  </a:moveTo>
                  <a:cubicBezTo>
                    <a:pt x="2" y="123"/>
                    <a:pt x="2" y="123"/>
                    <a:pt x="2" y="123"/>
                  </a:cubicBezTo>
                  <a:cubicBezTo>
                    <a:pt x="2" y="123"/>
                    <a:pt x="0" y="130"/>
                    <a:pt x="7" y="132"/>
                  </a:cubicBezTo>
                  <a:cubicBezTo>
                    <a:pt x="14" y="133"/>
                    <a:pt x="189" y="184"/>
                    <a:pt x="189" y="184"/>
                  </a:cubicBezTo>
                  <a:cubicBezTo>
                    <a:pt x="228" y="52"/>
                    <a:pt x="228" y="52"/>
                    <a:pt x="228" y="52"/>
                  </a:cubicBezTo>
                  <a:cubicBezTo>
                    <a:pt x="38" y="0"/>
                    <a:pt x="38" y="0"/>
                    <a:pt x="38" y="0"/>
                  </a:cubicBezTo>
                  <a:lnTo>
                    <a:pt x="26" y="41"/>
                  </a:lnTo>
                  <a:close/>
                </a:path>
              </a:pathLst>
            </a:custGeom>
            <a:solidFill>
              <a:srgbClr val="7B59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135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3" name="Freeform 17">
              <a:extLst>
                <a:ext uri="{FF2B5EF4-FFF2-40B4-BE49-F238E27FC236}">
                  <a16:creationId xmlns:a16="http://schemas.microsoft.com/office/drawing/2014/main" id="{32979A24-05EB-46B6-95DB-B0ED35EC4C07}"/>
                </a:ext>
              </a:extLst>
            </p:cNvPr>
            <p:cNvSpPr>
              <a:spLocks/>
            </p:cNvSpPr>
            <p:nvPr/>
          </p:nvSpPr>
          <p:spPr bwMode="auto">
            <a:xfrm>
              <a:off x="955" y="1908"/>
              <a:ext cx="75" cy="75"/>
            </a:xfrm>
            <a:custGeom>
              <a:avLst/>
              <a:gdLst>
                <a:gd name="T0" fmla="*/ 0 w 40"/>
                <a:gd name="T1" fmla="*/ 40 h 40"/>
                <a:gd name="T2" fmla="*/ 40 w 40"/>
                <a:gd name="T3" fmla="*/ 18 h 40"/>
                <a:gd name="T4" fmla="*/ 37 w 40"/>
                <a:gd name="T5" fmla="*/ 25 h 40"/>
                <a:gd name="T6" fmla="*/ 26 w 40"/>
                <a:gd name="T7" fmla="*/ 21 h 40"/>
                <a:gd name="T8" fmla="*/ 0 w 40"/>
                <a:gd name="T9" fmla="*/ 4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40">
                  <a:moveTo>
                    <a:pt x="0" y="40"/>
                  </a:moveTo>
                  <a:cubicBezTo>
                    <a:pt x="0" y="40"/>
                    <a:pt x="16" y="0"/>
                    <a:pt x="40" y="18"/>
                  </a:cubicBezTo>
                  <a:cubicBezTo>
                    <a:pt x="40" y="18"/>
                    <a:pt x="39" y="24"/>
                    <a:pt x="37" y="25"/>
                  </a:cubicBezTo>
                  <a:cubicBezTo>
                    <a:pt x="37" y="25"/>
                    <a:pt x="33" y="21"/>
                    <a:pt x="26" y="21"/>
                  </a:cubicBezTo>
                  <a:cubicBezTo>
                    <a:pt x="26" y="21"/>
                    <a:pt x="16" y="21"/>
                    <a:pt x="0" y="40"/>
                  </a:cubicBezTo>
                  <a:close/>
                </a:path>
              </a:pathLst>
            </a:custGeom>
            <a:solidFill>
              <a:srgbClr val="6A4C3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135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4" name="Oval 18">
              <a:extLst>
                <a:ext uri="{FF2B5EF4-FFF2-40B4-BE49-F238E27FC236}">
                  <a16:creationId xmlns:a16="http://schemas.microsoft.com/office/drawing/2014/main" id="{94979980-A627-4E5D-964B-9AE682B1A40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00" y="1975"/>
              <a:ext cx="26" cy="38"/>
            </a:xfrm>
            <a:prstGeom prst="ellipse">
              <a:avLst/>
            </a:prstGeom>
            <a:solidFill>
              <a:srgbClr val="4D3B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135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5" name="Oval 19">
              <a:extLst>
                <a:ext uri="{FF2B5EF4-FFF2-40B4-BE49-F238E27FC236}">
                  <a16:creationId xmlns:a16="http://schemas.microsoft.com/office/drawing/2014/main" id="{1BA7FAF5-8BF0-415D-8987-0BB5FDF19B2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11" y="1987"/>
              <a:ext cx="11" cy="14"/>
            </a:xfrm>
            <a:prstGeom prst="ellipse">
              <a:avLst/>
            </a:prstGeom>
            <a:solidFill>
              <a:srgbClr val="E1DF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135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6" name="Freeform 20">
              <a:extLst>
                <a:ext uri="{FF2B5EF4-FFF2-40B4-BE49-F238E27FC236}">
                  <a16:creationId xmlns:a16="http://schemas.microsoft.com/office/drawing/2014/main" id="{F1C79826-278A-426F-99A7-B962EBAF601D}"/>
                </a:ext>
              </a:extLst>
            </p:cNvPr>
            <p:cNvSpPr>
              <a:spLocks/>
            </p:cNvSpPr>
            <p:nvPr/>
          </p:nvSpPr>
          <p:spPr bwMode="auto">
            <a:xfrm>
              <a:off x="817" y="2148"/>
              <a:ext cx="267" cy="506"/>
            </a:xfrm>
            <a:custGeom>
              <a:avLst/>
              <a:gdLst>
                <a:gd name="T0" fmla="*/ 0 w 143"/>
                <a:gd name="T1" fmla="*/ 23 h 272"/>
                <a:gd name="T2" fmla="*/ 67 w 143"/>
                <a:gd name="T3" fmla="*/ 38 h 272"/>
                <a:gd name="T4" fmla="*/ 133 w 143"/>
                <a:gd name="T5" fmla="*/ 198 h 272"/>
                <a:gd name="T6" fmla="*/ 143 w 143"/>
                <a:gd name="T7" fmla="*/ 272 h 272"/>
                <a:gd name="T8" fmla="*/ 71 w 143"/>
                <a:gd name="T9" fmla="*/ 137 h 272"/>
                <a:gd name="T10" fmla="*/ 91 w 143"/>
                <a:gd name="T11" fmla="*/ 108 h 272"/>
                <a:gd name="T12" fmla="*/ 64 w 143"/>
                <a:gd name="T13" fmla="*/ 108 h 272"/>
                <a:gd name="T14" fmla="*/ 0 w 143"/>
                <a:gd name="T15" fmla="*/ 23 h 2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43" h="272">
                  <a:moveTo>
                    <a:pt x="0" y="23"/>
                  </a:moveTo>
                  <a:cubicBezTo>
                    <a:pt x="0" y="23"/>
                    <a:pt x="34" y="0"/>
                    <a:pt x="67" y="38"/>
                  </a:cubicBezTo>
                  <a:cubicBezTo>
                    <a:pt x="101" y="76"/>
                    <a:pt x="129" y="161"/>
                    <a:pt x="133" y="198"/>
                  </a:cubicBezTo>
                  <a:cubicBezTo>
                    <a:pt x="138" y="236"/>
                    <a:pt x="143" y="272"/>
                    <a:pt x="143" y="272"/>
                  </a:cubicBezTo>
                  <a:cubicBezTo>
                    <a:pt x="71" y="137"/>
                    <a:pt x="71" y="137"/>
                    <a:pt x="71" y="137"/>
                  </a:cubicBezTo>
                  <a:cubicBezTo>
                    <a:pt x="91" y="108"/>
                    <a:pt x="91" y="108"/>
                    <a:pt x="91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53" y="9"/>
                    <a:pt x="0" y="23"/>
                  </a:cubicBezTo>
                  <a:close/>
                </a:path>
              </a:pathLst>
            </a:custGeom>
            <a:solidFill>
              <a:srgbClr val="63101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135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7" name="Freeform 21">
              <a:extLst>
                <a:ext uri="{FF2B5EF4-FFF2-40B4-BE49-F238E27FC236}">
                  <a16:creationId xmlns:a16="http://schemas.microsoft.com/office/drawing/2014/main" id="{EAF49694-5E6E-427C-B637-6DFE63529B5B}"/>
                </a:ext>
              </a:extLst>
            </p:cNvPr>
            <p:cNvSpPr>
              <a:spLocks/>
            </p:cNvSpPr>
            <p:nvPr/>
          </p:nvSpPr>
          <p:spPr bwMode="auto">
            <a:xfrm>
              <a:off x="632" y="2767"/>
              <a:ext cx="407" cy="246"/>
            </a:xfrm>
            <a:custGeom>
              <a:avLst/>
              <a:gdLst>
                <a:gd name="T0" fmla="*/ 218 w 218"/>
                <a:gd name="T1" fmla="*/ 57 h 132"/>
                <a:gd name="T2" fmla="*/ 203 w 218"/>
                <a:gd name="T3" fmla="*/ 70 h 132"/>
                <a:gd name="T4" fmla="*/ 202 w 218"/>
                <a:gd name="T5" fmla="*/ 78 h 132"/>
                <a:gd name="T6" fmla="*/ 180 w 218"/>
                <a:gd name="T7" fmla="*/ 128 h 132"/>
                <a:gd name="T8" fmla="*/ 4 w 218"/>
                <a:gd name="T9" fmla="*/ 78 h 132"/>
                <a:gd name="T10" fmla="*/ 2 w 218"/>
                <a:gd name="T11" fmla="*/ 54 h 132"/>
                <a:gd name="T12" fmla="*/ 16 w 218"/>
                <a:gd name="T13" fmla="*/ 10 h 132"/>
                <a:gd name="T14" fmla="*/ 37 w 218"/>
                <a:gd name="T15" fmla="*/ 4 h 132"/>
                <a:gd name="T16" fmla="*/ 209 w 218"/>
                <a:gd name="T17" fmla="*/ 54 h 132"/>
                <a:gd name="T18" fmla="*/ 218 w 218"/>
                <a:gd name="T19" fmla="*/ 57 h 1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18" h="132">
                  <a:moveTo>
                    <a:pt x="218" y="57"/>
                  </a:moveTo>
                  <a:cubicBezTo>
                    <a:pt x="214" y="56"/>
                    <a:pt x="208" y="57"/>
                    <a:pt x="203" y="70"/>
                  </a:cubicBezTo>
                  <a:cubicBezTo>
                    <a:pt x="203" y="72"/>
                    <a:pt x="202" y="75"/>
                    <a:pt x="202" y="78"/>
                  </a:cubicBezTo>
                  <a:cubicBezTo>
                    <a:pt x="196" y="105"/>
                    <a:pt x="189" y="125"/>
                    <a:pt x="180" y="128"/>
                  </a:cubicBezTo>
                  <a:cubicBezTo>
                    <a:pt x="171" y="132"/>
                    <a:pt x="4" y="78"/>
                    <a:pt x="4" y="78"/>
                  </a:cubicBezTo>
                  <a:cubicBezTo>
                    <a:pt x="4" y="78"/>
                    <a:pt x="0" y="61"/>
                    <a:pt x="2" y="54"/>
                  </a:cubicBezTo>
                  <a:cubicBezTo>
                    <a:pt x="4" y="48"/>
                    <a:pt x="16" y="10"/>
                    <a:pt x="16" y="10"/>
                  </a:cubicBezTo>
                  <a:cubicBezTo>
                    <a:pt x="16" y="10"/>
                    <a:pt x="17" y="0"/>
                    <a:pt x="37" y="4"/>
                  </a:cubicBezTo>
                  <a:cubicBezTo>
                    <a:pt x="53" y="7"/>
                    <a:pt x="171" y="43"/>
                    <a:pt x="209" y="54"/>
                  </a:cubicBezTo>
                  <a:cubicBezTo>
                    <a:pt x="213" y="55"/>
                    <a:pt x="216" y="56"/>
                    <a:pt x="218" y="57"/>
                  </a:cubicBezTo>
                  <a:close/>
                </a:path>
              </a:pathLst>
            </a:custGeom>
            <a:solidFill>
              <a:srgbClr val="8E674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135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8" name="Freeform 22">
              <a:extLst>
                <a:ext uri="{FF2B5EF4-FFF2-40B4-BE49-F238E27FC236}">
                  <a16:creationId xmlns:a16="http://schemas.microsoft.com/office/drawing/2014/main" id="{707E8D21-B43B-4135-A741-E8EC9BCBF316}"/>
                </a:ext>
              </a:extLst>
            </p:cNvPr>
            <p:cNvSpPr>
              <a:spLocks/>
            </p:cNvSpPr>
            <p:nvPr/>
          </p:nvSpPr>
          <p:spPr bwMode="auto">
            <a:xfrm>
              <a:off x="938" y="2897"/>
              <a:ext cx="118" cy="262"/>
            </a:xfrm>
            <a:custGeom>
              <a:avLst/>
              <a:gdLst>
                <a:gd name="T0" fmla="*/ 63 w 63"/>
                <a:gd name="T1" fmla="*/ 8 h 141"/>
                <a:gd name="T2" fmla="*/ 39 w 63"/>
                <a:gd name="T3" fmla="*/ 0 h 141"/>
                <a:gd name="T4" fmla="*/ 0 w 63"/>
                <a:gd name="T5" fmla="*/ 132 h 141"/>
                <a:gd name="T6" fmla="*/ 25 w 63"/>
                <a:gd name="T7" fmla="*/ 136 h 141"/>
                <a:gd name="T8" fmla="*/ 63 w 63"/>
                <a:gd name="T9" fmla="*/ 8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141">
                  <a:moveTo>
                    <a:pt x="63" y="8"/>
                  </a:moveTo>
                  <a:cubicBezTo>
                    <a:pt x="39" y="0"/>
                    <a:pt x="39" y="0"/>
                    <a:pt x="39" y="0"/>
                  </a:cubicBezTo>
                  <a:cubicBezTo>
                    <a:pt x="0" y="132"/>
                    <a:pt x="0" y="132"/>
                    <a:pt x="0" y="132"/>
                  </a:cubicBezTo>
                  <a:cubicBezTo>
                    <a:pt x="0" y="132"/>
                    <a:pt x="19" y="141"/>
                    <a:pt x="25" y="136"/>
                  </a:cubicBezTo>
                  <a:cubicBezTo>
                    <a:pt x="31" y="132"/>
                    <a:pt x="63" y="8"/>
                    <a:pt x="63" y="8"/>
                  </a:cubicBezTo>
                  <a:close/>
                </a:path>
              </a:pathLst>
            </a:custGeom>
            <a:solidFill>
              <a:srgbClr val="6849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135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9" name="Freeform 23">
              <a:extLst>
                <a:ext uri="{FF2B5EF4-FFF2-40B4-BE49-F238E27FC236}">
                  <a16:creationId xmlns:a16="http://schemas.microsoft.com/office/drawing/2014/main" id="{BD52EDFF-7513-4680-946C-BE24CCED3663}"/>
                </a:ext>
              </a:extLst>
            </p:cNvPr>
            <p:cNvSpPr>
              <a:spLocks/>
            </p:cNvSpPr>
            <p:nvPr/>
          </p:nvSpPr>
          <p:spPr bwMode="auto">
            <a:xfrm>
              <a:off x="757" y="2927"/>
              <a:ext cx="82" cy="71"/>
            </a:xfrm>
            <a:custGeom>
              <a:avLst/>
              <a:gdLst>
                <a:gd name="T0" fmla="*/ 15 w 82"/>
                <a:gd name="T1" fmla="*/ 0 h 71"/>
                <a:gd name="T2" fmla="*/ 0 w 82"/>
                <a:gd name="T3" fmla="*/ 50 h 71"/>
                <a:gd name="T4" fmla="*/ 63 w 82"/>
                <a:gd name="T5" fmla="*/ 71 h 71"/>
                <a:gd name="T6" fmla="*/ 82 w 82"/>
                <a:gd name="T7" fmla="*/ 19 h 71"/>
                <a:gd name="T8" fmla="*/ 15 w 82"/>
                <a:gd name="T9" fmla="*/ 0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71">
                  <a:moveTo>
                    <a:pt x="15" y="0"/>
                  </a:moveTo>
                  <a:lnTo>
                    <a:pt x="0" y="50"/>
                  </a:lnTo>
                  <a:lnTo>
                    <a:pt x="63" y="71"/>
                  </a:lnTo>
                  <a:lnTo>
                    <a:pt x="82" y="19"/>
                  </a:lnTo>
                  <a:lnTo>
                    <a:pt x="15" y="0"/>
                  </a:lnTo>
                  <a:close/>
                </a:path>
              </a:pathLst>
            </a:custGeom>
            <a:solidFill>
              <a:srgbClr val="C4B69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135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30" name="Freeform 24">
              <a:extLst>
                <a:ext uri="{FF2B5EF4-FFF2-40B4-BE49-F238E27FC236}">
                  <a16:creationId xmlns:a16="http://schemas.microsoft.com/office/drawing/2014/main" id="{4333EA8E-7CFD-4C84-BA68-6757F6AEF835}"/>
                </a:ext>
              </a:extLst>
            </p:cNvPr>
            <p:cNvSpPr>
              <a:spLocks/>
            </p:cNvSpPr>
            <p:nvPr/>
          </p:nvSpPr>
          <p:spPr bwMode="auto">
            <a:xfrm>
              <a:off x="994" y="2938"/>
              <a:ext cx="49" cy="60"/>
            </a:xfrm>
            <a:custGeom>
              <a:avLst/>
              <a:gdLst>
                <a:gd name="T0" fmla="*/ 0 w 49"/>
                <a:gd name="T1" fmla="*/ 47 h 60"/>
                <a:gd name="T2" fmla="*/ 13 w 49"/>
                <a:gd name="T3" fmla="*/ 0 h 60"/>
                <a:gd name="T4" fmla="*/ 49 w 49"/>
                <a:gd name="T5" fmla="*/ 11 h 60"/>
                <a:gd name="T6" fmla="*/ 32 w 49"/>
                <a:gd name="T7" fmla="*/ 60 h 60"/>
                <a:gd name="T8" fmla="*/ 0 w 49"/>
                <a:gd name="T9" fmla="*/ 47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9" h="60">
                  <a:moveTo>
                    <a:pt x="0" y="47"/>
                  </a:moveTo>
                  <a:lnTo>
                    <a:pt x="13" y="0"/>
                  </a:lnTo>
                  <a:lnTo>
                    <a:pt x="49" y="11"/>
                  </a:lnTo>
                  <a:lnTo>
                    <a:pt x="32" y="60"/>
                  </a:lnTo>
                  <a:lnTo>
                    <a:pt x="0" y="47"/>
                  </a:lnTo>
                  <a:close/>
                </a:path>
              </a:pathLst>
            </a:custGeom>
            <a:solidFill>
              <a:srgbClr val="C4B69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135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31" name="Freeform 25">
              <a:extLst>
                <a:ext uri="{FF2B5EF4-FFF2-40B4-BE49-F238E27FC236}">
                  <a16:creationId xmlns:a16="http://schemas.microsoft.com/office/drawing/2014/main" id="{AC83EEA3-8CC3-4D4F-B8AF-2D3028127ABA}"/>
                </a:ext>
              </a:extLst>
            </p:cNvPr>
            <p:cNvSpPr>
              <a:spLocks/>
            </p:cNvSpPr>
            <p:nvPr/>
          </p:nvSpPr>
          <p:spPr bwMode="auto">
            <a:xfrm>
              <a:off x="649" y="2810"/>
              <a:ext cx="306" cy="143"/>
            </a:xfrm>
            <a:custGeom>
              <a:avLst/>
              <a:gdLst>
                <a:gd name="T0" fmla="*/ 11 w 164"/>
                <a:gd name="T1" fmla="*/ 0 h 77"/>
                <a:gd name="T2" fmla="*/ 1 w 164"/>
                <a:gd name="T3" fmla="*/ 35 h 77"/>
                <a:gd name="T4" fmla="*/ 11 w 164"/>
                <a:gd name="T5" fmla="*/ 50 h 77"/>
                <a:gd name="T6" fmla="*/ 164 w 164"/>
                <a:gd name="T7" fmla="*/ 77 h 77"/>
                <a:gd name="T8" fmla="*/ 159 w 164"/>
                <a:gd name="T9" fmla="*/ 43 h 77"/>
                <a:gd name="T10" fmla="*/ 11 w 164"/>
                <a:gd name="T11" fmla="*/ 0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64" h="77">
                  <a:moveTo>
                    <a:pt x="11" y="0"/>
                  </a:moveTo>
                  <a:cubicBezTo>
                    <a:pt x="1" y="35"/>
                    <a:pt x="1" y="35"/>
                    <a:pt x="1" y="35"/>
                  </a:cubicBezTo>
                  <a:cubicBezTo>
                    <a:pt x="1" y="35"/>
                    <a:pt x="0" y="49"/>
                    <a:pt x="11" y="50"/>
                  </a:cubicBezTo>
                  <a:cubicBezTo>
                    <a:pt x="23" y="50"/>
                    <a:pt x="164" y="77"/>
                    <a:pt x="164" y="77"/>
                  </a:cubicBezTo>
                  <a:cubicBezTo>
                    <a:pt x="159" y="43"/>
                    <a:pt x="159" y="43"/>
                    <a:pt x="159" y="43"/>
                  </a:cubicBezTo>
                  <a:lnTo>
                    <a:pt x="11" y="0"/>
                  </a:lnTo>
                  <a:close/>
                </a:path>
              </a:pathLst>
            </a:custGeom>
            <a:solidFill>
              <a:srgbClr val="AD83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135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96" name="Freeform 26">
              <a:extLst>
                <a:ext uri="{FF2B5EF4-FFF2-40B4-BE49-F238E27FC236}">
                  <a16:creationId xmlns:a16="http://schemas.microsoft.com/office/drawing/2014/main" id="{31C63800-D983-4DE6-B71F-C6D497896132}"/>
                </a:ext>
              </a:extLst>
            </p:cNvPr>
            <p:cNvSpPr>
              <a:spLocks/>
            </p:cNvSpPr>
            <p:nvPr/>
          </p:nvSpPr>
          <p:spPr bwMode="auto">
            <a:xfrm>
              <a:off x="1011" y="2871"/>
              <a:ext cx="52" cy="41"/>
            </a:xfrm>
            <a:custGeom>
              <a:avLst/>
              <a:gdLst>
                <a:gd name="T0" fmla="*/ 24 w 28"/>
                <a:gd name="T1" fmla="*/ 22 h 22"/>
                <a:gd name="T2" fmla="*/ 0 w 28"/>
                <a:gd name="T3" fmla="*/ 14 h 22"/>
                <a:gd name="T4" fmla="*/ 15 w 28"/>
                <a:gd name="T5" fmla="*/ 1 h 22"/>
                <a:gd name="T6" fmla="*/ 15 w 28"/>
                <a:gd name="T7" fmla="*/ 1 h 22"/>
                <a:gd name="T8" fmla="*/ 17 w 28"/>
                <a:gd name="T9" fmla="*/ 1 h 22"/>
                <a:gd name="T10" fmla="*/ 17 w 28"/>
                <a:gd name="T11" fmla="*/ 1 h 22"/>
                <a:gd name="T12" fmla="*/ 17 w 28"/>
                <a:gd name="T13" fmla="*/ 2 h 22"/>
                <a:gd name="T14" fmla="*/ 24 w 28"/>
                <a:gd name="T1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8" h="22">
                  <a:moveTo>
                    <a:pt x="24" y="22"/>
                  </a:moveTo>
                  <a:cubicBezTo>
                    <a:pt x="0" y="14"/>
                    <a:pt x="0" y="14"/>
                    <a:pt x="0" y="14"/>
                  </a:cubicBezTo>
                  <a:cubicBezTo>
                    <a:pt x="5" y="1"/>
                    <a:pt x="11" y="0"/>
                    <a:pt x="15" y="1"/>
                  </a:cubicBezTo>
                  <a:cubicBezTo>
                    <a:pt x="15" y="1"/>
                    <a:pt x="15" y="1"/>
                    <a:pt x="15" y="1"/>
                  </a:cubicBezTo>
                  <a:cubicBezTo>
                    <a:pt x="16" y="1"/>
                    <a:pt x="16" y="1"/>
                    <a:pt x="17" y="1"/>
                  </a:cubicBezTo>
                  <a:cubicBezTo>
                    <a:pt x="17" y="1"/>
                    <a:pt x="17" y="1"/>
                    <a:pt x="17" y="1"/>
                  </a:cubicBezTo>
                  <a:cubicBezTo>
                    <a:pt x="17" y="2"/>
                    <a:pt x="17" y="2"/>
                    <a:pt x="17" y="2"/>
                  </a:cubicBezTo>
                  <a:cubicBezTo>
                    <a:pt x="17" y="2"/>
                    <a:pt x="28" y="6"/>
                    <a:pt x="24" y="22"/>
                  </a:cubicBezTo>
                  <a:close/>
                </a:path>
              </a:pathLst>
            </a:custGeom>
            <a:solidFill>
              <a:srgbClr val="6849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135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97" name="Freeform 27">
              <a:extLst>
                <a:ext uri="{FF2B5EF4-FFF2-40B4-BE49-F238E27FC236}">
                  <a16:creationId xmlns:a16="http://schemas.microsoft.com/office/drawing/2014/main" id="{7133FC9D-5A7E-4C90-87D2-8B34CB41ED8C}"/>
                </a:ext>
              </a:extLst>
            </p:cNvPr>
            <p:cNvSpPr>
              <a:spLocks/>
            </p:cNvSpPr>
            <p:nvPr/>
          </p:nvSpPr>
          <p:spPr bwMode="auto">
            <a:xfrm>
              <a:off x="641" y="2083"/>
              <a:ext cx="534" cy="865"/>
            </a:xfrm>
            <a:custGeom>
              <a:avLst/>
              <a:gdLst>
                <a:gd name="T0" fmla="*/ 200 w 286"/>
                <a:gd name="T1" fmla="*/ 461 h 465"/>
                <a:gd name="T2" fmla="*/ 213 w 286"/>
                <a:gd name="T3" fmla="*/ 465 h 465"/>
                <a:gd name="T4" fmla="*/ 264 w 286"/>
                <a:gd name="T5" fmla="*/ 369 h 465"/>
                <a:gd name="T6" fmla="*/ 278 w 286"/>
                <a:gd name="T7" fmla="*/ 305 h 465"/>
                <a:gd name="T8" fmla="*/ 204 w 286"/>
                <a:gd name="T9" fmla="*/ 151 h 465"/>
                <a:gd name="T10" fmla="*/ 85 w 286"/>
                <a:gd name="T11" fmla="*/ 67 h 465"/>
                <a:gd name="T12" fmla="*/ 0 w 286"/>
                <a:gd name="T13" fmla="*/ 414 h 465"/>
                <a:gd name="T14" fmla="*/ 5 w 286"/>
                <a:gd name="T15" fmla="*/ 397 h 465"/>
                <a:gd name="T16" fmla="*/ 111 w 286"/>
                <a:gd name="T17" fmla="*/ 57 h 465"/>
                <a:gd name="T18" fmla="*/ 269 w 286"/>
                <a:gd name="T19" fmla="*/ 305 h 465"/>
                <a:gd name="T20" fmla="*/ 239 w 286"/>
                <a:gd name="T21" fmla="*/ 396 h 465"/>
                <a:gd name="T22" fmla="*/ 200 w 286"/>
                <a:gd name="T23" fmla="*/ 461 h 4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86" h="465">
                  <a:moveTo>
                    <a:pt x="200" y="461"/>
                  </a:moveTo>
                  <a:cubicBezTo>
                    <a:pt x="213" y="465"/>
                    <a:pt x="213" y="465"/>
                    <a:pt x="213" y="465"/>
                  </a:cubicBezTo>
                  <a:cubicBezTo>
                    <a:pt x="264" y="369"/>
                    <a:pt x="264" y="369"/>
                    <a:pt x="264" y="369"/>
                  </a:cubicBezTo>
                  <a:cubicBezTo>
                    <a:pt x="264" y="369"/>
                    <a:pt x="286" y="339"/>
                    <a:pt x="278" y="305"/>
                  </a:cubicBezTo>
                  <a:cubicBezTo>
                    <a:pt x="270" y="272"/>
                    <a:pt x="204" y="151"/>
                    <a:pt x="204" y="151"/>
                  </a:cubicBezTo>
                  <a:cubicBezTo>
                    <a:pt x="204" y="151"/>
                    <a:pt x="127" y="0"/>
                    <a:pt x="85" y="67"/>
                  </a:cubicBezTo>
                  <a:cubicBezTo>
                    <a:pt x="44" y="135"/>
                    <a:pt x="0" y="374"/>
                    <a:pt x="0" y="414"/>
                  </a:cubicBezTo>
                  <a:cubicBezTo>
                    <a:pt x="5" y="397"/>
                    <a:pt x="5" y="397"/>
                    <a:pt x="5" y="397"/>
                  </a:cubicBezTo>
                  <a:cubicBezTo>
                    <a:pt x="5" y="397"/>
                    <a:pt x="54" y="61"/>
                    <a:pt x="111" y="57"/>
                  </a:cubicBezTo>
                  <a:cubicBezTo>
                    <a:pt x="168" y="54"/>
                    <a:pt x="264" y="293"/>
                    <a:pt x="269" y="305"/>
                  </a:cubicBezTo>
                  <a:cubicBezTo>
                    <a:pt x="273" y="318"/>
                    <a:pt x="263" y="366"/>
                    <a:pt x="239" y="396"/>
                  </a:cubicBezTo>
                  <a:lnTo>
                    <a:pt x="200" y="461"/>
                  </a:lnTo>
                  <a:close/>
                </a:path>
              </a:pathLst>
            </a:custGeom>
            <a:solidFill>
              <a:srgbClr val="302F2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135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98" name="Freeform 28">
              <a:extLst>
                <a:ext uri="{FF2B5EF4-FFF2-40B4-BE49-F238E27FC236}">
                  <a16:creationId xmlns:a16="http://schemas.microsoft.com/office/drawing/2014/main" id="{6FBFBCFB-67C0-4C4C-A2E4-01CDBC12F650}"/>
                </a:ext>
              </a:extLst>
            </p:cNvPr>
            <p:cNvSpPr>
              <a:spLocks/>
            </p:cNvSpPr>
            <p:nvPr/>
          </p:nvSpPr>
          <p:spPr bwMode="auto">
            <a:xfrm>
              <a:off x="848" y="2000"/>
              <a:ext cx="40" cy="52"/>
            </a:xfrm>
            <a:custGeom>
              <a:avLst/>
              <a:gdLst>
                <a:gd name="T0" fmla="*/ 0 w 21"/>
                <a:gd name="T1" fmla="*/ 7 h 28"/>
                <a:gd name="T2" fmla="*/ 5 w 21"/>
                <a:gd name="T3" fmla="*/ 1 h 28"/>
                <a:gd name="T4" fmla="*/ 12 w 21"/>
                <a:gd name="T5" fmla="*/ 2 h 28"/>
                <a:gd name="T6" fmla="*/ 15 w 21"/>
                <a:gd name="T7" fmla="*/ 10 h 28"/>
                <a:gd name="T8" fmla="*/ 12 w 21"/>
                <a:gd name="T9" fmla="*/ 15 h 28"/>
                <a:gd name="T10" fmla="*/ 19 w 21"/>
                <a:gd name="T11" fmla="*/ 27 h 28"/>
                <a:gd name="T12" fmla="*/ 8 w 21"/>
                <a:gd name="T13" fmla="*/ 16 h 28"/>
                <a:gd name="T14" fmla="*/ 9 w 21"/>
                <a:gd name="T15" fmla="*/ 6 h 28"/>
                <a:gd name="T16" fmla="*/ 0 w 21"/>
                <a:gd name="T17" fmla="*/ 7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28">
                  <a:moveTo>
                    <a:pt x="0" y="7"/>
                  </a:moveTo>
                  <a:cubicBezTo>
                    <a:pt x="0" y="3"/>
                    <a:pt x="5" y="1"/>
                    <a:pt x="5" y="1"/>
                  </a:cubicBezTo>
                  <a:cubicBezTo>
                    <a:pt x="5" y="1"/>
                    <a:pt x="10" y="0"/>
                    <a:pt x="12" y="2"/>
                  </a:cubicBezTo>
                  <a:cubicBezTo>
                    <a:pt x="14" y="5"/>
                    <a:pt x="15" y="6"/>
                    <a:pt x="15" y="10"/>
                  </a:cubicBezTo>
                  <a:cubicBezTo>
                    <a:pt x="15" y="13"/>
                    <a:pt x="12" y="14"/>
                    <a:pt x="12" y="15"/>
                  </a:cubicBezTo>
                  <a:cubicBezTo>
                    <a:pt x="12" y="17"/>
                    <a:pt x="21" y="26"/>
                    <a:pt x="19" y="27"/>
                  </a:cubicBezTo>
                  <a:cubicBezTo>
                    <a:pt x="17" y="28"/>
                    <a:pt x="9" y="19"/>
                    <a:pt x="8" y="16"/>
                  </a:cubicBezTo>
                  <a:cubicBezTo>
                    <a:pt x="8" y="14"/>
                    <a:pt x="14" y="12"/>
                    <a:pt x="9" y="6"/>
                  </a:cubicBezTo>
                  <a:cubicBezTo>
                    <a:pt x="4" y="1"/>
                    <a:pt x="1" y="11"/>
                    <a:pt x="0" y="7"/>
                  </a:cubicBezTo>
                  <a:close/>
                </a:path>
              </a:pathLst>
            </a:custGeom>
            <a:solidFill>
              <a:srgbClr val="48373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135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99" name="Freeform 29">
              <a:extLst>
                <a:ext uri="{FF2B5EF4-FFF2-40B4-BE49-F238E27FC236}">
                  <a16:creationId xmlns:a16="http://schemas.microsoft.com/office/drawing/2014/main" id="{1845A316-B3D6-4FF1-A188-593C6A389A86}"/>
                </a:ext>
              </a:extLst>
            </p:cNvPr>
            <p:cNvSpPr>
              <a:spLocks/>
            </p:cNvSpPr>
            <p:nvPr/>
          </p:nvSpPr>
          <p:spPr bwMode="auto">
            <a:xfrm>
              <a:off x="1179" y="2804"/>
              <a:ext cx="88" cy="158"/>
            </a:xfrm>
            <a:custGeom>
              <a:avLst/>
              <a:gdLst>
                <a:gd name="T0" fmla="*/ 47 w 47"/>
                <a:gd name="T1" fmla="*/ 67 h 85"/>
                <a:gd name="T2" fmla="*/ 46 w 47"/>
                <a:gd name="T3" fmla="*/ 71 h 85"/>
                <a:gd name="T4" fmla="*/ 40 w 47"/>
                <a:gd name="T5" fmla="*/ 82 h 85"/>
                <a:gd name="T6" fmla="*/ 34 w 47"/>
                <a:gd name="T7" fmla="*/ 74 h 85"/>
                <a:gd name="T8" fmla="*/ 39 w 47"/>
                <a:gd name="T9" fmla="*/ 60 h 85"/>
                <a:gd name="T10" fmla="*/ 36 w 47"/>
                <a:gd name="T11" fmla="*/ 61 h 85"/>
                <a:gd name="T12" fmla="*/ 29 w 47"/>
                <a:gd name="T13" fmla="*/ 77 h 85"/>
                <a:gd name="T14" fmla="*/ 25 w 47"/>
                <a:gd name="T15" fmla="*/ 71 h 85"/>
                <a:gd name="T16" fmla="*/ 20 w 47"/>
                <a:gd name="T17" fmla="*/ 72 h 85"/>
                <a:gd name="T18" fmla="*/ 12 w 47"/>
                <a:gd name="T19" fmla="*/ 60 h 85"/>
                <a:gd name="T20" fmla="*/ 18 w 47"/>
                <a:gd name="T21" fmla="*/ 42 h 85"/>
                <a:gd name="T22" fmla="*/ 0 w 47"/>
                <a:gd name="T23" fmla="*/ 0 h 85"/>
                <a:gd name="T24" fmla="*/ 15 w 47"/>
                <a:gd name="T25" fmla="*/ 31 h 85"/>
                <a:gd name="T26" fmla="*/ 27 w 47"/>
                <a:gd name="T27" fmla="*/ 31 h 85"/>
                <a:gd name="T28" fmla="*/ 46 w 47"/>
                <a:gd name="T29" fmla="*/ 62 h 85"/>
                <a:gd name="T30" fmla="*/ 47 w 47"/>
                <a:gd name="T31" fmla="*/ 67 h 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47" h="85">
                  <a:moveTo>
                    <a:pt x="47" y="67"/>
                  </a:moveTo>
                  <a:cubicBezTo>
                    <a:pt x="47" y="68"/>
                    <a:pt x="47" y="70"/>
                    <a:pt x="46" y="71"/>
                  </a:cubicBezTo>
                  <a:cubicBezTo>
                    <a:pt x="45" y="74"/>
                    <a:pt x="43" y="81"/>
                    <a:pt x="40" y="82"/>
                  </a:cubicBezTo>
                  <a:cubicBezTo>
                    <a:pt x="36" y="85"/>
                    <a:pt x="31" y="77"/>
                    <a:pt x="34" y="74"/>
                  </a:cubicBezTo>
                  <a:cubicBezTo>
                    <a:pt x="37" y="71"/>
                    <a:pt x="39" y="60"/>
                    <a:pt x="39" y="60"/>
                  </a:cubicBezTo>
                  <a:cubicBezTo>
                    <a:pt x="39" y="60"/>
                    <a:pt x="37" y="51"/>
                    <a:pt x="36" y="61"/>
                  </a:cubicBezTo>
                  <a:cubicBezTo>
                    <a:pt x="36" y="61"/>
                    <a:pt x="31" y="77"/>
                    <a:pt x="29" y="77"/>
                  </a:cubicBezTo>
                  <a:cubicBezTo>
                    <a:pt x="26" y="77"/>
                    <a:pt x="24" y="73"/>
                    <a:pt x="25" y="71"/>
                  </a:cubicBezTo>
                  <a:cubicBezTo>
                    <a:pt x="24" y="72"/>
                    <a:pt x="22" y="72"/>
                    <a:pt x="20" y="72"/>
                  </a:cubicBezTo>
                  <a:cubicBezTo>
                    <a:pt x="16" y="70"/>
                    <a:pt x="12" y="63"/>
                    <a:pt x="12" y="60"/>
                  </a:cubicBezTo>
                  <a:cubicBezTo>
                    <a:pt x="12" y="57"/>
                    <a:pt x="18" y="49"/>
                    <a:pt x="18" y="42"/>
                  </a:cubicBezTo>
                  <a:cubicBezTo>
                    <a:pt x="19" y="36"/>
                    <a:pt x="0" y="35"/>
                    <a:pt x="0" y="0"/>
                  </a:cubicBezTo>
                  <a:cubicBezTo>
                    <a:pt x="0" y="0"/>
                    <a:pt x="10" y="30"/>
                    <a:pt x="15" y="31"/>
                  </a:cubicBezTo>
                  <a:cubicBezTo>
                    <a:pt x="21" y="32"/>
                    <a:pt x="27" y="31"/>
                    <a:pt x="27" y="31"/>
                  </a:cubicBezTo>
                  <a:cubicBezTo>
                    <a:pt x="27" y="31"/>
                    <a:pt x="43" y="59"/>
                    <a:pt x="46" y="62"/>
                  </a:cubicBezTo>
                  <a:cubicBezTo>
                    <a:pt x="47" y="63"/>
                    <a:pt x="47" y="65"/>
                    <a:pt x="47" y="67"/>
                  </a:cubicBezTo>
                  <a:close/>
                </a:path>
              </a:pathLst>
            </a:custGeom>
            <a:solidFill>
              <a:srgbClr val="DFA06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135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00" name="Freeform 30">
              <a:extLst>
                <a:ext uri="{FF2B5EF4-FFF2-40B4-BE49-F238E27FC236}">
                  <a16:creationId xmlns:a16="http://schemas.microsoft.com/office/drawing/2014/main" id="{5B9C1169-5511-477C-BBFB-16F72E7847C2}"/>
                </a:ext>
              </a:extLst>
            </p:cNvPr>
            <p:cNvSpPr>
              <a:spLocks/>
            </p:cNvSpPr>
            <p:nvPr/>
          </p:nvSpPr>
          <p:spPr bwMode="auto">
            <a:xfrm>
              <a:off x="1056" y="2648"/>
              <a:ext cx="175" cy="127"/>
            </a:xfrm>
            <a:custGeom>
              <a:avLst/>
              <a:gdLst>
                <a:gd name="T0" fmla="*/ 0 w 94"/>
                <a:gd name="T1" fmla="*/ 4 h 68"/>
                <a:gd name="T2" fmla="*/ 56 w 94"/>
                <a:gd name="T3" fmla="*/ 1 h 68"/>
                <a:gd name="T4" fmla="*/ 69 w 94"/>
                <a:gd name="T5" fmla="*/ 4 h 68"/>
                <a:gd name="T6" fmla="*/ 90 w 94"/>
                <a:gd name="T7" fmla="*/ 16 h 68"/>
                <a:gd name="T8" fmla="*/ 93 w 94"/>
                <a:gd name="T9" fmla="*/ 25 h 68"/>
                <a:gd name="T10" fmla="*/ 86 w 94"/>
                <a:gd name="T11" fmla="*/ 45 h 68"/>
                <a:gd name="T12" fmla="*/ 80 w 94"/>
                <a:gd name="T13" fmla="*/ 23 h 68"/>
                <a:gd name="T14" fmla="*/ 68 w 94"/>
                <a:gd name="T15" fmla="*/ 19 h 68"/>
                <a:gd name="T16" fmla="*/ 75 w 94"/>
                <a:gd name="T17" fmla="*/ 30 h 68"/>
                <a:gd name="T18" fmla="*/ 75 w 94"/>
                <a:gd name="T19" fmla="*/ 39 h 68"/>
                <a:gd name="T20" fmla="*/ 59 w 94"/>
                <a:gd name="T21" fmla="*/ 67 h 68"/>
                <a:gd name="T22" fmla="*/ 45 w 94"/>
                <a:gd name="T23" fmla="*/ 67 h 68"/>
                <a:gd name="T24" fmla="*/ 47 w 94"/>
                <a:gd name="T25" fmla="*/ 57 h 68"/>
                <a:gd name="T26" fmla="*/ 51 w 94"/>
                <a:gd name="T27" fmla="*/ 57 h 68"/>
                <a:gd name="T28" fmla="*/ 39 w 94"/>
                <a:gd name="T29" fmla="*/ 39 h 68"/>
                <a:gd name="T30" fmla="*/ 15 w 94"/>
                <a:gd name="T31" fmla="*/ 29 h 68"/>
                <a:gd name="T32" fmla="*/ 7 w 94"/>
                <a:gd name="T33" fmla="*/ 27 h 68"/>
                <a:gd name="T34" fmla="*/ 0 w 94"/>
                <a:gd name="T35" fmla="*/ 24 h 68"/>
                <a:gd name="T36" fmla="*/ 0 w 94"/>
                <a:gd name="T37" fmla="*/ 4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4" h="68">
                  <a:moveTo>
                    <a:pt x="0" y="4"/>
                  </a:moveTo>
                  <a:cubicBezTo>
                    <a:pt x="56" y="1"/>
                    <a:pt x="56" y="1"/>
                    <a:pt x="56" y="1"/>
                  </a:cubicBezTo>
                  <a:cubicBezTo>
                    <a:pt x="56" y="1"/>
                    <a:pt x="61" y="0"/>
                    <a:pt x="69" y="4"/>
                  </a:cubicBezTo>
                  <a:cubicBezTo>
                    <a:pt x="77" y="8"/>
                    <a:pt x="90" y="16"/>
                    <a:pt x="90" y="16"/>
                  </a:cubicBezTo>
                  <a:cubicBezTo>
                    <a:pt x="90" y="16"/>
                    <a:pt x="94" y="18"/>
                    <a:pt x="93" y="25"/>
                  </a:cubicBezTo>
                  <a:cubicBezTo>
                    <a:pt x="92" y="33"/>
                    <a:pt x="90" y="44"/>
                    <a:pt x="86" y="45"/>
                  </a:cubicBezTo>
                  <a:cubicBezTo>
                    <a:pt x="83" y="45"/>
                    <a:pt x="79" y="26"/>
                    <a:pt x="80" y="23"/>
                  </a:cubicBezTo>
                  <a:cubicBezTo>
                    <a:pt x="68" y="19"/>
                    <a:pt x="68" y="19"/>
                    <a:pt x="68" y="19"/>
                  </a:cubicBezTo>
                  <a:cubicBezTo>
                    <a:pt x="75" y="30"/>
                    <a:pt x="75" y="30"/>
                    <a:pt x="75" y="30"/>
                  </a:cubicBezTo>
                  <a:cubicBezTo>
                    <a:pt x="75" y="30"/>
                    <a:pt x="77" y="34"/>
                    <a:pt x="75" y="39"/>
                  </a:cubicBezTo>
                  <a:cubicBezTo>
                    <a:pt x="73" y="43"/>
                    <a:pt x="62" y="67"/>
                    <a:pt x="59" y="67"/>
                  </a:cubicBezTo>
                  <a:cubicBezTo>
                    <a:pt x="56" y="68"/>
                    <a:pt x="45" y="67"/>
                    <a:pt x="45" y="67"/>
                  </a:cubicBezTo>
                  <a:cubicBezTo>
                    <a:pt x="45" y="67"/>
                    <a:pt x="41" y="58"/>
                    <a:pt x="47" y="57"/>
                  </a:cubicBezTo>
                  <a:cubicBezTo>
                    <a:pt x="53" y="57"/>
                    <a:pt x="51" y="57"/>
                    <a:pt x="51" y="57"/>
                  </a:cubicBezTo>
                  <a:cubicBezTo>
                    <a:pt x="51" y="57"/>
                    <a:pt x="45" y="42"/>
                    <a:pt x="39" y="39"/>
                  </a:cubicBezTo>
                  <a:cubicBezTo>
                    <a:pt x="32" y="37"/>
                    <a:pt x="20" y="40"/>
                    <a:pt x="15" y="29"/>
                  </a:cubicBezTo>
                  <a:cubicBezTo>
                    <a:pt x="7" y="27"/>
                    <a:pt x="7" y="27"/>
                    <a:pt x="7" y="27"/>
                  </a:cubicBezTo>
                  <a:cubicBezTo>
                    <a:pt x="0" y="24"/>
                    <a:pt x="0" y="24"/>
                    <a:pt x="0" y="24"/>
                  </a:cubicBezTo>
                  <a:lnTo>
                    <a:pt x="0" y="4"/>
                  </a:lnTo>
                  <a:close/>
                </a:path>
              </a:pathLst>
            </a:custGeom>
            <a:solidFill>
              <a:srgbClr val="F5B97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135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01" name="Freeform 31">
              <a:extLst>
                <a:ext uri="{FF2B5EF4-FFF2-40B4-BE49-F238E27FC236}">
                  <a16:creationId xmlns:a16="http://schemas.microsoft.com/office/drawing/2014/main" id="{D86A087C-D032-4AA7-A741-ED5B8633467C}"/>
                </a:ext>
              </a:extLst>
            </p:cNvPr>
            <p:cNvSpPr>
              <a:spLocks/>
            </p:cNvSpPr>
            <p:nvPr/>
          </p:nvSpPr>
          <p:spPr bwMode="auto">
            <a:xfrm>
              <a:off x="740" y="2135"/>
              <a:ext cx="329" cy="597"/>
            </a:xfrm>
            <a:custGeom>
              <a:avLst/>
              <a:gdLst>
                <a:gd name="T0" fmla="*/ 20 w 176"/>
                <a:gd name="T1" fmla="*/ 308 h 321"/>
                <a:gd name="T2" fmla="*/ 176 w 176"/>
                <a:gd name="T3" fmla="*/ 303 h 321"/>
                <a:gd name="T4" fmla="*/ 169 w 176"/>
                <a:gd name="T5" fmla="*/ 279 h 321"/>
                <a:gd name="T6" fmla="*/ 74 w 176"/>
                <a:gd name="T7" fmla="*/ 250 h 321"/>
                <a:gd name="T8" fmla="*/ 84 w 176"/>
                <a:gd name="T9" fmla="*/ 71 h 321"/>
                <a:gd name="T10" fmla="*/ 26 w 176"/>
                <a:gd name="T11" fmla="*/ 71 h 321"/>
                <a:gd name="T12" fmla="*/ 0 w 176"/>
                <a:gd name="T13" fmla="*/ 228 h 321"/>
                <a:gd name="T14" fmla="*/ 20 w 176"/>
                <a:gd name="T15" fmla="*/ 308 h 3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6" h="321">
                  <a:moveTo>
                    <a:pt x="20" y="308"/>
                  </a:moveTo>
                  <a:cubicBezTo>
                    <a:pt x="20" y="308"/>
                    <a:pt x="133" y="321"/>
                    <a:pt x="176" y="303"/>
                  </a:cubicBezTo>
                  <a:cubicBezTo>
                    <a:pt x="169" y="279"/>
                    <a:pt x="169" y="279"/>
                    <a:pt x="169" y="279"/>
                  </a:cubicBezTo>
                  <a:cubicBezTo>
                    <a:pt x="169" y="279"/>
                    <a:pt x="88" y="259"/>
                    <a:pt x="74" y="250"/>
                  </a:cubicBezTo>
                  <a:cubicBezTo>
                    <a:pt x="74" y="250"/>
                    <a:pt x="101" y="150"/>
                    <a:pt x="84" y="71"/>
                  </a:cubicBezTo>
                  <a:cubicBezTo>
                    <a:pt x="84" y="71"/>
                    <a:pt x="66" y="0"/>
                    <a:pt x="26" y="71"/>
                  </a:cubicBezTo>
                  <a:cubicBezTo>
                    <a:pt x="26" y="71"/>
                    <a:pt x="0" y="139"/>
                    <a:pt x="0" y="228"/>
                  </a:cubicBezTo>
                  <a:cubicBezTo>
                    <a:pt x="1" y="317"/>
                    <a:pt x="10" y="302"/>
                    <a:pt x="20" y="308"/>
                  </a:cubicBezTo>
                  <a:close/>
                </a:path>
              </a:pathLst>
            </a:custGeom>
            <a:solidFill>
              <a:srgbClr val="63101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135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02" name="Freeform 32">
              <a:extLst>
                <a:ext uri="{FF2B5EF4-FFF2-40B4-BE49-F238E27FC236}">
                  <a16:creationId xmlns:a16="http://schemas.microsoft.com/office/drawing/2014/main" id="{FBCBC577-AF8D-4841-961C-8161294CEB0E}"/>
                </a:ext>
              </a:extLst>
            </p:cNvPr>
            <p:cNvSpPr>
              <a:spLocks/>
            </p:cNvSpPr>
            <p:nvPr/>
          </p:nvSpPr>
          <p:spPr bwMode="auto">
            <a:xfrm>
              <a:off x="863" y="1829"/>
              <a:ext cx="232" cy="122"/>
            </a:xfrm>
            <a:custGeom>
              <a:avLst/>
              <a:gdLst>
                <a:gd name="T0" fmla="*/ 84 w 124"/>
                <a:gd name="T1" fmla="*/ 24 h 66"/>
                <a:gd name="T2" fmla="*/ 49 w 124"/>
                <a:gd name="T3" fmla="*/ 33 h 66"/>
                <a:gd name="T4" fmla="*/ 8 w 124"/>
                <a:gd name="T5" fmla="*/ 40 h 66"/>
                <a:gd name="T6" fmla="*/ 13 w 124"/>
                <a:gd name="T7" fmla="*/ 66 h 66"/>
                <a:gd name="T8" fmla="*/ 18 w 124"/>
                <a:gd name="T9" fmla="*/ 45 h 66"/>
                <a:gd name="T10" fmla="*/ 75 w 124"/>
                <a:gd name="T11" fmla="*/ 40 h 66"/>
                <a:gd name="T12" fmla="*/ 75 w 124"/>
                <a:gd name="T13" fmla="*/ 40 h 66"/>
                <a:gd name="T14" fmla="*/ 79 w 124"/>
                <a:gd name="T15" fmla="*/ 39 h 66"/>
                <a:gd name="T16" fmla="*/ 124 w 124"/>
                <a:gd name="T17" fmla="*/ 0 h 66"/>
                <a:gd name="T18" fmla="*/ 84 w 124"/>
                <a:gd name="T19" fmla="*/ 24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24" h="66">
                  <a:moveTo>
                    <a:pt x="84" y="24"/>
                  </a:moveTo>
                  <a:cubicBezTo>
                    <a:pt x="84" y="24"/>
                    <a:pt x="65" y="33"/>
                    <a:pt x="49" y="33"/>
                  </a:cubicBezTo>
                  <a:cubicBezTo>
                    <a:pt x="34" y="33"/>
                    <a:pt x="16" y="32"/>
                    <a:pt x="8" y="40"/>
                  </a:cubicBezTo>
                  <a:cubicBezTo>
                    <a:pt x="0" y="48"/>
                    <a:pt x="13" y="66"/>
                    <a:pt x="13" y="66"/>
                  </a:cubicBezTo>
                  <a:cubicBezTo>
                    <a:pt x="9" y="44"/>
                    <a:pt x="18" y="45"/>
                    <a:pt x="18" y="45"/>
                  </a:cubicBezTo>
                  <a:cubicBezTo>
                    <a:pt x="45" y="46"/>
                    <a:pt x="60" y="44"/>
                    <a:pt x="75" y="40"/>
                  </a:cubicBezTo>
                  <a:cubicBezTo>
                    <a:pt x="75" y="40"/>
                    <a:pt x="75" y="40"/>
                    <a:pt x="75" y="40"/>
                  </a:cubicBezTo>
                  <a:cubicBezTo>
                    <a:pt x="76" y="40"/>
                    <a:pt x="77" y="40"/>
                    <a:pt x="79" y="39"/>
                  </a:cubicBezTo>
                  <a:cubicBezTo>
                    <a:pt x="113" y="35"/>
                    <a:pt x="123" y="9"/>
                    <a:pt x="124" y="0"/>
                  </a:cubicBezTo>
                  <a:cubicBezTo>
                    <a:pt x="111" y="19"/>
                    <a:pt x="84" y="24"/>
                    <a:pt x="84" y="24"/>
                  </a:cubicBezTo>
                  <a:close/>
                </a:path>
              </a:pathLst>
            </a:custGeom>
            <a:solidFill>
              <a:srgbClr val="48373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135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03" name="Freeform 33">
              <a:extLst>
                <a:ext uri="{FF2B5EF4-FFF2-40B4-BE49-F238E27FC236}">
                  <a16:creationId xmlns:a16="http://schemas.microsoft.com/office/drawing/2014/main" id="{1E6082D0-4319-4138-9C17-0E43F56E8A79}"/>
                </a:ext>
              </a:extLst>
            </p:cNvPr>
            <p:cNvSpPr>
              <a:spLocks/>
            </p:cNvSpPr>
            <p:nvPr/>
          </p:nvSpPr>
          <p:spPr bwMode="auto">
            <a:xfrm>
              <a:off x="688" y="1706"/>
              <a:ext cx="418" cy="437"/>
            </a:xfrm>
            <a:custGeom>
              <a:avLst/>
              <a:gdLst>
                <a:gd name="T0" fmla="*/ 179 w 224"/>
                <a:gd name="T1" fmla="*/ 0 h 235"/>
                <a:gd name="T2" fmla="*/ 137 w 224"/>
                <a:gd name="T3" fmla="*/ 30 h 235"/>
                <a:gd name="T4" fmla="*/ 105 w 224"/>
                <a:gd name="T5" fmla="*/ 12 h 235"/>
                <a:gd name="T6" fmla="*/ 70 w 224"/>
                <a:gd name="T7" fmla="*/ 38 h 235"/>
                <a:gd name="T8" fmla="*/ 55 w 224"/>
                <a:gd name="T9" fmla="*/ 35 h 235"/>
                <a:gd name="T10" fmla="*/ 19 w 224"/>
                <a:gd name="T11" fmla="*/ 72 h 235"/>
                <a:gd name="T12" fmla="*/ 21 w 224"/>
                <a:gd name="T13" fmla="*/ 86 h 235"/>
                <a:gd name="T14" fmla="*/ 0 w 224"/>
                <a:gd name="T15" fmla="*/ 119 h 235"/>
                <a:gd name="T16" fmla="*/ 6 w 224"/>
                <a:gd name="T17" fmla="*/ 139 h 235"/>
                <a:gd name="T18" fmla="*/ 0 w 224"/>
                <a:gd name="T19" fmla="*/ 159 h 235"/>
                <a:gd name="T20" fmla="*/ 30 w 224"/>
                <a:gd name="T21" fmla="*/ 195 h 235"/>
                <a:gd name="T22" fmla="*/ 55 w 224"/>
                <a:gd name="T23" fmla="*/ 218 h 235"/>
                <a:gd name="T24" fmla="*/ 70 w 224"/>
                <a:gd name="T25" fmla="*/ 214 h 235"/>
                <a:gd name="T26" fmla="*/ 100 w 224"/>
                <a:gd name="T27" fmla="*/ 235 h 235"/>
                <a:gd name="T28" fmla="*/ 104 w 224"/>
                <a:gd name="T29" fmla="*/ 201 h 235"/>
                <a:gd name="T30" fmla="*/ 105 w 224"/>
                <a:gd name="T31" fmla="*/ 195 h 235"/>
                <a:gd name="T32" fmla="*/ 85 w 224"/>
                <a:gd name="T33" fmla="*/ 156 h 235"/>
                <a:gd name="T34" fmla="*/ 110 w 224"/>
                <a:gd name="T35" fmla="*/ 171 h 235"/>
                <a:gd name="T36" fmla="*/ 108 w 224"/>
                <a:gd name="T37" fmla="*/ 136 h 235"/>
                <a:gd name="T38" fmla="*/ 107 w 224"/>
                <a:gd name="T39" fmla="*/ 132 h 235"/>
                <a:gd name="T40" fmla="*/ 112 w 224"/>
                <a:gd name="T41" fmla="*/ 111 h 235"/>
                <a:gd name="T42" fmla="*/ 169 w 224"/>
                <a:gd name="T43" fmla="*/ 106 h 235"/>
                <a:gd name="T44" fmla="*/ 173 w 224"/>
                <a:gd name="T45" fmla="*/ 105 h 235"/>
                <a:gd name="T46" fmla="*/ 218 w 224"/>
                <a:gd name="T47" fmla="*/ 67 h 235"/>
                <a:gd name="T48" fmla="*/ 224 w 224"/>
                <a:gd name="T49" fmla="*/ 45 h 235"/>
                <a:gd name="T50" fmla="*/ 179 w 224"/>
                <a:gd name="T51" fmla="*/ 0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224" h="235">
                  <a:moveTo>
                    <a:pt x="179" y="0"/>
                  </a:moveTo>
                  <a:cubicBezTo>
                    <a:pt x="159" y="0"/>
                    <a:pt x="143" y="12"/>
                    <a:pt x="137" y="30"/>
                  </a:cubicBezTo>
                  <a:cubicBezTo>
                    <a:pt x="130" y="19"/>
                    <a:pt x="119" y="12"/>
                    <a:pt x="105" y="12"/>
                  </a:cubicBezTo>
                  <a:cubicBezTo>
                    <a:pt x="88" y="12"/>
                    <a:pt x="74" y="23"/>
                    <a:pt x="70" y="38"/>
                  </a:cubicBezTo>
                  <a:cubicBezTo>
                    <a:pt x="65" y="37"/>
                    <a:pt x="60" y="35"/>
                    <a:pt x="55" y="35"/>
                  </a:cubicBezTo>
                  <a:cubicBezTo>
                    <a:pt x="35" y="35"/>
                    <a:pt x="19" y="52"/>
                    <a:pt x="19" y="72"/>
                  </a:cubicBezTo>
                  <a:cubicBezTo>
                    <a:pt x="19" y="77"/>
                    <a:pt x="19" y="82"/>
                    <a:pt x="21" y="86"/>
                  </a:cubicBezTo>
                  <a:cubicBezTo>
                    <a:pt x="9" y="92"/>
                    <a:pt x="0" y="105"/>
                    <a:pt x="0" y="119"/>
                  </a:cubicBezTo>
                  <a:cubicBezTo>
                    <a:pt x="0" y="127"/>
                    <a:pt x="2" y="134"/>
                    <a:pt x="6" y="139"/>
                  </a:cubicBezTo>
                  <a:cubicBezTo>
                    <a:pt x="2" y="145"/>
                    <a:pt x="0" y="152"/>
                    <a:pt x="0" y="159"/>
                  </a:cubicBezTo>
                  <a:cubicBezTo>
                    <a:pt x="0" y="177"/>
                    <a:pt x="13" y="192"/>
                    <a:pt x="30" y="195"/>
                  </a:cubicBezTo>
                  <a:cubicBezTo>
                    <a:pt x="31" y="208"/>
                    <a:pt x="42" y="218"/>
                    <a:pt x="55" y="218"/>
                  </a:cubicBezTo>
                  <a:cubicBezTo>
                    <a:pt x="61" y="218"/>
                    <a:pt x="66" y="217"/>
                    <a:pt x="70" y="214"/>
                  </a:cubicBezTo>
                  <a:cubicBezTo>
                    <a:pt x="85" y="225"/>
                    <a:pt x="100" y="235"/>
                    <a:pt x="100" y="235"/>
                  </a:cubicBezTo>
                  <a:cubicBezTo>
                    <a:pt x="104" y="201"/>
                    <a:pt x="104" y="201"/>
                    <a:pt x="104" y="201"/>
                  </a:cubicBezTo>
                  <a:cubicBezTo>
                    <a:pt x="105" y="195"/>
                    <a:pt x="105" y="195"/>
                    <a:pt x="105" y="195"/>
                  </a:cubicBezTo>
                  <a:cubicBezTo>
                    <a:pt x="98" y="197"/>
                    <a:pt x="70" y="167"/>
                    <a:pt x="85" y="156"/>
                  </a:cubicBezTo>
                  <a:cubicBezTo>
                    <a:pt x="99" y="145"/>
                    <a:pt x="110" y="171"/>
                    <a:pt x="110" y="171"/>
                  </a:cubicBezTo>
                  <a:cubicBezTo>
                    <a:pt x="115" y="155"/>
                    <a:pt x="108" y="136"/>
                    <a:pt x="108" y="136"/>
                  </a:cubicBezTo>
                  <a:cubicBezTo>
                    <a:pt x="108" y="135"/>
                    <a:pt x="108" y="133"/>
                    <a:pt x="107" y="132"/>
                  </a:cubicBezTo>
                  <a:cubicBezTo>
                    <a:pt x="103" y="110"/>
                    <a:pt x="112" y="111"/>
                    <a:pt x="112" y="111"/>
                  </a:cubicBezTo>
                  <a:cubicBezTo>
                    <a:pt x="139" y="112"/>
                    <a:pt x="154" y="111"/>
                    <a:pt x="169" y="106"/>
                  </a:cubicBezTo>
                  <a:cubicBezTo>
                    <a:pt x="170" y="106"/>
                    <a:pt x="171" y="106"/>
                    <a:pt x="173" y="105"/>
                  </a:cubicBezTo>
                  <a:cubicBezTo>
                    <a:pt x="206" y="101"/>
                    <a:pt x="216" y="77"/>
                    <a:pt x="218" y="67"/>
                  </a:cubicBezTo>
                  <a:cubicBezTo>
                    <a:pt x="221" y="60"/>
                    <a:pt x="224" y="53"/>
                    <a:pt x="224" y="45"/>
                  </a:cubicBezTo>
                  <a:cubicBezTo>
                    <a:pt x="224" y="20"/>
                    <a:pt x="204" y="0"/>
                    <a:pt x="179" y="0"/>
                  </a:cubicBezTo>
                  <a:close/>
                </a:path>
              </a:pathLst>
            </a:custGeom>
            <a:solidFill>
              <a:srgbClr val="412C1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135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04" name="Freeform 34">
              <a:extLst>
                <a:ext uri="{FF2B5EF4-FFF2-40B4-BE49-F238E27FC236}">
                  <a16:creationId xmlns:a16="http://schemas.microsoft.com/office/drawing/2014/main" id="{759F6B30-C26F-4EA6-A1E3-7A8A456EC70C}"/>
                </a:ext>
              </a:extLst>
            </p:cNvPr>
            <p:cNvSpPr>
              <a:spLocks/>
            </p:cNvSpPr>
            <p:nvPr/>
          </p:nvSpPr>
          <p:spPr bwMode="auto">
            <a:xfrm>
              <a:off x="1024" y="2066"/>
              <a:ext cx="43" cy="13"/>
            </a:xfrm>
            <a:custGeom>
              <a:avLst/>
              <a:gdLst>
                <a:gd name="T0" fmla="*/ 23 w 23"/>
                <a:gd name="T1" fmla="*/ 7 h 7"/>
                <a:gd name="T2" fmla="*/ 22 w 23"/>
                <a:gd name="T3" fmla="*/ 6 h 7"/>
                <a:gd name="T4" fmla="*/ 20 w 23"/>
                <a:gd name="T5" fmla="*/ 5 h 7"/>
                <a:gd name="T6" fmla="*/ 18 w 23"/>
                <a:gd name="T7" fmla="*/ 4 h 7"/>
                <a:gd name="T8" fmla="*/ 16 w 23"/>
                <a:gd name="T9" fmla="*/ 3 h 7"/>
                <a:gd name="T10" fmla="*/ 14 w 23"/>
                <a:gd name="T11" fmla="*/ 2 h 7"/>
                <a:gd name="T12" fmla="*/ 12 w 23"/>
                <a:gd name="T13" fmla="*/ 2 h 7"/>
                <a:gd name="T14" fmla="*/ 10 w 23"/>
                <a:gd name="T15" fmla="*/ 1 h 7"/>
                <a:gd name="T16" fmla="*/ 8 w 23"/>
                <a:gd name="T17" fmla="*/ 1 h 7"/>
                <a:gd name="T18" fmla="*/ 6 w 23"/>
                <a:gd name="T19" fmla="*/ 1 h 7"/>
                <a:gd name="T20" fmla="*/ 4 w 23"/>
                <a:gd name="T21" fmla="*/ 1 h 7"/>
                <a:gd name="T22" fmla="*/ 0 w 23"/>
                <a:gd name="T23" fmla="*/ 2 h 7"/>
                <a:gd name="T24" fmla="*/ 4 w 23"/>
                <a:gd name="T25" fmla="*/ 1 h 7"/>
                <a:gd name="T26" fmla="*/ 8 w 23"/>
                <a:gd name="T27" fmla="*/ 0 h 7"/>
                <a:gd name="T28" fmla="*/ 10 w 23"/>
                <a:gd name="T29" fmla="*/ 0 h 7"/>
                <a:gd name="T30" fmla="*/ 12 w 23"/>
                <a:gd name="T31" fmla="*/ 1 h 7"/>
                <a:gd name="T32" fmla="*/ 14 w 23"/>
                <a:gd name="T33" fmla="*/ 1 h 7"/>
                <a:gd name="T34" fmla="*/ 16 w 23"/>
                <a:gd name="T35" fmla="*/ 2 h 7"/>
                <a:gd name="T36" fmla="*/ 18 w 23"/>
                <a:gd name="T37" fmla="*/ 3 h 7"/>
                <a:gd name="T38" fmla="*/ 20 w 23"/>
                <a:gd name="T39" fmla="*/ 4 h 7"/>
                <a:gd name="T40" fmla="*/ 23 w 23"/>
                <a:gd name="T41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23" h="7">
                  <a:moveTo>
                    <a:pt x="23" y="7"/>
                  </a:moveTo>
                  <a:cubicBezTo>
                    <a:pt x="23" y="7"/>
                    <a:pt x="22" y="7"/>
                    <a:pt x="22" y="6"/>
                  </a:cubicBezTo>
                  <a:cubicBezTo>
                    <a:pt x="21" y="6"/>
                    <a:pt x="20" y="5"/>
                    <a:pt x="20" y="5"/>
                  </a:cubicBezTo>
                  <a:cubicBezTo>
                    <a:pt x="19" y="4"/>
                    <a:pt x="18" y="4"/>
                    <a:pt x="18" y="4"/>
                  </a:cubicBezTo>
                  <a:cubicBezTo>
                    <a:pt x="17" y="4"/>
                    <a:pt x="17" y="3"/>
                    <a:pt x="16" y="3"/>
                  </a:cubicBezTo>
                  <a:cubicBezTo>
                    <a:pt x="15" y="3"/>
                    <a:pt x="15" y="3"/>
                    <a:pt x="14" y="2"/>
                  </a:cubicBezTo>
                  <a:cubicBezTo>
                    <a:pt x="13" y="2"/>
                    <a:pt x="13" y="2"/>
                    <a:pt x="12" y="2"/>
                  </a:cubicBezTo>
                  <a:cubicBezTo>
                    <a:pt x="11" y="2"/>
                    <a:pt x="10" y="2"/>
                    <a:pt x="10" y="1"/>
                  </a:cubicBezTo>
                  <a:cubicBezTo>
                    <a:pt x="9" y="1"/>
                    <a:pt x="8" y="1"/>
                    <a:pt x="8" y="1"/>
                  </a:cubicBezTo>
                  <a:cubicBezTo>
                    <a:pt x="7" y="1"/>
                    <a:pt x="6" y="1"/>
                    <a:pt x="6" y="1"/>
                  </a:cubicBezTo>
                  <a:cubicBezTo>
                    <a:pt x="5" y="1"/>
                    <a:pt x="4" y="1"/>
                    <a:pt x="4" y="1"/>
                  </a:cubicBezTo>
                  <a:cubicBezTo>
                    <a:pt x="2" y="2"/>
                    <a:pt x="0" y="2"/>
                    <a:pt x="0" y="2"/>
                  </a:cubicBezTo>
                  <a:cubicBezTo>
                    <a:pt x="0" y="2"/>
                    <a:pt x="1" y="1"/>
                    <a:pt x="4" y="1"/>
                  </a:cubicBezTo>
                  <a:cubicBezTo>
                    <a:pt x="5" y="1"/>
                    <a:pt x="6" y="0"/>
                    <a:pt x="8" y="0"/>
                  </a:cubicBezTo>
                  <a:cubicBezTo>
                    <a:pt x="8" y="0"/>
                    <a:pt x="9" y="0"/>
                    <a:pt x="10" y="0"/>
                  </a:cubicBezTo>
                  <a:cubicBezTo>
                    <a:pt x="11" y="1"/>
                    <a:pt x="11" y="1"/>
                    <a:pt x="12" y="1"/>
                  </a:cubicBezTo>
                  <a:cubicBezTo>
                    <a:pt x="13" y="1"/>
                    <a:pt x="14" y="1"/>
                    <a:pt x="14" y="1"/>
                  </a:cubicBezTo>
                  <a:cubicBezTo>
                    <a:pt x="15" y="2"/>
                    <a:pt x="16" y="2"/>
                    <a:pt x="16" y="2"/>
                  </a:cubicBezTo>
                  <a:cubicBezTo>
                    <a:pt x="17" y="2"/>
                    <a:pt x="18" y="3"/>
                    <a:pt x="18" y="3"/>
                  </a:cubicBezTo>
                  <a:cubicBezTo>
                    <a:pt x="19" y="4"/>
                    <a:pt x="19" y="4"/>
                    <a:pt x="20" y="4"/>
                  </a:cubicBezTo>
                  <a:cubicBezTo>
                    <a:pt x="22" y="6"/>
                    <a:pt x="23" y="7"/>
                    <a:pt x="23" y="7"/>
                  </a:cubicBezTo>
                  <a:close/>
                </a:path>
              </a:pathLst>
            </a:custGeom>
            <a:solidFill>
              <a:srgbClr val="EF9C5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135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255" name="Speech Bubble: Oval 254">
            <a:extLst>
              <a:ext uri="{FF2B5EF4-FFF2-40B4-BE49-F238E27FC236}">
                <a16:creationId xmlns:a16="http://schemas.microsoft.com/office/drawing/2014/main" id="{E52DEF57-DE0E-4141-9C26-044A4F81DC1A}"/>
              </a:ext>
            </a:extLst>
          </p:cNvPr>
          <p:cNvSpPr/>
          <p:nvPr/>
        </p:nvSpPr>
        <p:spPr>
          <a:xfrm>
            <a:off x="2257496" y="2878673"/>
            <a:ext cx="1491663" cy="999414"/>
          </a:xfrm>
          <a:prstGeom prst="wedgeEllipseCallout">
            <a:avLst/>
          </a:prstGeom>
          <a:solidFill>
            <a:schemeClr val="bg1"/>
          </a:solidFill>
          <a:ln>
            <a:noFill/>
          </a:ln>
          <a:effectLst>
            <a:outerShdw blurRad="63500" sx="102000" sy="102000" algn="ctr" rotWithShape="0">
              <a:prstClr val="black">
                <a:alpha val="22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N" sz="135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53" name="TextBox 252">
            <a:extLst>
              <a:ext uri="{FF2B5EF4-FFF2-40B4-BE49-F238E27FC236}">
                <a16:creationId xmlns:a16="http://schemas.microsoft.com/office/drawing/2014/main" id="{1B39C493-03A9-4AA8-8531-51547D56E4D1}"/>
              </a:ext>
            </a:extLst>
          </p:cNvPr>
          <p:cNvSpPr txBox="1"/>
          <p:nvPr/>
        </p:nvSpPr>
        <p:spPr>
          <a:xfrm>
            <a:off x="2257495" y="3068233"/>
            <a:ext cx="133772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600" b="1" dirty="0">
                <a:solidFill>
                  <a:srgbClr val="000000">
                    <a:lumMod val="75000"/>
                    <a:lumOff val="25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Re-Engaging </a:t>
            </a:r>
            <a:endParaRPr kumimoji="0" lang="en-IN" sz="1600" b="1" i="0" u="none" strike="noStrike" kern="1200" cap="none" spc="0" normalizeH="0" baseline="0" noProof="0" dirty="0">
              <a:ln>
                <a:noFill/>
              </a:ln>
              <a:solidFill>
                <a:srgbClr val="000000">
                  <a:lumMod val="75000"/>
                  <a:lumOff val="25000"/>
                </a:srgb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grpSp>
        <p:nvGrpSpPr>
          <p:cNvPr id="172" name="Group 68">
            <a:extLst>
              <a:ext uri="{FF2B5EF4-FFF2-40B4-BE49-F238E27FC236}">
                <a16:creationId xmlns:a16="http://schemas.microsoft.com/office/drawing/2014/main" id="{C5CBC604-D5BB-4AE0-BC14-7DBE1AB1A3F2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5951174" y="3946203"/>
            <a:ext cx="1024511" cy="1863066"/>
            <a:chOff x="4060" y="1818"/>
            <a:chExt cx="1168" cy="2124"/>
          </a:xfrm>
          <a:effectLst>
            <a:outerShdw blurRad="50800" dist="38100" algn="l" rotWithShape="0">
              <a:schemeClr val="bg1">
                <a:lumMod val="65000"/>
                <a:alpha val="30000"/>
              </a:schemeClr>
            </a:outerShdw>
          </a:effectLst>
        </p:grpSpPr>
        <p:sp>
          <p:nvSpPr>
            <p:cNvPr id="174" name="Freeform 69">
              <a:extLst>
                <a:ext uri="{FF2B5EF4-FFF2-40B4-BE49-F238E27FC236}">
                  <a16:creationId xmlns:a16="http://schemas.microsoft.com/office/drawing/2014/main" id="{E5221AC0-02EB-4FAF-BB27-DC3CFB167C30}"/>
                </a:ext>
              </a:extLst>
            </p:cNvPr>
            <p:cNvSpPr>
              <a:spLocks/>
            </p:cNvSpPr>
            <p:nvPr/>
          </p:nvSpPr>
          <p:spPr bwMode="auto">
            <a:xfrm>
              <a:off x="4868" y="2747"/>
              <a:ext cx="101" cy="221"/>
            </a:xfrm>
            <a:custGeom>
              <a:avLst/>
              <a:gdLst>
                <a:gd name="T0" fmla="*/ 46 w 54"/>
                <a:gd name="T1" fmla="*/ 96 h 119"/>
                <a:gd name="T2" fmla="*/ 47 w 54"/>
                <a:gd name="T3" fmla="*/ 101 h 119"/>
                <a:gd name="T4" fmla="*/ 47 w 54"/>
                <a:gd name="T5" fmla="*/ 103 h 119"/>
                <a:gd name="T6" fmla="*/ 46 w 54"/>
                <a:gd name="T7" fmla="*/ 105 h 119"/>
                <a:gd name="T8" fmla="*/ 40 w 54"/>
                <a:gd name="T9" fmla="*/ 116 h 119"/>
                <a:gd name="T10" fmla="*/ 34 w 54"/>
                <a:gd name="T11" fmla="*/ 108 h 119"/>
                <a:gd name="T12" fmla="*/ 39 w 54"/>
                <a:gd name="T13" fmla="*/ 94 h 119"/>
                <a:gd name="T14" fmla="*/ 36 w 54"/>
                <a:gd name="T15" fmla="*/ 95 h 119"/>
                <a:gd name="T16" fmla="*/ 29 w 54"/>
                <a:gd name="T17" fmla="*/ 111 h 119"/>
                <a:gd name="T18" fmla="*/ 25 w 54"/>
                <a:gd name="T19" fmla="*/ 105 h 119"/>
                <a:gd name="T20" fmla="*/ 20 w 54"/>
                <a:gd name="T21" fmla="*/ 106 h 119"/>
                <a:gd name="T22" fmla="*/ 12 w 54"/>
                <a:gd name="T23" fmla="*/ 94 h 119"/>
                <a:gd name="T24" fmla="*/ 18 w 54"/>
                <a:gd name="T25" fmla="*/ 76 h 119"/>
                <a:gd name="T26" fmla="*/ 0 w 54"/>
                <a:gd name="T27" fmla="*/ 34 h 119"/>
                <a:gd name="T28" fmla="*/ 23 w 54"/>
                <a:gd name="T29" fmla="*/ 25 h 119"/>
                <a:gd name="T30" fmla="*/ 54 w 54"/>
                <a:gd name="T31" fmla="*/ 92 h 119"/>
                <a:gd name="T32" fmla="*/ 46 w 54"/>
                <a:gd name="T33" fmla="*/ 96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4" h="119">
                  <a:moveTo>
                    <a:pt x="46" y="96"/>
                  </a:moveTo>
                  <a:cubicBezTo>
                    <a:pt x="47" y="101"/>
                    <a:pt x="47" y="101"/>
                    <a:pt x="47" y="101"/>
                  </a:cubicBezTo>
                  <a:cubicBezTo>
                    <a:pt x="47" y="103"/>
                    <a:pt x="47" y="103"/>
                    <a:pt x="47" y="103"/>
                  </a:cubicBezTo>
                  <a:cubicBezTo>
                    <a:pt x="47" y="103"/>
                    <a:pt x="47" y="104"/>
                    <a:pt x="46" y="105"/>
                  </a:cubicBezTo>
                  <a:cubicBezTo>
                    <a:pt x="45" y="108"/>
                    <a:pt x="43" y="115"/>
                    <a:pt x="40" y="116"/>
                  </a:cubicBezTo>
                  <a:cubicBezTo>
                    <a:pt x="36" y="119"/>
                    <a:pt x="31" y="111"/>
                    <a:pt x="34" y="108"/>
                  </a:cubicBezTo>
                  <a:cubicBezTo>
                    <a:pt x="37" y="105"/>
                    <a:pt x="39" y="94"/>
                    <a:pt x="39" y="94"/>
                  </a:cubicBezTo>
                  <a:cubicBezTo>
                    <a:pt x="39" y="94"/>
                    <a:pt x="37" y="85"/>
                    <a:pt x="36" y="95"/>
                  </a:cubicBezTo>
                  <a:cubicBezTo>
                    <a:pt x="36" y="95"/>
                    <a:pt x="31" y="111"/>
                    <a:pt x="29" y="111"/>
                  </a:cubicBezTo>
                  <a:cubicBezTo>
                    <a:pt x="26" y="111"/>
                    <a:pt x="24" y="107"/>
                    <a:pt x="25" y="105"/>
                  </a:cubicBezTo>
                  <a:cubicBezTo>
                    <a:pt x="24" y="106"/>
                    <a:pt x="22" y="106"/>
                    <a:pt x="20" y="106"/>
                  </a:cubicBezTo>
                  <a:cubicBezTo>
                    <a:pt x="16" y="104"/>
                    <a:pt x="12" y="97"/>
                    <a:pt x="12" y="94"/>
                  </a:cubicBezTo>
                  <a:cubicBezTo>
                    <a:pt x="12" y="91"/>
                    <a:pt x="18" y="83"/>
                    <a:pt x="18" y="76"/>
                  </a:cubicBezTo>
                  <a:cubicBezTo>
                    <a:pt x="19" y="70"/>
                    <a:pt x="0" y="69"/>
                    <a:pt x="0" y="34"/>
                  </a:cubicBezTo>
                  <a:cubicBezTo>
                    <a:pt x="0" y="0"/>
                    <a:pt x="23" y="25"/>
                    <a:pt x="23" y="25"/>
                  </a:cubicBezTo>
                  <a:cubicBezTo>
                    <a:pt x="23" y="25"/>
                    <a:pt x="54" y="79"/>
                    <a:pt x="54" y="92"/>
                  </a:cubicBezTo>
                  <a:cubicBezTo>
                    <a:pt x="54" y="92"/>
                    <a:pt x="52" y="97"/>
                    <a:pt x="46" y="96"/>
                  </a:cubicBezTo>
                  <a:close/>
                </a:path>
              </a:pathLst>
            </a:custGeom>
            <a:solidFill>
              <a:srgbClr val="F5B97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135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75" name="Freeform 70">
              <a:extLst>
                <a:ext uri="{FF2B5EF4-FFF2-40B4-BE49-F238E27FC236}">
                  <a16:creationId xmlns:a16="http://schemas.microsoft.com/office/drawing/2014/main" id="{F8F60C54-4877-4A17-958E-FDB63E17AB8E}"/>
                </a:ext>
              </a:extLst>
            </p:cNvPr>
            <p:cNvSpPr>
              <a:spLocks/>
            </p:cNvSpPr>
            <p:nvPr/>
          </p:nvSpPr>
          <p:spPr bwMode="auto">
            <a:xfrm>
              <a:off x="4911" y="3786"/>
              <a:ext cx="317" cy="141"/>
            </a:xfrm>
            <a:custGeom>
              <a:avLst/>
              <a:gdLst>
                <a:gd name="T0" fmla="*/ 56 w 170"/>
                <a:gd name="T1" fmla="*/ 0 h 76"/>
                <a:gd name="T2" fmla="*/ 142 w 170"/>
                <a:gd name="T3" fmla="*/ 22 h 76"/>
                <a:gd name="T4" fmla="*/ 158 w 170"/>
                <a:gd name="T5" fmla="*/ 42 h 76"/>
                <a:gd name="T6" fmla="*/ 61 w 170"/>
                <a:gd name="T7" fmla="*/ 59 h 76"/>
                <a:gd name="T8" fmla="*/ 20 w 170"/>
                <a:gd name="T9" fmla="*/ 76 h 76"/>
                <a:gd name="T10" fmla="*/ 9 w 170"/>
                <a:gd name="T11" fmla="*/ 57 h 76"/>
                <a:gd name="T12" fmla="*/ 0 w 170"/>
                <a:gd name="T13" fmla="*/ 13 h 76"/>
                <a:gd name="T14" fmla="*/ 56 w 170"/>
                <a:gd name="T15" fmla="*/ 0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0" h="76">
                  <a:moveTo>
                    <a:pt x="56" y="0"/>
                  </a:moveTo>
                  <a:cubicBezTo>
                    <a:pt x="56" y="0"/>
                    <a:pt x="115" y="26"/>
                    <a:pt x="142" y="22"/>
                  </a:cubicBezTo>
                  <a:cubicBezTo>
                    <a:pt x="170" y="18"/>
                    <a:pt x="169" y="38"/>
                    <a:pt x="158" y="42"/>
                  </a:cubicBezTo>
                  <a:cubicBezTo>
                    <a:pt x="148" y="47"/>
                    <a:pt x="80" y="65"/>
                    <a:pt x="61" y="59"/>
                  </a:cubicBezTo>
                  <a:cubicBezTo>
                    <a:pt x="61" y="59"/>
                    <a:pt x="68" y="72"/>
                    <a:pt x="20" y="76"/>
                  </a:cubicBezTo>
                  <a:cubicBezTo>
                    <a:pt x="20" y="76"/>
                    <a:pt x="12" y="76"/>
                    <a:pt x="9" y="57"/>
                  </a:cubicBezTo>
                  <a:cubicBezTo>
                    <a:pt x="6" y="38"/>
                    <a:pt x="0" y="13"/>
                    <a:pt x="0" y="13"/>
                  </a:cubicBezTo>
                  <a:lnTo>
                    <a:pt x="56" y="0"/>
                  </a:lnTo>
                  <a:close/>
                </a:path>
              </a:pathLst>
            </a:custGeom>
            <a:solidFill>
              <a:srgbClr val="6346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135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76" name="Freeform 71">
              <a:extLst>
                <a:ext uri="{FF2B5EF4-FFF2-40B4-BE49-F238E27FC236}">
                  <a16:creationId xmlns:a16="http://schemas.microsoft.com/office/drawing/2014/main" id="{B5DA4317-F626-4C7B-B53C-B4832506CBCF}"/>
                </a:ext>
              </a:extLst>
            </p:cNvPr>
            <p:cNvSpPr>
              <a:spLocks/>
            </p:cNvSpPr>
            <p:nvPr/>
          </p:nvSpPr>
          <p:spPr bwMode="auto">
            <a:xfrm>
              <a:off x="4060" y="3742"/>
              <a:ext cx="306" cy="200"/>
            </a:xfrm>
            <a:custGeom>
              <a:avLst/>
              <a:gdLst>
                <a:gd name="T0" fmla="*/ 93 w 164"/>
                <a:gd name="T1" fmla="*/ 27 h 108"/>
                <a:gd name="T2" fmla="*/ 143 w 164"/>
                <a:gd name="T3" fmla="*/ 89 h 108"/>
                <a:gd name="T4" fmla="*/ 134 w 164"/>
                <a:gd name="T5" fmla="*/ 104 h 108"/>
                <a:gd name="T6" fmla="*/ 72 w 164"/>
                <a:gd name="T7" fmla="*/ 94 h 108"/>
                <a:gd name="T8" fmla="*/ 42 w 164"/>
                <a:gd name="T9" fmla="*/ 59 h 108"/>
                <a:gd name="T10" fmla="*/ 30 w 164"/>
                <a:gd name="T11" fmla="*/ 59 h 108"/>
                <a:gd name="T12" fmla="*/ 10 w 164"/>
                <a:gd name="T13" fmla="*/ 38 h 108"/>
                <a:gd name="T14" fmla="*/ 13 w 164"/>
                <a:gd name="T15" fmla="*/ 15 h 108"/>
                <a:gd name="T16" fmla="*/ 30 w 164"/>
                <a:gd name="T17" fmla="*/ 0 h 108"/>
                <a:gd name="T18" fmla="*/ 93 w 164"/>
                <a:gd name="T19" fmla="*/ 27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64" h="108">
                  <a:moveTo>
                    <a:pt x="93" y="27"/>
                  </a:moveTo>
                  <a:cubicBezTo>
                    <a:pt x="93" y="27"/>
                    <a:pt x="106" y="76"/>
                    <a:pt x="143" y="89"/>
                  </a:cubicBezTo>
                  <a:cubicBezTo>
                    <a:pt x="143" y="89"/>
                    <a:pt x="164" y="108"/>
                    <a:pt x="134" y="104"/>
                  </a:cubicBezTo>
                  <a:cubicBezTo>
                    <a:pt x="104" y="100"/>
                    <a:pt x="72" y="94"/>
                    <a:pt x="72" y="94"/>
                  </a:cubicBezTo>
                  <a:cubicBezTo>
                    <a:pt x="72" y="94"/>
                    <a:pt x="43" y="64"/>
                    <a:pt x="42" y="59"/>
                  </a:cubicBezTo>
                  <a:cubicBezTo>
                    <a:pt x="30" y="59"/>
                    <a:pt x="30" y="59"/>
                    <a:pt x="30" y="59"/>
                  </a:cubicBezTo>
                  <a:cubicBezTo>
                    <a:pt x="10" y="38"/>
                    <a:pt x="10" y="38"/>
                    <a:pt x="10" y="38"/>
                  </a:cubicBezTo>
                  <a:cubicBezTo>
                    <a:pt x="10" y="38"/>
                    <a:pt x="0" y="24"/>
                    <a:pt x="13" y="15"/>
                  </a:cubicBezTo>
                  <a:cubicBezTo>
                    <a:pt x="26" y="6"/>
                    <a:pt x="30" y="0"/>
                    <a:pt x="30" y="0"/>
                  </a:cubicBezTo>
                  <a:lnTo>
                    <a:pt x="93" y="27"/>
                  </a:lnTo>
                  <a:close/>
                </a:path>
              </a:pathLst>
            </a:custGeom>
            <a:solidFill>
              <a:srgbClr val="6346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135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77" name="Freeform 72">
              <a:extLst>
                <a:ext uri="{FF2B5EF4-FFF2-40B4-BE49-F238E27FC236}">
                  <a16:creationId xmlns:a16="http://schemas.microsoft.com/office/drawing/2014/main" id="{01E205CE-FDB9-4788-A735-99F239F5E1FC}"/>
                </a:ext>
              </a:extLst>
            </p:cNvPr>
            <p:cNvSpPr>
              <a:spLocks/>
            </p:cNvSpPr>
            <p:nvPr/>
          </p:nvSpPr>
          <p:spPr bwMode="auto">
            <a:xfrm>
              <a:off x="4116" y="3035"/>
              <a:ext cx="558" cy="757"/>
            </a:xfrm>
            <a:custGeom>
              <a:avLst/>
              <a:gdLst>
                <a:gd name="T0" fmla="*/ 0 w 558"/>
                <a:gd name="T1" fmla="*/ 707 h 757"/>
                <a:gd name="T2" fmla="*/ 336 w 558"/>
                <a:gd name="T3" fmla="*/ 214 h 757"/>
                <a:gd name="T4" fmla="*/ 409 w 558"/>
                <a:gd name="T5" fmla="*/ 0 h 757"/>
                <a:gd name="T6" fmla="*/ 558 w 558"/>
                <a:gd name="T7" fmla="*/ 49 h 757"/>
                <a:gd name="T8" fmla="*/ 470 w 558"/>
                <a:gd name="T9" fmla="*/ 274 h 757"/>
                <a:gd name="T10" fmla="*/ 117 w 558"/>
                <a:gd name="T11" fmla="*/ 757 h 757"/>
                <a:gd name="T12" fmla="*/ 0 w 558"/>
                <a:gd name="T13" fmla="*/ 707 h 7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58" h="757">
                  <a:moveTo>
                    <a:pt x="0" y="707"/>
                  </a:moveTo>
                  <a:lnTo>
                    <a:pt x="336" y="214"/>
                  </a:lnTo>
                  <a:lnTo>
                    <a:pt x="409" y="0"/>
                  </a:lnTo>
                  <a:lnTo>
                    <a:pt x="558" y="49"/>
                  </a:lnTo>
                  <a:lnTo>
                    <a:pt x="470" y="274"/>
                  </a:lnTo>
                  <a:lnTo>
                    <a:pt x="117" y="757"/>
                  </a:lnTo>
                  <a:lnTo>
                    <a:pt x="0" y="707"/>
                  </a:lnTo>
                  <a:close/>
                </a:path>
              </a:pathLst>
            </a:custGeom>
            <a:solidFill>
              <a:srgbClr val="313F5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135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78" name="Freeform 73">
              <a:extLst>
                <a:ext uri="{FF2B5EF4-FFF2-40B4-BE49-F238E27FC236}">
                  <a16:creationId xmlns:a16="http://schemas.microsoft.com/office/drawing/2014/main" id="{8669B1AF-21F6-4C52-935F-08B8E8F7A42B}"/>
                </a:ext>
              </a:extLst>
            </p:cNvPr>
            <p:cNvSpPr>
              <a:spLocks/>
            </p:cNvSpPr>
            <p:nvPr/>
          </p:nvSpPr>
          <p:spPr bwMode="auto">
            <a:xfrm>
              <a:off x="4500" y="2926"/>
              <a:ext cx="525" cy="896"/>
            </a:xfrm>
            <a:custGeom>
              <a:avLst/>
              <a:gdLst>
                <a:gd name="T0" fmla="*/ 148 w 281"/>
                <a:gd name="T1" fmla="*/ 41 h 482"/>
                <a:gd name="T2" fmla="*/ 281 w 281"/>
                <a:gd name="T3" fmla="*/ 458 h 482"/>
                <a:gd name="T4" fmla="*/ 220 w 281"/>
                <a:gd name="T5" fmla="*/ 476 h 482"/>
                <a:gd name="T6" fmla="*/ 56 w 281"/>
                <a:gd name="T7" fmla="*/ 115 h 482"/>
                <a:gd name="T8" fmla="*/ 41 w 281"/>
                <a:gd name="T9" fmla="*/ 0 h 482"/>
                <a:gd name="T10" fmla="*/ 148 w 281"/>
                <a:gd name="T11" fmla="*/ 41 h 4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1" h="482">
                  <a:moveTo>
                    <a:pt x="148" y="41"/>
                  </a:moveTo>
                  <a:cubicBezTo>
                    <a:pt x="281" y="458"/>
                    <a:pt x="281" y="458"/>
                    <a:pt x="281" y="458"/>
                  </a:cubicBezTo>
                  <a:cubicBezTo>
                    <a:pt x="281" y="458"/>
                    <a:pt x="264" y="482"/>
                    <a:pt x="220" y="476"/>
                  </a:cubicBezTo>
                  <a:cubicBezTo>
                    <a:pt x="220" y="476"/>
                    <a:pt x="112" y="168"/>
                    <a:pt x="56" y="115"/>
                  </a:cubicBezTo>
                  <a:cubicBezTo>
                    <a:pt x="0" y="62"/>
                    <a:pt x="41" y="0"/>
                    <a:pt x="41" y="0"/>
                  </a:cubicBezTo>
                  <a:lnTo>
                    <a:pt x="148" y="41"/>
                  </a:lnTo>
                  <a:close/>
                </a:path>
              </a:pathLst>
            </a:custGeom>
            <a:solidFill>
              <a:srgbClr val="3B4A6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135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79" name="Freeform 74">
              <a:extLst>
                <a:ext uri="{FF2B5EF4-FFF2-40B4-BE49-F238E27FC236}">
                  <a16:creationId xmlns:a16="http://schemas.microsoft.com/office/drawing/2014/main" id="{4DBF6843-8FF2-4EC7-941D-6AD7D4AD0BA6}"/>
                </a:ext>
              </a:extLst>
            </p:cNvPr>
            <p:cNvSpPr>
              <a:spLocks/>
            </p:cNvSpPr>
            <p:nvPr/>
          </p:nvSpPr>
          <p:spPr bwMode="auto">
            <a:xfrm>
              <a:off x="4765" y="2576"/>
              <a:ext cx="146" cy="234"/>
            </a:xfrm>
            <a:custGeom>
              <a:avLst/>
              <a:gdLst>
                <a:gd name="T0" fmla="*/ 12 w 146"/>
                <a:gd name="T1" fmla="*/ 0 h 234"/>
                <a:gd name="T2" fmla="*/ 146 w 146"/>
                <a:gd name="T3" fmla="*/ 218 h 234"/>
                <a:gd name="T4" fmla="*/ 103 w 146"/>
                <a:gd name="T5" fmla="*/ 234 h 234"/>
                <a:gd name="T6" fmla="*/ 0 w 146"/>
                <a:gd name="T7" fmla="*/ 106 h 234"/>
                <a:gd name="T8" fmla="*/ 12 w 146"/>
                <a:gd name="T9" fmla="*/ 0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6" h="234">
                  <a:moveTo>
                    <a:pt x="12" y="0"/>
                  </a:moveTo>
                  <a:lnTo>
                    <a:pt x="146" y="218"/>
                  </a:lnTo>
                  <a:lnTo>
                    <a:pt x="103" y="234"/>
                  </a:lnTo>
                  <a:lnTo>
                    <a:pt x="0" y="106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rgbClr val="6B88B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135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80" name="Freeform 75">
              <a:extLst>
                <a:ext uri="{FF2B5EF4-FFF2-40B4-BE49-F238E27FC236}">
                  <a16:creationId xmlns:a16="http://schemas.microsoft.com/office/drawing/2014/main" id="{0B308140-2C10-4B72-9BCD-6E636FD975AF}"/>
                </a:ext>
              </a:extLst>
            </p:cNvPr>
            <p:cNvSpPr>
              <a:spLocks/>
            </p:cNvSpPr>
            <p:nvPr/>
          </p:nvSpPr>
          <p:spPr bwMode="auto">
            <a:xfrm>
              <a:off x="4668" y="2273"/>
              <a:ext cx="129" cy="387"/>
            </a:xfrm>
            <a:custGeom>
              <a:avLst/>
              <a:gdLst>
                <a:gd name="T0" fmla="*/ 11 w 69"/>
                <a:gd name="T1" fmla="*/ 0 h 208"/>
                <a:gd name="T2" fmla="*/ 23 w 69"/>
                <a:gd name="T3" fmla="*/ 19 h 208"/>
                <a:gd name="T4" fmla="*/ 56 w 69"/>
                <a:gd name="T5" fmla="*/ 208 h 208"/>
                <a:gd name="T6" fmla="*/ 0 w 69"/>
                <a:gd name="T7" fmla="*/ 16 h 208"/>
                <a:gd name="T8" fmla="*/ 11 w 69"/>
                <a:gd name="T9" fmla="*/ 0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208">
                  <a:moveTo>
                    <a:pt x="11" y="0"/>
                  </a:moveTo>
                  <a:cubicBezTo>
                    <a:pt x="11" y="0"/>
                    <a:pt x="23" y="4"/>
                    <a:pt x="23" y="19"/>
                  </a:cubicBezTo>
                  <a:cubicBezTo>
                    <a:pt x="23" y="34"/>
                    <a:pt x="69" y="87"/>
                    <a:pt x="56" y="208"/>
                  </a:cubicBezTo>
                  <a:cubicBezTo>
                    <a:pt x="0" y="16"/>
                    <a:pt x="0" y="16"/>
                    <a:pt x="0" y="16"/>
                  </a:cubicBezTo>
                  <a:lnTo>
                    <a:pt x="11" y="0"/>
                  </a:lnTo>
                  <a:close/>
                </a:path>
              </a:pathLst>
            </a:custGeom>
            <a:solidFill>
              <a:srgbClr val="1C1D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135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81" name="Freeform 76">
              <a:extLst>
                <a:ext uri="{FF2B5EF4-FFF2-40B4-BE49-F238E27FC236}">
                  <a16:creationId xmlns:a16="http://schemas.microsoft.com/office/drawing/2014/main" id="{B9578C49-CE8F-443F-BDF5-9DCE007FE0A4}"/>
                </a:ext>
              </a:extLst>
            </p:cNvPr>
            <p:cNvSpPr>
              <a:spLocks/>
            </p:cNvSpPr>
            <p:nvPr/>
          </p:nvSpPr>
          <p:spPr bwMode="auto">
            <a:xfrm>
              <a:off x="4506" y="1888"/>
              <a:ext cx="285" cy="309"/>
            </a:xfrm>
            <a:custGeom>
              <a:avLst/>
              <a:gdLst>
                <a:gd name="T0" fmla="*/ 130 w 153"/>
                <a:gd name="T1" fmla="*/ 84 h 166"/>
                <a:gd name="T2" fmla="*/ 133 w 153"/>
                <a:gd name="T3" fmla="*/ 103 h 166"/>
                <a:gd name="T4" fmla="*/ 119 w 153"/>
                <a:gd name="T5" fmla="*/ 104 h 166"/>
                <a:gd name="T6" fmla="*/ 119 w 153"/>
                <a:gd name="T7" fmla="*/ 106 h 166"/>
                <a:gd name="T8" fmla="*/ 135 w 153"/>
                <a:gd name="T9" fmla="*/ 112 h 166"/>
                <a:gd name="T10" fmla="*/ 140 w 153"/>
                <a:gd name="T11" fmla="*/ 139 h 166"/>
                <a:gd name="T12" fmla="*/ 119 w 153"/>
                <a:gd name="T13" fmla="*/ 145 h 166"/>
                <a:gd name="T14" fmla="*/ 83 w 153"/>
                <a:gd name="T15" fmla="*/ 142 h 166"/>
                <a:gd name="T16" fmla="*/ 81 w 153"/>
                <a:gd name="T17" fmla="*/ 166 h 166"/>
                <a:gd name="T18" fmla="*/ 32 w 153"/>
                <a:gd name="T19" fmla="*/ 152 h 166"/>
                <a:gd name="T20" fmla="*/ 31 w 153"/>
                <a:gd name="T21" fmla="*/ 140 h 166"/>
                <a:gd name="T22" fmla="*/ 0 w 153"/>
                <a:gd name="T23" fmla="*/ 75 h 166"/>
                <a:gd name="T24" fmla="*/ 21 w 153"/>
                <a:gd name="T25" fmla="*/ 0 h 166"/>
                <a:gd name="T26" fmla="*/ 104 w 153"/>
                <a:gd name="T27" fmla="*/ 10 h 166"/>
                <a:gd name="T28" fmla="*/ 105 w 153"/>
                <a:gd name="T29" fmla="*/ 14 h 166"/>
                <a:gd name="T30" fmla="*/ 120 w 153"/>
                <a:gd name="T31" fmla="*/ 56 h 166"/>
                <a:gd name="T32" fmla="*/ 140 w 153"/>
                <a:gd name="T33" fmla="*/ 69 h 166"/>
                <a:gd name="T34" fmla="*/ 130 w 153"/>
                <a:gd name="T35" fmla="*/ 84 h 1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53" h="166">
                  <a:moveTo>
                    <a:pt x="130" y="84"/>
                  </a:moveTo>
                  <a:cubicBezTo>
                    <a:pt x="133" y="103"/>
                    <a:pt x="133" y="103"/>
                    <a:pt x="133" y="103"/>
                  </a:cubicBezTo>
                  <a:cubicBezTo>
                    <a:pt x="119" y="104"/>
                    <a:pt x="119" y="104"/>
                    <a:pt x="119" y="104"/>
                  </a:cubicBezTo>
                  <a:cubicBezTo>
                    <a:pt x="119" y="104"/>
                    <a:pt x="118" y="106"/>
                    <a:pt x="119" y="106"/>
                  </a:cubicBezTo>
                  <a:cubicBezTo>
                    <a:pt x="120" y="106"/>
                    <a:pt x="135" y="112"/>
                    <a:pt x="135" y="112"/>
                  </a:cubicBezTo>
                  <a:cubicBezTo>
                    <a:pt x="140" y="139"/>
                    <a:pt x="140" y="139"/>
                    <a:pt x="140" y="139"/>
                  </a:cubicBezTo>
                  <a:cubicBezTo>
                    <a:pt x="140" y="139"/>
                    <a:pt x="133" y="143"/>
                    <a:pt x="119" y="145"/>
                  </a:cubicBezTo>
                  <a:cubicBezTo>
                    <a:pt x="110" y="146"/>
                    <a:pt x="98" y="146"/>
                    <a:pt x="83" y="142"/>
                  </a:cubicBezTo>
                  <a:cubicBezTo>
                    <a:pt x="81" y="166"/>
                    <a:pt x="81" y="166"/>
                    <a:pt x="81" y="166"/>
                  </a:cubicBezTo>
                  <a:cubicBezTo>
                    <a:pt x="32" y="152"/>
                    <a:pt x="32" y="152"/>
                    <a:pt x="32" y="152"/>
                  </a:cubicBezTo>
                  <a:cubicBezTo>
                    <a:pt x="31" y="140"/>
                    <a:pt x="31" y="140"/>
                    <a:pt x="31" y="140"/>
                  </a:cubicBezTo>
                  <a:cubicBezTo>
                    <a:pt x="0" y="75"/>
                    <a:pt x="0" y="75"/>
                    <a:pt x="0" y="75"/>
                  </a:cubicBezTo>
                  <a:cubicBezTo>
                    <a:pt x="21" y="0"/>
                    <a:pt x="21" y="0"/>
                    <a:pt x="21" y="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4" y="10"/>
                    <a:pt x="104" y="12"/>
                    <a:pt x="105" y="14"/>
                  </a:cubicBezTo>
                  <a:cubicBezTo>
                    <a:pt x="109" y="24"/>
                    <a:pt x="120" y="50"/>
                    <a:pt x="120" y="56"/>
                  </a:cubicBezTo>
                  <a:cubicBezTo>
                    <a:pt x="121" y="64"/>
                    <a:pt x="133" y="67"/>
                    <a:pt x="140" y="69"/>
                  </a:cubicBezTo>
                  <a:cubicBezTo>
                    <a:pt x="147" y="71"/>
                    <a:pt x="153" y="77"/>
                    <a:pt x="130" y="84"/>
                  </a:cubicBezTo>
                  <a:close/>
                </a:path>
              </a:pathLst>
            </a:custGeom>
            <a:solidFill>
              <a:srgbClr val="E9A06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135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82" name="Freeform 77">
              <a:extLst>
                <a:ext uri="{FF2B5EF4-FFF2-40B4-BE49-F238E27FC236}">
                  <a16:creationId xmlns:a16="http://schemas.microsoft.com/office/drawing/2014/main" id="{80A6327C-9ED5-4D14-A976-B1ACCA78D6CE}"/>
                </a:ext>
              </a:extLst>
            </p:cNvPr>
            <p:cNvSpPr>
              <a:spLocks/>
            </p:cNvSpPr>
            <p:nvPr/>
          </p:nvSpPr>
          <p:spPr bwMode="auto">
            <a:xfrm>
              <a:off x="4560" y="1914"/>
              <a:ext cx="231" cy="246"/>
            </a:xfrm>
            <a:custGeom>
              <a:avLst/>
              <a:gdLst>
                <a:gd name="T0" fmla="*/ 104 w 124"/>
                <a:gd name="T1" fmla="*/ 90 h 132"/>
                <a:gd name="T2" fmla="*/ 111 w 124"/>
                <a:gd name="T3" fmla="*/ 125 h 132"/>
                <a:gd name="T4" fmla="*/ 90 w 124"/>
                <a:gd name="T5" fmla="*/ 131 h 132"/>
                <a:gd name="T6" fmla="*/ 90 w 124"/>
                <a:gd name="T7" fmla="*/ 131 h 132"/>
                <a:gd name="T8" fmla="*/ 22 w 124"/>
                <a:gd name="T9" fmla="*/ 10 h 132"/>
                <a:gd name="T10" fmla="*/ 76 w 124"/>
                <a:gd name="T11" fmla="*/ 0 h 132"/>
                <a:gd name="T12" fmla="*/ 91 w 124"/>
                <a:gd name="T13" fmla="*/ 42 h 132"/>
                <a:gd name="T14" fmla="*/ 111 w 124"/>
                <a:gd name="T15" fmla="*/ 55 h 132"/>
                <a:gd name="T16" fmla="*/ 101 w 124"/>
                <a:gd name="T17" fmla="*/ 70 h 132"/>
                <a:gd name="T18" fmla="*/ 104 w 124"/>
                <a:gd name="T19" fmla="*/ 90 h 1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24" h="132">
                  <a:moveTo>
                    <a:pt x="104" y="90"/>
                  </a:moveTo>
                  <a:cubicBezTo>
                    <a:pt x="111" y="125"/>
                    <a:pt x="111" y="125"/>
                    <a:pt x="111" y="125"/>
                  </a:cubicBezTo>
                  <a:cubicBezTo>
                    <a:pt x="111" y="125"/>
                    <a:pt x="104" y="129"/>
                    <a:pt x="90" y="131"/>
                  </a:cubicBezTo>
                  <a:cubicBezTo>
                    <a:pt x="90" y="131"/>
                    <a:pt x="90" y="131"/>
                    <a:pt x="90" y="131"/>
                  </a:cubicBezTo>
                  <a:cubicBezTo>
                    <a:pt x="0" y="132"/>
                    <a:pt x="22" y="10"/>
                    <a:pt x="22" y="10"/>
                  </a:cubicBezTo>
                  <a:cubicBezTo>
                    <a:pt x="47" y="14"/>
                    <a:pt x="76" y="0"/>
                    <a:pt x="76" y="0"/>
                  </a:cubicBezTo>
                  <a:cubicBezTo>
                    <a:pt x="80" y="10"/>
                    <a:pt x="91" y="36"/>
                    <a:pt x="91" y="42"/>
                  </a:cubicBezTo>
                  <a:cubicBezTo>
                    <a:pt x="92" y="50"/>
                    <a:pt x="104" y="53"/>
                    <a:pt x="111" y="55"/>
                  </a:cubicBezTo>
                  <a:cubicBezTo>
                    <a:pt x="118" y="57"/>
                    <a:pt x="124" y="63"/>
                    <a:pt x="101" y="70"/>
                  </a:cubicBezTo>
                  <a:cubicBezTo>
                    <a:pt x="104" y="90"/>
                    <a:pt x="104" y="90"/>
                    <a:pt x="104" y="90"/>
                  </a:cubicBezTo>
                  <a:close/>
                </a:path>
              </a:pathLst>
            </a:custGeom>
            <a:solidFill>
              <a:srgbClr val="F5B97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135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83" name="Freeform 78">
              <a:extLst>
                <a:ext uri="{FF2B5EF4-FFF2-40B4-BE49-F238E27FC236}">
                  <a16:creationId xmlns:a16="http://schemas.microsoft.com/office/drawing/2014/main" id="{29E1C68D-B763-43B3-828A-F1D132FBE3C4}"/>
                </a:ext>
              </a:extLst>
            </p:cNvPr>
            <p:cNvSpPr>
              <a:spLocks/>
            </p:cNvSpPr>
            <p:nvPr/>
          </p:nvSpPr>
          <p:spPr bwMode="auto">
            <a:xfrm>
              <a:off x="4506" y="2149"/>
              <a:ext cx="198" cy="154"/>
            </a:xfrm>
            <a:custGeom>
              <a:avLst/>
              <a:gdLst>
                <a:gd name="T0" fmla="*/ 17 w 106"/>
                <a:gd name="T1" fmla="*/ 0 h 83"/>
                <a:gd name="T2" fmla="*/ 0 w 106"/>
                <a:gd name="T3" fmla="*/ 27 h 83"/>
                <a:gd name="T4" fmla="*/ 94 w 106"/>
                <a:gd name="T5" fmla="*/ 83 h 83"/>
                <a:gd name="T6" fmla="*/ 100 w 106"/>
                <a:gd name="T7" fmla="*/ 57 h 83"/>
                <a:gd name="T8" fmla="*/ 94 w 106"/>
                <a:gd name="T9" fmla="*/ 37 h 83"/>
                <a:gd name="T10" fmla="*/ 17 w 106"/>
                <a:gd name="T11" fmla="*/ 0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6" h="83">
                  <a:moveTo>
                    <a:pt x="17" y="0"/>
                  </a:moveTo>
                  <a:cubicBezTo>
                    <a:pt x="0" y="27"/>
                    <a:pt x="0" y="27"/>
                    <a:pt x="0" y="27"/>
                  </a:cubicBezTo>
                  <a:cubicBezTo>
                    <a:pt x="94" y="83"/>
                    <a:pt x="94" y="83"/>
                    <a:pt x="94" y="83"/>
                  </a:cubicBezTo>
                  <a:cubicBezTo>
                    <a:pt x="100" y="57"/>
                    <a:pt x="100" y="57"/>
                    <a:pt x="100" y="57"/>
                  </a:cubicBezTo>
                  <a:cubicBezTo>
                    <a:pt x="100" y="57"/>
                    <a:pt x="106" y="47"/>
                    <a:pt x="94" y="37"/>
                  </a:cubicBezTo>
                  <a:cubicBezTo>
                    <a:pt x="83" y="26"/>
                    <a:pt x="49" y="3"/>
                    <a:pt x="17" y="0"/>
                  </a:cubicBezTo>
                  <a:close/>
                </a:path>
              </a:pathLst>
            </a:custGeom>
            <a:solidFill>
              <a:srgbClr val="C8C6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135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84" name="Freeform 79">
              <a:extLst>
                <a:ext uri="{FF2B5EF4-FFF2-40B4-BE49-F238E27FC236}">
                  <a16:creationId xmlns:a16="http://schemas.microsoft.com/office/drawing/2014/main" id="{BBB1F913-0E20-4B8D-AA37-B7E16D081D79}"/>
                </a:ext>
              </a:extLst>
            </p:cNvPr>
            <p:cNvSpPr>
              <a:spLocks/>
            </p:cNvSpPr>
            <p:nvPr/>
          </p:nvSpPr>
          <p:spPr bwMode="auto">
            <a:xfrm>
              <a:off x="4416" y="2191"/>
              <a:ext cx="394" cy="867"/>
            </a:xfrm>
            <a:custGeom>
              <a:avLst/>
              <a:gdLst>
                <a:gd name="T0" fmla="*/ 48 w 211"/>
                <a:gd name="T1" fmla="*/ 3 h 466"/>
                <a:gd name="T2" fmla="*/ 24 w 211"/>
                <a:gd name="T3" fmla="*/ 63 h 466"/>
                <a:gd name="T4" fmla="*/ 11 w 211"/>
                <a:gd name="T5" fmla="*/ 264 h 466"/>
                <a:gd name="T6" fmla="*/ 27 w 211"/>
                <a:gd name="T7" fmla="*/ 281 h 466"/>
                <a:gd name="T8" fmla="*/ 7 w 211"/>
                <a:gd name="T9" fmla="*/ 416 h 466"/>
                <a:gd name="T10" fmla="*/ 211 w 211"/>
                <a:gd name="T11" fmla="*/ 424 h 466"/>
                <a:gd name="T12" fmla="*/ 191 w 211"/>
                <a:gd name="T13" fmla="*/ 252 h 466"/>
                <a:gd name="T14" fmla="*/ 129 w 211"/>
                <a:gd name="T15" fmla="*/ 36 h 466"/>
                <a:gd name="T16" fmla="*/ 70 w 211"/>
                <a:gd name="T17" fmla="*/ 0 h 466"/>
                <a:gd name="T18" fmla="*/ 53 w 211"/>
                <a:gd name="T19" fmla="*/ 1 h 466"/>
                <a:gd name="T20" fmla="*/ 48 w 211"/>
                <a:gd name="T21" fmla="*/ 3 h 4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1" h="466">
                  <a:moveTo>
                    <a:pt x="48" y="3"/>
                  </a:moveTo>
                  <a:cubicBezTo>
                    <a:pt x="48" y="3"/>
                    <a:pt x="35" y="11"/>
                    <a:pt x="24" y="63"/>
                  </a:cubicBezTo>
                  <a:cubicBezTo>
                    <a:pt x="13" y="116"/>
                    <a:pt x="0" y="213"/>
                    <a:pt x="11" y="264"/>
                  </a:cubicBezTo>
                  <a:cubicBezTo>
                    <a:pt x="11" y="264"/>
                    <a:pt x="12" y="280"/>
                    <a:pt x="27" y="281"/>
                  </a:cubicBezTo>
                  <a:cubicBezTo>
                    <a:pt x="7" y="416"/>
                    <a:pt x="7" y="416"/>
                    <a:pt x="7" y="416"/>
                  </a:cubicBezTo>
                  <a:cubicBezTo>
                    <a:pt x="7" y="416"/>
                    <a:pt x="175" y="466"/>
                    <a:pt x="211" y="424"/>
                  </a:cubicBezTo>
                  <a:cubicBezTo>
                    <a:pt x="211" y="424"/>
                    <a:pt x="211" y="290"/>
                    <a:pt x="191" y="252"/>
                  </a:cubicBezTo>
                  <a:cubicBezTo>
                    <a:pt x="170" y="214"/>
                    <a:pt x="129" y="36"/>
                    <a:pt x="129" y="36"/>
                  </a:cubicBezTo>
                  <a:cubicBezTo>
                    <a:pt x="70" y="0"/>
                    <a:pt x="70" y="0"/>
                    <a:pt x="70" y="0"/>
                  </a:cubicBezTo>
                  <a:cubicBezTo>
                    <a:pt x="53" y="1"/>
                    <a:pt x="53" y="1"/>
                    <a:pt x="53" y="1"/>
                  </a:cubicBezTo>
                  <a:lnTo>
                    <a:pt x="48" y="3"/>
                  </a:lnTo>
                  <a:close/>
                </a:path>
              </a:pathLst>
            </a:custGeom>
            <a:solidFill>
              <a:srgbClr val="6079A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135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85" name="Freeform 80">
              <a:extLst>
                <a:ext uri="{FF2B5EF4-FFF2-40B4-BE49-F238E27FC236}">
                  <a16:creationId xmlns:a16="http://schemas.microsoft.com/office/drawing/2014/main" id="{55C6D6B4-D0AD-4104-BD5C-5B8AC21DC6F6}"/>
                </a:ext>
              </a:extLst>
            </p:cNvPr>
            <p:cNvSpPr>
              <a:spLocks/>
            </p:cNvSpPr>
            <p:nvPr/>
          </p:nvSpPr>
          <p:spPr bwMode="auto">
            <a:xfrm>
              <a:off x="4274" y="2807"/>
              <a:ext cx="426" cy="342"/>
            </a:xfrm>
            <a:custGeom>
              <a:avLst/>
              <a:gdLst>
                <a:gd name="T0" fmla="*/ 26 w 228"/>
                <a:gd name="T1" fmla="*/ 41 h 184"/>
                <a:gd name="T2" fmla="*/ 2 w 228"/>
                <a:gd name="T3" fmla="*/ 123 h 184"/>
                <a:gd name="T4" fmla="*/ 7 w 228"/>
                <a:gd name="T5" fmla="*/ 132 h 184"/>
                <a:gd name="T6" fmla="*/ 189 w 228"/>
                <a:gd name="T7" fmla="*/ 184 h 184"/>
                <a:gd name="T8" fmla="*/ 228 w 228"/>
                <a:gd name="T9" fmla="*/ 52 h 184"/>
                <a:gd name="T10" fmla="*/ 38 w 228"/>
                <a:gd name="T11" fmla="*/ 0 h 184"/>
                <a:gd name="T12" fmla="*/ 26 w 228"/>
                <a:gd name="T13" fmla="*/ 41 h 1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8" h="184">
                  <a:moveTo>
                    <a:pt x="26" y="41"/>
                  </a:moveTo>
                  <a:cubicBezTo>
                    <a:pt x="2" y="123"/>
                    <a:pt x="2" y="123"/>
                    <a:pt x="2" y="123"/>
                  </a:cubicBezTo>
                  <a:cubicBezTo>
                    <a:pt x="2" y="123"/>
                    <a:pt x="0" y="130"/>
                    <a:pt x="7" y="132"/>
                  </a:cubicBezTo>
                  <a:cubicBezTo>
                    <a:pt x="14" y="133"/>
                    <a:pt x="189" y="184"/>
                    <a:pt x="189" y="184"/>
                  </a:cubicBezTo>
                  <a:cubicBezTo>
                    <a:pt x="228" y="52"/>
                    <a:pt x="228" y="52"/>
                    <a:pt x="228" y="52"/>
                  </a:cubicBezTo>
                  <a:cubicBezTo>
                    <a:pt x="38" y="0"/>
                    <a:pt x="38" y="0"/>
                    <a:pt x="38" y="0"/>
                  </a:cubicBezTo>
                  <a:lnTo>
                    <a:pt x="26" y="41"/>
                  </a:lnTo>
                  <a:close/>
                </a:path>
              </a:pathLst>
            </a:custGeom>
            <a:solidFill>
              <a:srgbClr val="1C1D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135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86" name="Freeform 81">
              <a:extLst>
                <a:ext uri="{FF2B5EF4-FFF2-40B4-BE49-F238E27FC236}">
                  <a16:creationId xmlns:a16="http://schemas.microsoft.com/office/drawing/2014/main" id="{6FBC3080-28D4-4167-BA71-0418C1A7663A}"/>
                </a:ext>
              </a:extLst>
            </p:cNvPr>
            <p:cNvSpPr>
              <a:spLocks/>
            </p:cNvSpPr>
            <p:nvPr/>
          </p:nvSpPr>
          <p:spPr bwMode="auto">
            <a:xfrm>
              <a:off x="4644" y="1914"/>
              <a:ext cx="75" cy="75"/>
            </a:xfrm>
            <a:custGeom>
              <a:avLst/>
              <a:gdLst>
                <a:gd name="T0" fmla="*/ 0 w 40"/>
                <a:gd name="T1" fmla="*/ 40 h 40"/>
                <a:gd name="T2" fmla="*/ 40 w 40"/>
                <a:gd name="T3" fmla="*/ 18 h 40"/>
                <a:gd name="T4" fmla="*/ 37 w 40"/>
                <a:gd name="T5" fmla="*/ 25 h 40"/>
                <a:gd name="T6" fmla="*/ 26 w 40"/>
                <a:gd name="T7" fmla="*/ 21 h 40"/>
                <a:gd name="T8" fmla="*/ 0 w 40"/>
                <a:gd name="T9" fmla="*/ 4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40">
                  <a:moveTo>
                    <a:pt x="0" y="40"/>
                  </a:moveTo>
                  <a:cubicBezTo>
                    <a:pt x="0" y="40"/>
                    <a:pt x="16" y="0"/>
                    <a:pt x="40" y="18"/>
                  </a:cubicBezTo>
                  <a:cubicBezTo>
                    <a:pt x="40" y="18"/>
                    <a:pt x="39" y="24"/>
                    <a:pt x="37" y="25"/>
                  </a:cubicBezTo>
                  <a:cubicBezTo>
                    <a:pt x="37" y="25"/>
                    <a:pt x="33" y="21"/>
                    <a:pt x="26" y="21"/>
                  </a:cubicBezTo>
                  <a:cubicBezTo>
                    <a:pt x="26" y="21"/>
                    <a:pt x="16" y="21"/>
                    <a:pt x="0" y="40"/>
                  </a:cubicBezTo>
                  <a:close/>
                </a:path>
              </a:pathLst>
            </a:custGeom>
            <a:solidFill>
              <a:srgbClr val="6A4C3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135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87" name="Oval 82">
              <a:extLst>
                <a:ext uri="{FF2B5EF4-FFF2-40B4-BE49-F238E27FC236}">
                  <a16:creationId xmlns:a16="http://schemas.microsoft.com/office/drawing/2014/main" id="{1BA7C3BE-BEFF-4D26-9FAB-C6A1C567D5F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89" y="1981"/>
              <a:ext cx="26" cy="38"/>
            </a:xfrm>
            <a:prstGeom prst="ellipse">
              <a:avLst/>
            </a:prstGeom>
            <a:solidFill>
              <a:srgbClr val="4D3B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135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88" name="Oval 83">
              <a:extLst>
                <a:ext uri="{FF2B5EF4-FFF2-40B4-BE49-F238E27FC236}">
                  <a16:creationId xmlns:a16="http://schemas.microsoft.com/office/drawing/2014/main" id="{35E23D74-4225-4511-A1FA-FB2F0508A0A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00" y="1993"/>
              <a:ext cx="11" cy="14"/>
            </a:xfrm>
            <a:prstGeom prst="ellipse">
              <a:avLst/>
            </a:prstGeom>
            <a:solidFill>
              <a:srgbClr val="E1DF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135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89" name="Freeform 84">
              <a:extLst>
                <a:ext uri="{FF2B5EF4-FFF2-40B4-BE49-F238E27FC236}">
                  <a16:creationId xmlns:a16="http://schemas.microsoft.com/office/drawing/2014/main" id="{DC2226DD-203E-4D78-9B4B-0091E8C3A7C5}"/>
                </a:ext>
              </a:extLst>
            </p:cNvPr>
            <p:cNvSpPr>
              <a:spLocks/>
            </p:cNvSpPr>
            <p:nvPr/>
          </p:nvSpPr>
          <p:spPr bwMode="auto">
            <a:xfrm>
              <a:off x="4506" y="2154"/>
              <a:ext cx="267" cy="506"/>
            </a:xfrm>
            <a:custGeom>
              <a:avLst/>
              <a:gdLst>
                <a:gd name="T0" fmla="*/ 0 w 143"/>
                <a:gd name="T1" fmla="*/ 23 h 272"/>
                <a:gd name="T2" fmla="*/ 67 w 143"/>
                <a:gd name="T3" fmla="*/ 38 h 272"/>
                <a:gd name="T4" fmla="*/ 133 w 143"/>
                <a:gd name="T5" fmla="*/ 198 h 272"/>
                <a:gd name="T6" fmla="*/ 143 w 143"/>
                <a:gd name="T7" fmla="*/ 272 h 272"/>
                <a:gd name="T8" fmla="*/ 71 w 143"/>
                <a:gd name="T9" fmla="*/ 137 h 272"/>
                <a:gd name="T10" fmla="*/ 91 w 143"/>
                <a:gd name="T11" fmla="*/ 108 h 272"/>
                <a:gd name="T12" fmla="*/ 64 w 143"/>
                <a:gd name="T13" fmla="*/ 108 h 272"/>
                <a:gd name="T14" fmla="*/ 0 w 143"/>
                <a:gd name="T15" fmla="*/ 23 h 2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43" h="272">
                  <a:moveTo>
                    <a:pt x="0" y="23"/>
                  </a:moveTo>
                  <a:cubicBezTo>
                    <a:pt x="0" y="23"/>
                    <a:pt x="34" y="0"/>
                    <a:pt x="67" y="38"/>
                  </a:cubicBezTo>
                  <a:cubicBezTo>
                    <a:pt x="101" y="76"/>
                    <a:pt x="129" y="161"/>
                    <a:pt x="133" y="198"/>
                  </a:cubicBezTo>
                  <a:cubicBezTo>
                    <a:pt x="138" y="236"/>
                    <a:pt x="143" y="272"/>
                    <a:pt x="143" y="272"/>
                  </a:cubicBezTo>
                  <a:cubicBezTo>
                    <a:pt x="71" y="137"/>
                    <a:pt x="71" y="137"/>
                    <a:pt x="71" y="137"/>
                  </a:cubicBezTo>
                  <a:cubicBezTo>
                    <a:pt x="91" y="108"/>
                    <a:pt x="91" y="108"/>
                    <a:pt x="91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53" y="9"/>
                    <a:pt x="0" y="23"/>
                  </a:cubicBezTo>
                  <a:close/>
                </a:path>
              </a:pathLst>
            </a:custGeom>
            <a:solidFill>
              <a:srgbClr val="6B88B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135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90" name="Freeform 85">
              <a:extLst>
                <a:ext uri="{FF2B5EF4-FFF2-40B4-BE49-F238E27FC236}">
                  <a16:creationId xmlns:a16="http://schemas.microsoft.com/office/drawing/2014/main" id="{F82ABE9B-36FD-45D6-98E1-E4E90FC3577E}"/>
                </a:ext>
              </a:extLst>
            </p:cNvPr>
            <p:cNvSpPr>
              <a:spLocks/>
            </p:cNvSpPr>
            <p:nvPr/>
          </p:nvSpPr>
          <p:spPr bwMode="auto">
            <a:xfrm>
              <a:off x="4321" y="2773"/>
              <a:ext cx="407" cy="246"/>
            </a:xfrm>
            <a:custGeom>
              <a:avLst/>
              <a:gdLst>
                <a:gd name="T0" fmla="*/ 218 w 218"/>
                <a:gd name="T1" fmla="*/ 57 h 132"/>
                <a:gd name="T2" fmla="*/ 203 w 218"/>
                <a:gd name="T3" fmla="*/ 70 h 132"/>
                <a:gd name="T4" fmla="*/ 202 w 218"/>
                <a:gd name="T5" fmla="*/ 78 h 132"/>
                <a:gd name="T6" fmla="*/ 180 w 218"/>
                <a:gd name="T7" fmla="*/ 128 h 132"/>
                <a:gd name="T8" fmla="*/ 4 w 218"/>
                <a:gd name="T9" fmla="*/ 78 h 132"/>
                <a:gd name="T10" fmla="*/ 2 w 218"/>
                <a:gd name="T11" fmla="*/ 54 h 132"/>
                <a:gd name="T12" fmla="*/ 16 w 218"/>
                <a:gd name="T13" fmla="*/ 10 h 132"/>
                <a:gd name="T14" fmla="*/ 37 w 218"/>
                <a:gd name="T15" fmla="*/ 4 h 132"/>
                <a:gd name="T16" fmla="*/ 209 w 218"/>
                <a:gd name="T17" fmla="*/ 54 h 132"/>
                <a:gd name="T18" fmla="*/ 218 w 218"/>
                <a:gd name="T19" fmla="*/ 57 h 1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18" h="132">
                  <a:moveTo>
                    <a:pt x="218" y="57"/>
                  </a:moveTo>
                  <a:cubicBezTo>
                    <a:pt x="214" y="56"/>
                    <a:pt x="208" y="57"/>
                    <a:pt x="203" y="70"/>
                  </a:cubicBezTo>
                  <a:cubicBezTo>
                    <a:pt x="203" y="72"/>
                    <a:pt x="202" y="75"/>
                    <a:pt x="202" y="78"/>
                  </a:cubicBezTo>
                  <a:cubicBezTo>
                    <a:pt x="196" y="105"/>
                    <a:pt x="189" y="125"/>
                    <a:pt x="180" y="128"/>
                  </a:cubicBezTo>
                  <a:cubicBezTo>
                    <a:pt x="171" y="132"/>
                    <a:pt x="4" y="78"/>
                    <a:pt x="4" y="78"/>
                  </a:cubicBezTo>
                  <a:cubicBezTo>
                    <a:pt x="4" y="78"/>
                    <a:pt x="0" y="61"/>
                    <a:pt x="2" y="54"/>
                  </a:cubicBezTo>
                  <a:cubicBezTo>
                    <a:pt x="4" y="48"/>
                    <a:pt x="16" y="10"/>
                    <a:pt x="16" y="10"/>
                  </a:cubicBezTo>
                  <a:cubicBezTo>
                    <a:pt x="16" y="10"/>
                    <a:pt x="17" y="0"/>
                    <a:pt x="37" y="4"/>
                  </a:cubicBezTo>
                  <a:cubicBezTo>
                    <a:pt x="53" y="7"/>
                    <a:pt x="171" y="43"/>
                    <a:pt x="209" y="54"/>
                  </a:cubicBezTo>
                  <a:cubicBezTo>
                    <a:pt x="213" y="55"/>
                    <a:pt x="216" y="56"/>
                    <a:pt x="218" y="57"/>
                  </a:cubicBezTo>
                  <a:close/>
                </a:path>
              </a:pathLst>
            </a:custGeom>
            <a:solidFill>
              <a:srgbClr val="2928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135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91" name="Freeform 86">
              <a:extLst>
                <a:ext uri="{FF2B5EF4-FFF2-40B4-BE49-F238E27FC236}">
                  <a16:creationId xmlns:a16="http://schemas.microsoft.com/office/drawing/2014/main" id="{B495CBD0-2B7D-4FB7-BD99-B550E3DC3F4D}"/>
                </a:ext>
              </a:extLst>
            </p:cNvPr>
            <p:cNvSpPr>
              <a:spLocks/>
            </p:cNvSpPr>
            <p:nvPr/>
          </p:nvSpPr>
          <p:spPr bwMode="auto">
            <a:xfrm>
              <a:off x="4627" y="2903"/>
              <a:ext cx="118" cy="262"/>
            </a:xfrm>
            <a:custGeom>
              <a:avLst/>
              <a:gdLst>
                <a:gd name="T0" fmla="*/ 63 w 63"/>
                <a:gd name="T1" fmla="*/ 8 h 141"/>
                <a:gd name="T2" fmla="*/ 39 w 63"/>
                <a:gd name="T3" fmla="*/ 0 h 141"/>
                <a:gd name="T4" fmla="*/ 0 w 63"/>
                <a:gd name="T5" fmla="*/ 132 h 141"/>
                <a:gd name="T6" fmla="*/ 25 w 63"/>
                <a:gd name="T7" fmla="*/ 136 h 141"/>
                <a:gd name="T8" fmla="*/ 63 w 63"/>
                <a:gd name="T9" fmla="*/ 8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141">
                  <a:moveTo>
                    <a:pt x="63" y="8"/>
                  </a:moveTo>
                  <a:cubicBezTo>
                    <a:pt x="39" y="0"/>
                    <a:pt x="39" y="0"/>
                    <a:pt x="39" y="0"/>
                  </a:cubicBezTo>
                  <a:cubicBezTo>
                    <a:pt x="0" y="132"/>
                    <a:pt x="0" y="132"/>
                    <a:pt x="0" y="132"/>
                  </a:cubicBezTo>
                  <a:cubicBezTo>
                    <a:pt x="0" y="132"/>
                    <a:pt x="19" y="141"/>
                    <a:pt x="25" y="136"/>
                  </a:cubicBezTo>
                  <a:cubicBezTo>
                    <a:pt x="31" y="132"/>
                    <a:pt x="63" y="8"/>
                    <a:pt x="63" y="8"/>
                  </a:cubicBezTo>
                  <a:close/>
                </a:path>
              </a:pathLst>
            </a:custGeom>
            <a:solidFill>
              <a:srgbClr val="1C1D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135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92" name="Freeform 87">
              <a:extLst>
                <a:ext uri="{FF2B5EF4-FFF2-40B4-BE49-F238E27FC236}">
                  <a16:creationId xmlns:a16="http://schemas.microsoft.com/office/drawing/2014/main" id="{0A369FDD-DFE7-42FE-9172-7476833E2B1A}"/>
                </a:ext>
              </a:extLst>
            </p:cNvPr>
            <p:cNvSpPr>
              <a:spLocks/>
            </p:cNvSpPr>
            <p:nvPr/>
          </p:nvSpPr>
          <p:spPr bwMode="auto">
            <a:xfrm>
              <a:off x="4446" y="2933"/>
              <a:ext cx="82" cy="71"/>
            </a:xfrm>
            <a:custGeom>
              <a:avLst/>
              <a:gdLst>
                <a:gd name="T0" fmla="*/ 15 w 82"/>
                <a:gd name="T1" fmla="*/ 0 h 71"/>
                <a:gd name="T2" fmla="*/ 0 w 82"/>
                <a:gd name="T3" fmla="*/ 50 h 71"/>
                <a:gd name="T4" fmla="*/ 64 w 82"/>
                <a:gd name="T5" fmla="*/ 71 h 71"/>
                <a:gd name="T6" fmla="*/ 82 w 82"/>
                <a:gd name="T7" fmla="*/ 19 h 71"/>
                <a:gd name="T8" fmla="*/ 15 w 82"/>
                <a:gd name="T9" fmla="*/ 0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71">
                  <a:moveTo>
                    <a:pt x="15" y="0"/>
                  </a:moveTo>
                  <a:lnTo>
                    <a:pt x="0" y="50"/>
                  </a:lnTo>
                  <a:lnTo>
                    <a:pt x="64" y="71"/>
                  </a:lnTo>
                  <a:lnTo>
                    <a:pt x="82" y="19"/>
                  </a:lnTo>
                  <a:lnTo>
                    <a:pt x="15" y="0"/>
                  </a:lnTo>
                  <a:close/>
                </a:path>
              </a:pathLst>
            </a:custGeom>
            <a:solidFill>
              <a:srgbClr val="80828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135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93" name="Freeform 88">
              <a:extLst>
                <a:ext uri="{FF2B5EF4-FFF2-40B4-BE49-F238E27FC236}">
                  <a16:creationId xmlns:a16="http://schemas.microsoft.com/office/drawing/2014/main" id="{1D54E25E-0A89-4A88-B8D8-B764FC5C11AD}"/>
                </a:ext>
              </a:extLst>
            </p:cNvPr>
            <p:cNvSpPr>
              <a:spLocks/>
            </p:cNvSpPr>
            <p:nvPr/>
          </p:nvSpPr>
          <p:spPr bwMode="auto">
            <a:xfrm>
              <a:off x="4683" y="2944"/>
              <a:ext cx="49" cy="60"/>
            </a:xfrm>
            <a:custGeom>
              <a:avLst/>
              <a:gdLst>
                <a:gd name="T0" fmla="*/ 0 w 49"/>
                <a:gd name="T1" fmla="*/ 47 h 60"/>
                <a:gd name="T2" fmla="*/ 13 w 49"/>
                <a:gd name="T3" fmla="*/ 0 h 60"/>
                <a:gd name="T4" fmla="*/ 49 w 49"/>
                <a:gd name="T5" fmla="*/ 11 h 60"/>
                <a:gd name="T6" fmla="*/ 32 w 49"/>
                <a:gd name="T7" fmla="*/ 60 h 60"/>
                <a:gd name="T8" fmla="*/ 0 w 49"/>
                <a:gd name="T9" fmla="*/ 47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9" h="60">
                  <a:moveTo>
                    <a:pt x="0" y="47"/>
                  </a:moveTo>
                  <a:lnTo>
                    <a:pt x="13" y="0"/>
                  </a:lnTo>
                  <a:lnTo>
                    <a:pt x="49" y="11"/>
                  </a:lnTo>
                  <a:lnTo>
                    <a:pt x="32" y="60"/>
                  </a:lnTo>
                  <a:lnTo>
                    <a:pt x="0" y="47"/>
                  </a:lnTo>
                  <a:close/>
                </a:path>
              </a:pathLst>
            </a:custGeom>
            <a:solidFill>
              <a:srgbClr val="80828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135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94" name="Freeform 89">
              <a:extLst>
                <a:ext uri="{FF2B5EF4-FFF2-40B4-BE49-F238E27FC236}">
                  <a16:creationId xmlns:a16="http://schemas.microsoft.com/office/drawing/2014/main" id="{BFC7D20C-FEDF-4B5C-834E-F25E9F62E6C8}"/>
                </a:ext>
              </a:extLst>
            </p:cNvPr>
            <p:cNvSpPr>
              <a:spLocks/>
            </p:cNvSpPr>
            <p:nvPr/>
          </p:nvSpPr>
          <p:spPr bwMode="auto">
            <a:xfrm>
              <a:off x="4338" y="2816"/>
              <a:ext cx="306" cy="143"/>
            </a:xfrm>
            <a:custGeom>
              <a:avLst/>
              <a:gdLst>
                <a:gd name="T0" fmla="*/ 11 w 164"/>
                <a:gd name="T1" fmla="*/ 0 h 77"/>
                <a:gd name="T2" fmla="*/ 1 w 164"/>
                <a:gd name="T3" fmla="*/ 35 h 77"/>
                <a:gd name="T4" fmla="*/ 11 w 164"/>
                <a:gd name="T5" fmla="*/ 50 h 77"/>
                <a:gd name="T6" fmla="*/ 164 w 164"/>
                <a:gd name="T7" fmla="*/ 77 h 77"/>
                <a:gd name="T8" fmla="*/ 159 w 164"/>
                <a:gd name="T9" fmla="*/ 43 h 77"/>
                <a:gd name="T10" fmla="*/ 11 w 164"/>
                <a:gd name="T11" fmla="*/ 0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64" h="77">
                  <a:moveTo>
                    <a:pt x="11" y="0"/>
                  </a:moveTo>
                  <a:cubicBezTo>
                    <a:pt x="1" y="35"/>
                    <a:pt x="1" y="35"/>
                    <a:pt x="1" y="35"/>
                  </a:cubicBezTo>
                  <a:cubicBezTo>
                    <a:pt x="1" y="35"/>
                    <a:pt x="0" y="49"/>
                    <a:pt x="11" y="50"/>
                  </a:cubicBezTo>
                  <a:cubicBezTo>
                    <a:pt x="23" y="50"/>
                    <a:pt x="164" y="77"/>
                    <a:pt x="164" y="77"/>
                  </a:cubicBezTo>
                  <a:cubicBezTo>
                    <a:pt x="159" y="43"/>
                    <a:pt x="159" y="43"/>
                    <a:pt x="159" y="43"/>
                  </a:cubicBezTo>
                  <a:lnTo>
                    <a:pt x="11" y="0"/>
                  </a:lnTo>
                  <a:close/>
                </a:path>
              </a:pathLst>
            </a:custGeom>
            <a:solidFill>
              <a:srgbClr val="1C1D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135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95" name="Freeform 90">
              <a:extLst>
                <a:ext uri="{FF2B5EF4-FFF2-40B4-BE49-F238E27FC236}">
                  <a16:creationId xmlns:a16="http://schemas.microsoft.com/office/drawing/2014/main" id="{3B6F9CA0-9914-4717-ACE2-E7C5057DA8DC}"/>
                </a:ext>
              </a:extLst>
            </p:cNvPr>
            <p:cNvSpPr>
              <a:spLocks/>
            </p:cNvSpPr>
            <p:nvPr/>
          </p:nvSpPr>
          <p:spPr bwMode="auto">
            <a:xfrm>
              <a:off x="4700" y="2877"/>
              <a:ext cx="52" cy="41"/>
            </a:xfrm>
            <a:custGeom>
              <a:avLst/>
              <a:gdLst>
                <a:gd name="T0" fmla="*/ 24 w 28"/>
                <a:gd name="T1" fmla="*/ 22 h 22"/>
                <a:gd name="T2" fmla="*/ 0 w 28"/>
                <a:gd name="T3" fmla="*/ 14 h 22"/>
                <a:gd name="T4" fmla="*/ 15 w 28"/>
                <a:gd name="T5" fmla="*/ 1 h 22"/>
                <a:gd name="T6" fmla="*/ 15 w 28"/>
                <a:gd name="T7" fmla="*/ 1 h 22"/>
                <a:gd name="T8" fmla="*/ 17 w 28"/>
                <a:gd name="T9" fmla="*/ 1 h 22"/>
                <a:gd name="T10" fmla="*/ 17 w 28"/>
                <a:gd name="T11" fmla="*/ 1 h 22"/>
                <a:gd name="T12" fmla="*/ 17 w 28"/>
                <a:gd name="T13" fmla="*/ 2 h 22"/>
                <a:gd name="T14" fmla="*/ 24 w 28"/>
                <a:gd name="T1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8" h="22">
                  <a:moveTo>
                    <a:pt x="24" y="22"/>
                  </a:moveTo>
                  <a:cubicBezTo>
                    <a:pt x="0" y="14"/>
                    <a:pt x="0" y="14"/>
                    <a:pt x="0" y="14"/>
                  </a:cubicBezTo>
                  <a:cubicBezTo>
                    <a:pt x="5" y="1"/>
                    <a:pt x="11" y="0"/>
                    <a:pt x="15" y="1"/>
                  </a:cubicBezTo>
                  <a:cubicBezTo>
                    <a:pt x="15" y="1"/>
                    <a:pt x="15" y="1"/>
                    <a:pt x="15" y="1"/>
                  </a:cubicBezTo>
                  <a:cubicBezTo>
                    <a:pt x="16" y="1"/>
                    <a:pt x="16" y="1"/>
                    <a:pt x="17" y="1"/>
                  </a:cubicBezTo>
                  <a:cubicBezTo>
                    <a:pt x="17" y="1"/>
                    <a:pt x="17" y="1"/>
                    <a:pt x="17" y="1"/>
                  </a:cubicBezTo>
                  <a:cubicBezTo>
                    <a:pt x="17" y="2"/>
                    <a:pt x="17" y="2"/>
                    <a:pt x="17" y="2"/>
                  </a:cubicBezTo>
                  <a:cubicBezTo>
                    <a:pt x="17" y="2"/>
                    <a:pt x="28" y="6"/>
                    <a:pt x="24" y="22"/>
                  </a:cubicBezTo>
                  <a:close/>
                </a:path>
              </a:pathLst>
            </a:custGeom>
            <a:solidFill>
              <a:srgbClr val="2928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135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96" name="Freeform 91">
              <a:extLst>
                <a:ext uri="{FF2B5EF4-FFF2-40B4-BE49-F238E27FC236}">
                  <a16:creationId xmlns:a16="http://schemas.microsoft.com/office/drawing/2014/main" id="{8D3D84AE-B0A6-4FA3-9411-86883959C415}"/>
                </a:ext>
              </a:extLst>
            </p:cNvPr>
            <p:cNvSpPr>
              <a:spLocks/>
            </p:cNvSpPr>
            <p:nvPr/>
          </p:nvSpPr>
          <p:spPr bwMode="auto">
            <a:xfrm>
              <a:off x="4330" y="2089"/>
              <a:ext cx="534" cy="865"/>
            </a:xfrm>
            <a:custGeom>
              <a:avLst/>
              <a:gdLst>
                <a:gd name="T0" fmla="*/ 200 w 286"/>
                <a:gd name="T1" fmla="*/ 461 h 465"/>
                <a:gd name="T2" fmla="*/ 213 w 286"/>
                <a:gd name="T3" fmla="*/ 465 h 465"/>
                <a:gd name="T4" fmla="*/ 264 w 286"/>
                <a:gd name="T5" fmla="*/ 369 h 465"/>
                <a:gd name="T6" fmla="*/ 278 w 286"/>
                <a:gd name="T7" fmla="*/ 305 h 465"/>
                <a:gd name="T8" fmla="*/ 204 w 286"/>
                <a:gd name="T9" fmla="*/ 151 h 465"/>
                <a:gd name="T10" fmla="*/ 85 w 286"/>
                <a:gd name="T11" fmla="*/ 67 h 465"/>
                <a:gd name="T12" fmla="*/ 0 w 286"/>
                <a:gd name="T13" fmla="*/ 414 h 465"/>
                <a:gd name="T14" fmla="*/ 5 w 286"/>
                <a:gd name="T15" fmla="*/ 397 h 465"/>
                <a:gd name="T16" fmla="*/ 111 w 286"/>
                <a:gd name="T17" fmla="*/ 57 h 465"/>
                <a:gd name="T18" fmla="*/ 269 w 286"/>
                <a:gd name="T19" fmla="*/ 305 h 465"/>
                <a:gd name="T20" fmla="*/ 239 w 286"/>
                <a:gd name="T21" fmla="*/ 396 h 465"/>
                <a:gd name="T22" fmla="*/ 200 w 286"/>
                <a:gd name="T23" fmla="*/ 461 h 4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86" h="465">
                  <a:moveTo>
                    <a:pt x="200" y="461"/>
                  </a:moveTo>
                  <a:cubicBezTo>
                    <a:pt x="213" y="465"/>
                    <a:pt x="213" y="465"/>
                    <a:pt x="213" y="465"/>
                  </a:cubicBezTo>
                  <a:cubicBezTo>
                    <a:pt x="264" y="369"/>
                    <a:pt x="264" y="369"/>
                    <a:pt x="264" y="369"/>
                  </a:cubicBezTo>
                  <a:cubicBezTo>
                    <a:pt x="264" y="369"/>
                    <a:pt x="286" y="339"/>
                    <a:pt x="278" y="305"/>
                  </a:cubicBezTo>
                  <a:cubicBezTo>
                    <a:pt x="270" y="272"/>
                    <a:pt x="204" y="151"/>
                    <a:pt x="204" y="151"/>
                  </a:cubicBezTo>
                  <a:cubicBezTo>
                    <a:pt x="204" y="151"/>
                    <a:pt x="127" y="0"/>
                    <a:pt x="85" y="67"/>
                  </a:cubicBezTo>
                  <a:cubicBezTo>
                    <a:pt x="44" y="135"/>
                    <a:pt x="0" y="374"/>
                    <a:pt x="0" y="414"/>
                  </a:cubicBezTo>
                  <a:cubicBezTo>
                    <a:pt x="5" y="397"/>
                    <a:pt x="5" y="397"/>
                    <a:pt x="5" y="397"/>
                  </a:cubicBezTo>
                  <a:cubicBezTo>
                    <a:pt x="5" y="397"/>
                    <a:pt x="54" y="61"/>
                    <a:pt x="111" y="57"/>
                  </a:cubicBezTo>
                  <a:cubicBezTo>
                    <a:pt x="168" y="54"/>
                    <a:pt x="264" y="293"/>
                    <a:pt x="269" y="305"/>
                  </a:cubicBezTo>
                  <a:cubicBezTo>
                    <a:pt x="273" y="318"/>
                    <a:pt x="263" y="366"/>
                    <a:pt x="239" y="396"/>
                  </a:cubicBezTo>
                  <a:lnTo>
                    <a:pt x="200" y="461"/>
                  </a:lnTo>
                  <a:close/>
                </a:path>
              </a:pathLst>
            </a:custGeom>
            <a:solidFill>
              <a:srgbClr val="302F2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135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97" name="Freeform 92">
              <a:extLst>
                <a:ext uri="{FF2B5EF4-FFF2-40B4-BE49-F238E27FC236}">
                  <a16:creationId xmlns:a16="http://schemas.microsoft.com/office/drawing/2014/main" id="{C80B6354-50CF-4ABD-8888-E531403F6560}"/>
                </a:ext>
              </a:extLst>
            </p:cNvPr>
            <p:cNvSpPr>
              <a:spLocks/>
            </p:cNvSpPr>
            <p:nvPr/>
          </p:nvSpPr>
          <p:spPr bwMode="auto">
            <a:xfrm>
              <a:off x="4538" y="2006"/>
              <a:ext cx="39" cy="52"/>
            </a:xfrm>
            <a:custGeom>
              <a:avLst/>
              <a:gdLst>
                <a:gd name="T0" fmla="*/ 0 w 21"/>
                <a:gd name="T1" fmla="*/ 7 h 28"/>
                <a:gd name="T2" fmla="*/ 5 w 21"/>
                <a:gd name="T3" fmla="*/ 1 h 28"/>
                <a:gd name="T4" fmla="*/ 12 w 21"/>
                <a:gd name="T5" fmla="*/ 2 h 28"/>
                <a:gd name="T6" fmla="*/ 15 w 21"/>
                <a:gd name="T7" fmla="*/ 10 h 28"/>
                <a:gd name="T8" fmla="*/ 12 w 21"/>
                <a:gd name="T9" fmla="*/ 15 h 28"/>
                <a:gd name="T10" fmla="*/ 19 w 21"/>
                <a:gd name="T11" fmla="*/ 27 h 28"/>
                <a:gd name="T12" fmla="*/ 8 w 21"/>
                <a:gd name="T13" fmla="*/ 16 h 28"/>
                <a:gd name="T14" fmla="*/ 9 w 21"/>
                <a:gd name="T15" fmla="*/ 6 h 28"/>
                <a:gd name="T16" fmla="*/ 0 w 21"/>
                <a:gd name="T17" fmla="*/ 7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28">
                  <a:moveTo>
                    <a:pt x="0" y="7"/>
                  </a:moveTo>
                  <a:cubicBezTo>
                    <a:pt x="0" y="3"/>
                    <a:pt x="5" y="1"/>
                    <a:pt x="5" y="1"/>
                  </a:cubicBezTo>
                  <a:cubicBezTo>
                    <a:pt x="5" y="1"/>
                    <a:pt x="10" y="0"/>
                    <a:pt x="12" y="2"/>
                  </a:cubicBezTo>
                  <a:cubicBezTo>
                    <a:pt x="14" y="5"/>
                    <a:pt x="15" y="6"/>
                    <a:pt x="15" y="10"/>
                  </a:cubicBezTo>
                  <a:cubicBezTo>
                    <a:pt x="15" y="13"/>
                    <a:pt x="12" y="14"/>
                    <a:pt x="12" y="15"/>
                  </a:cubicBezTo>
                  <a:cubicBezTo>
                    <a:pt x="12" y="17"/>
                    <a:pt x="21" y="26"/>
                    <a:pt x="19" y="27"/>
                  </a:cubicBezTo>
                  <a:cubicBezTo>
                    <a:pt x="17" y="28"/>
                    <a:pt x="9" y="19"/>
                    <a:pt x="8" y="16"/>
                  </a:cubicBezTo>
                  <a:cubicBezTo>
                    <a:pt x="8" y="14"/>
                    <a:pt x="14" y="12"/>
                    <a:pt x="9" y="6"/>
                  </a:cubicBezTo>
                  <a:cubicBezTo>
                    <a:pt x="4" y="1"/>
                    <a:pt x="1" y="11"/>
                    <a:pt x="0" y="7"/>
                  </a:cubicBezTo>
                  <a:close/>
                </a:path>
              </a:pathLst>
            </a:custGeom>
            <a:solidFill>
              <a:srgbClr val="48373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135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98" name="Freeform 93">
              <a:extLst>
                <a:ext uri="{FF2B5EF4-FFF2-40B4-BE49-F238E27FC236}">
                  <a16:creationId xmlns:a16="http://schemas.microsoft.com/office/drawing/2014/main" id="{42E28EF4-79C9-4DCC-BCFD-8F403FC14CA9}"/>
                </a:ext>
              </a:extLst>
            </p:cNvPr>
            <p:cNvSpPr>
              <a:spLocks/>
            </p:cNvSpPr>
            <p:nvPr/>
          </p:nvSpPr>
          <p:spPr bwMode="auto">
            <a:xfrm>
              <a:off x="4868" y="2810"/>
              <a:ext cx="88" cy="158"/>
            </a:xfrm>
            <a:custGeom>
              <a:avLst/>
              <a:gdLst>
                <a:gd name="T0" fmla="*/ 47 w 47"/>
                <a:gd name="T1" fmla="*/ 67 h 85"/>
                <a:gd name="T2" fmla="*/ 46 w 47"/>
                <a:gd name="T3" fmla="*/ 71 h 85"/>
                <a:gd name="T4" fmla="*/ 40 w 47"/>
                <a:gd name="T5" fmla="*/ 82 h 85"/>
                <a:gd name="T6" fmla="*/ 34 w 47"/>
                <a:gd name="T7" fmla="*/ 74 h 85"/>
                <a:gd name="T8" fmla="*/ 39 w 47"/>
                <a:gd name="T9" fmla="*/ 60 h 85"/>
                <a:gd name="T10" fmla="*/ 36 w 47"/>
                <a:gd name="T11" fmla="*/ 61 h 85"/>
                <a:gd name="T12" fmla="*/ 29 w 47"/>
                <a:gd name="T13" fmla="*/ 77 h 85"/>
                <a:gd name="T14" fmla="*/ 25 w 47"/>
                <a:gd name="T15" fmla="*/ 71 h 85"/>
                <a:gd name="T16" fmla="*/ 20 w 47"/>
                <a:gd name="T17" fmla="*/ 72 h 85"/>
                <a:gd name="T18" fmla="*/ 12 w 47"/>
                <a:gd name="T19" fmla="*/ 60 h 85"/>
                <a:gd name="T20" fmla="*/ 18 w 47"/>
                <a:gd name="T21" fmla="*/ 42 h 85"/>
                <a:gd name="T22" fmla="*/ 0 w 47"/>
                <a:gd name="T23" fmla="*/ 0 h 85"/>
                <a:gd name="T24" fmla="*/ 15 w 47"/>
                <a:gd name="T25" fmla="*/ 31 h 85"/>
                <a:gd name="T26" fmla="*/ 27 w 47"/>
                <a:gd name="T27" fmla="*/ 31 h 85"/>
                <a:gd name="T28" fmla="*/ 46 w 47"/>
                <a:gd name="T29" fmla="*/ 62 h 85"/>
                <a:gd name="T30" fmla="*/ 47 w 47"/>
                <a:gd name="T31" fmla="*/ 67 h 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47" h="85">
                  <a:moveTo>
                    <a:pt x="47" y="67"/>
                  </a:moveTo>
                  <a:cubicBezTo>
                    <a:pt x="47" y="68"/>
                    <a:pt x="47" y="70"/>
                    <a:pt x="46" y="71"/>
                  </a:cubicBezTo>
                  <a:cubicBezTo>
                    <a:pt x="45" y="74"/>
                    <a:pt x="43" y="81"/>
                    <a:pt x="40" y="82"/>
                  </a:cubicBezTo>
                  <a:cubicBezTo>
                    <a:pt x="36" y="85"/>
                    <a:pt x="31" y="77"/>
                    <a:pt x="34" y="74"/>
                  </a:cubicBezTo>
                  <a:cubicBezTo>
                    <a:pt x="37" y="71"/>
                    <a:pt x="39" y="60"/>
                    <a:pt x="39" y="60"/>
                  </a:cubicBezTo>
                  <a:cubicBezTo>
                    <a:pt x="39" y="60"/>
                    <a:pt x="37" y="51"/>
                    <a:pt x="36" y="61"/>
                  </a:cubicBezTo>
                  <a:cubicBezTo>
                    <a:pt x="36" y="61"/>
                    <a:pt x="31" y="77"/>
                    <a:pt x="29" y="77"/>
                  </a:cubicBezTo>
                  <a:cubicBezTo>
                    <a:pt x="26" y="77"/>
                    <a:pt x="24" y="73"/>
                    <a:pt x="25" y="71"/>
                  </a:cubicBezTo>
                  <a:cubicBezTo>
                    <a:pt x="24" y="72"/>
                    <a:pt x="22" y="72"/>
                    <a:pt x="20" y="72"/>
                  </a:cubicBezTo>
                  <a:cubicBezTo>
                    <a:pt x="16" y="70"/>
                    <a:pt x="12" y="63"/>
                    <a:pt x="12" y="60"/>
                  </a:cubicBezTo>
                  <a:cubicBezTo>
                    <a:pt x="12" y="57"/>
                    <a:pt x="18" y="49"/>
                    <a:pt x="18" y="42"/>
                  </a:cubicBezTo>
                  <a:cubicBezTo>
                    <a:pt x="19" y="36"/>
                    <a:pt x="0" y="35"/>
                    <a:pt x="0" y="0"/>
                  </a:cubicBezTo>
                  <a:cubicBezTo>
                    <a:pt x="0" y="0"/>
                    <a:pt x="10" y="30"/>
                    <a:pt x="15" y="31"/>
                  </a:cubicBezTo>
                  <a:cubicBezTo>
                    <a:pt x="21" y="32"/>
                    <a:pt x="27" y="31"/>
                    <a:pt x="27" y="31"/>
                  </a:cubicBezTo>
                  <a:cubicBezTo>
                    <a:pt x="27" y="31"/>
                    <a:pt x="43" y="59"/>
                    <a:pt x="46" y="62"/>
                  </a:cubicBezTo>
                  <a:cubicBezTo>
                    <a:pt x="47" y="63"/>
                    <a:pt x="47" y="65"/>
                    <a:pt x="47" y="67"/>
                  </a:cubicBezTo>
                  <a:close/>
                </a:path>
              </a:pathLst>
            </a:custGeom>
            <a:solidFill>
              <a:srgbClr val="E79F6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135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99" name="Freeform 94">
              <a:extLst>
                <a:ext uri="{FF2B5EF4-FFF2-40B4-BE49-F238E27FC236}">
                  <a16:creationId xmlns:a16="http://schemas.microsoft.com/office/drawing/2014/main" id="{25A105BE-B8A1-4ABC-824D-49357A39F0B8}"/>
                </a:ext>
              </a:extLst>
            </p:cNvPr>
            <p:cNvSpPr>
              <a:spLocks/>
            </p:cNvSpPr>
            <p:nvPr/>
          </p:nvSpPr>
          <p:spPr bwMode="auto">
            <a:xfrm>
              <a:off x="4745" y="2654"/>
              <a:ext cx="175" cy="127"/>
            </a:xfrm>
            <a:custGeom>
              <a:avLst/>
              <a:gdLst>
                <a:gd name="T0" fmla="*/ 0 w 94"/>
                <a:gd name="T1" fmla="*/ 4 h 68"/>
                <a:gd name="T2" fmla="*/ 56 w 94"/>
                <a:gd name="T3" fmla="*/ 1 h 68"/>
                <a:gd name="T4" fmla="*/ 69 w 94"/>
                <a:gd name="T5" fmla="*/ 4 h 68"/>
                <a:gd name="T6" fmla="*/ 90 w 94"/>
                <a:gd name="T7" fmla="*/ 16 h 68"/>
                <a:gd name="T8" fmla="*/ 93 w 94"/>
                <a:gd name="T9" fmla="*/ 25 h 68"/>
                <a:gd name="T10" fmla="*/ 86 w 94"/>
                <a:gd name="T11" fmla="*/ 45 h 68"/>
                <a:gd name="T12" fmla="*/ 80 w 94"/>
                <a:gd name="T13" fmla="*/ 23 h 68"/>
                <a:gd name="T14" fmla="*/ 68 w 94"/>
                <a:gd name="T15" fmla="*/ 19 h 68"/>
                <a:gd name="T16" fmla="*/ 75 w 94"/>
                <a:gd name="T17" fmla="*/ 30 h 68"/>
                <a:gd name="T18" fmla="*/ 75 w 94"/>
                <a:gd name="T19" fmla="*/ 39 h 68"/>
                <a:gd name="T20" fmla="*/ 59 w 94"/>
                <a:gd name="T21" fmla="*/ 67 h 68"/>
                <a:gd name="T22" fmla="*/ 45 w 94"/>
                <a:gd name="T23" fmla="*/ 67 h 68"/>
                <a:gd name="T24" fmla="*/ 47 w 94"/>
                <a:gd name="T25" fmla="*/ 57 h 68"/>
                <a:gd name="T26" fmla="*/ 51 w 94"/>
                <a:gd name="T27" fmla="*/ 57 h 68"/>
                <a:gd name="T28" fmla="*/ 39 w 94"/>
                <a:gd name="T29" fmla="*/ 39 h 68"/>
                <a:gd name="T30" fmla="*/ 15 w 94"/>
                <a:gd name="T31" fmla="*/ 29 h 68"/>
                <a:gd name="T32" fmla="*/ 7 w 94"/>
                <a:gd name="T33" fmla="*/ 27 h 68"/>
                <a:gd name="T34" fmla="*/ 0 w 94"/>
                <a:gd name="T35" fmla="*/ 24 h 68"/>
                <a:gd name="T36" fmla="*/ 0 w 94"/>
                <a:gd name="T37" fmla="*/ 4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4" h="68">
                  <a:moveTo>
                    <a:pt x="0" y="4"/>
                  </a:moveTo>
                  <a:cubicBezTo>
                    <a:pt x="56" y="1"/>
                    <a:pt x="56" y="1"/>
                    <a:pt x="56" y="1"/>
                  </a:cubicBezTo>
                  <a:cubicBezTo>
                    <a:pt x="56" y="1"/>
                    <a:pt x="61" y="0"/>
                    <a:pt x="69" y="4"/>
                  </a:cubicBezTo>
                  <a:cubicBezTo>
                    <a:pt x="77" y="8"/>
                    <a:pt x="90" y="16"/>
                    <a:pt x="90" y="16"/>
                  </a:cubicBezTo>
                  <a:cubicBezTo>
                    <a:pt x="90" y="16"/>
                    <a:pt x="94" y="18"/>
                    <a:pt x="93" y="25"/>
                  </a:cubicBezTo>
                  <a:cubicBezTo>
                    <a:pt x="92" y="33"/>
                    <a:pt x="90" y="44"/>
                    <a:pt x="86" y="45"/>
                  </a:cubicBezTo>
                  <a:cubicBezTo>
                    <a:pt x="83" y="45"/>
                    <a:pt x="79" y="26"/>
                    <a:pt x="80" y="23"/>
                  </a:cubicBezTo>
                  <a:cubicBezTo>
                    <a:pt x="68" y="19"/>
                    <a:pt x="68" y="19"/>
                    <a:pt x="68" y="19"/>
                  </a:cubicBezTo>
                  <a:cubicBezTo>
                    <a:pt x="75" y="30"/>
                    <a:pt x="75" y="30"/>
                    <a:pt x="75" y="30"/>
                  </a:cubicBezTo>
                  <a:cubicBezTo>
                    <a:pt x="75" y="30"/>
                    <a:pt x="77" y="34"/>
                    <a:pt x="75" y="39"/>
                  </a:cubicBezTo>
                  <a:cubicBezTo>
                    <a:pt x="73" y="43"/>
                    <a:pt x="62" y="67"/>
                    <a:pt x="59" y="67"/>
                  </a:cubicBezTo>
                  <a:cubicBezTo>
                    <a:pt x="56" y="68"/>
                    <a:pt x="45" y="67"/>
                    <a:pt x="45" y="67"/>
                  </a:cubicBezTo>
                  <a:cubicBezTo>
                    <a:pt x="45" y="67"/>
                    <a:pt x="41" y="58"/>
                    <a:pt x="47" y="57"/>
                  </a:cubicBezTo>
                  <a:cubicBezTo>
                    <a:pt x="53" y="57"/>
                    <a:pt x="51" y="57"/>
                    <a:pt x="51" y="57"/>
                  </a:cubicBezTo>
                  <a:cubicBezTo>
                    <a:pt x="51" y="57"/>
                    <a:pt x="45" y="42"/>
                    <a:pt x="39" y="39"/>
                  </a:cubicBezTo>
                  <a:cubicBezTo>
                    <a:pt x="32" y="37"/>
                    <a:pt x="20" y="40"/>
                    <a:pt x="15" y="29"/>
                  </a:cubicBezTo>
                  <a:cubicBezTo>
                    <a:pt x="7" y="27"/>
                    <a:pt x="7" y="27"/>
                    <a:pt x="7" y="27"/>
                  </a:cubicBezTo>
                  <a:cubicBezTo>
                    <a:pt x="0" y="24"/>
                    <a:pt x="0" y="24"/>
                    <a:pt x="0" y="24"/>
                  </a:cubicBezTo>
                  <a:lnTo>
                    <a:pt x="0" y="4"/>
                  </a:lnTo>
                  <a:close/>
                </a:path>
              </a:pathLst>
            </a:custGeom>
            <a:solidFill>
              <a:srgbClr val="F5B97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135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00" name="Freeform 95">
              <a:extLst>
                <a:ext uri="{FF2B5EF4-FFF2-40B4-BE49-F238E27FC236}">
                  <a16:creationId xmlns:a16="http://schemas.microsoft.com/office/drawing/2014/main" id="{15FCD5B1-CF6F-4204-94C5-82F7AAA10039}"/>
                </a:ext>
              </a:extLst>
            </p:cNvPr>
            <p:cNvSpPr>
              <a:spLocks/>
            </p:cNvSpPr>
            <p:nvPr/>
          </p:nvSpPr>
          <p:spPr bwMode="auto">
            <a:xfrm>
              <a:off x="4429" y="2141"/>
              <a:ext cx="329" cy="597"/>
            </a:xfrm>
            <a:custGeom>
              <a:avLst/>
              <a:gdLst>
                <a:gd name="T0" fmla="*/ 20 w 176"/>
                <a:gd name="T1" fmla="*/ 308 h 321"/>
                <a:gd name="T2" fmla="*/ 176 w 176"/>
                <a:gd name="T3" fmla="*/ 303 h 321"/>
                <a:gd name="T4" fmla="*/ 169 w 176"/>
                <a:gd name="T5" fmla="*/ 279 h 321"/>
                <a:gd name="T6" fmla="*/ 74 w 176"/>
                <a:gd name="T7" fmla="*/ 250 h 321"/>
                <a:gd name="T8" fmla="*/ 84 w 176"/>
                <a:gd name="T9" fmla="*/ 71 h 321"/>
                <a:gd name="T10" fmla="*/ 26 w 176"/>
                <a:gd name="T11" fmla="*/ 71 h 321"/>
                <a:gd name="T12" fmla="*/ 0 w 176"/>
                <a:gd name="T13" fmla="*/ 228 h 321"/>
                <a:gd name="T14" fmla="*/ 20 w 176"/>
                <a:gd name="T15" fmla="*/ 308 h 3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6" h="321">
                  <a:moveTo>
                    <a:pt x="20" y="308"/>
                  </a:moveTo>
                  <a:cubicBezTo>
                    <a:pt x="20" y="308"/>
                    <a:pt x="133" y="321"/>
                    <a:pt x="176" y="303"/>
                  </a:cubicBezTo>
                  <a:cubicBezTo>
                    <a:pt x="169" y="279"/>
                    <a:pt x="169" y="279"/>
                    <a:pt x="169" y="279"/>
                  </a:cubicBezTo>
                  <a:cubicBezTo>
                    <a:pt x="169" y="279"/>
                    <a:pt x="88" y="259"/>
                    <a:pt x="74" y="250"/>
                  </a:cubicBezTo>
                  <a:cubicBezTo>
                    <a:pt x="74" y="250"/>
                    <a:pt x="101" y="150"/>
                    <a:pt x="84" y="71"/>
                  </a:cubicBezTo>
                  <a:cubicBezTo>
                    <a:pt x="84" y="71"/>
                    <a:pt x="66" y="0"/>
                    <a:pt x="26" y="71"/>
                  </a:cubicBezTo>
                  <a:cubicBezTo>
                    <a:pt x="26" y="71"/>
                    <a:pt x="0" y="139"/>
                    <a:pt x="0" y="228"/>
                  </a:cubicBezTo>
                  <a:cubicBezTo>
                    <a:pt x="1" y="317"/>
                    <a:pt x="10" y="302"/>
                    <a:pt x="20" y="308"/>
                  </a:cubicBezTo>
                  <a:close/>
                </a:path>
              </a:pathLst>
            </a:custGeom>
            <a:solidFill>
              <a:srgbClr val="6B88B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135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01" name="Freeform 96">
              <a:extLst>
                <a:ext uri="{FF2B5EF4-FFF2-40B4-BE49-F238E27FC236}">
                  <a16:creationId xmlns:a16="http://schemas.microsoft.com/office/drawing/2014/main" id="{932576D2-DC11-444B-991E-DF4C718C25CD}"/>
                </a:ext>
              </a:extLst>
            </p:cNvPr>
            <p:cNvSpPr>
              <a:spLocks/>
            </p:cNvSpPr>
            <p:nvPr/>
          </p:nvSpPr>
          <p:spPr bwMode="auto">
            <a:xfrm>
              <a:off x="4549" y="2137"/>
              <a:ext cx="17" cy="12"/>
            </a:xfrm>
            <a:custGeom>
              <a:avLst/>
              <a:gdLst>
                <a:gd name="T0" fmla="*/ 9 w 9"/>
                <a:gd name="T1" fmla="*/ 3 h 6"/>
                <a:gd name="T2" fmla="*/ 8 w 9"/>
                <a:gd name="T3" fmla="*/ 6 h 6"/>
                <a:gd name="T4" fmla="*/ 0 w 9"/>
                <a:gd name="T5" fmla="*/ 0 h 6"/>
                <a:gd name="T6" fmla="*/ 9 w 9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6">
                  <a:moveTo>
                    <a:pt x="9" y="3"/>
                  </a:moveTo>
                  <a:cubicBezTo>
                    <a:pt x="8" y="6"/>
                    <a:pt x="8" y="6"/>
                    <a:pt x="8" y="6"/>
                  </a:cubicBezTo>
                  <a:cubicBezTo>
                    <a:pt x="8" y="6"/>
                    <a:pt x="5" y="3"/>
                    <a:pt x="0" y="0"/>
                  </a:cubicBezTo>
                  <a:cubicBezTo>
                    <a:pt x="3" y="1"/>
                    <a:pt x="6" y="2"/>
                    <a:pt x="9" y="3"/>
                  </a:cubicBezTo>
                  <a:close/>
                </a:path>
              </a:pathLst>
            </a:custGeom>
            <a:solidFill>
              <a:srgbClr val="6A4C3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135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02" name="Freeform 97">
              <a:extLst>
                <a:ext uri="{FF2B5EF4-FFF2-40B4-BE49-F238E27FC236}">
                  <a16:creationId xmlns:a16="http://schemas.microsoft.com/office/drawing/2014/main" id="{0CD53432-07C3-48E3-95FA-5E495FCA16E9}"/>
                </a:ext>
              </a:extLst>
            </p:cNvPr>
            <p:cNvSpPr>
              <a:spLocks/>
            </p:cNvSpPr>
            <p:nvPr/>
          </p:nvSpPr>
          <p:spPr bwMode="auto">
            <a:xfrm>
              <a:off x="4713" y="2072"/>
              <a:ext cx="43" cy="13"/>
            </a:xfrm>
            <a:custGeom>
              <a:avLst/>
              <a:gdLst>
                <a:gd name="T0" fmla="*/ 23 w 23"/>
                <a:gd name="T1" fmla="*/ 7 h 7"/>
                <a:gd name="T2" fmla="*/ 22 w 23"/>
                <a:gd name="T3" fmla="*/ 6 h 7"/>
                <a:gd name="T4" fmla="*/ 20 w 23"/>
                <a:gd name="T5" fmla="*/ 5 h 7"/>
                <a:gd name="T6" fmla="*/ 18 w 23"/>
                <a:gd name="T7" fmla="*/ 4 h 7"/>
                <a:gd name="T8" fmla="*/ 16 w 23"/>
                <a:gd name="T9" fmla="*/ 3 h 7"/>
                <a:gd name="T10" fmla="*/ 14 w 23"/>
                <a:gd name="T11" fmla="*/ 2 h 7"/>
                <a:gd name="T12" fmla="*/ 12 w 23"/>
                <a:gd name="T13" fmla="*/ 2 h 7"/>
                <a:gd name="T14" fmla="*/ 10 w 23"/>
                <a:gd name="T15" fmla="*/ 1 h 7"/>
                <a:gd name="T16" fmla="*/ 8 w 23"/>
                <a:gd name="T17" fmla="*/ 1 h 7"/>
                <a:gd name="T18" fmla="*/ 6 w 23"/>
                <a:gd name="T19" fmla="*/ 1 h 7"/>
                <a:gd name="T20" fmla="*/ 4 w 23"/>
                <a:gd name="T21" fmla="*/ 1 h 7"/>
                <a:gd name="T22" fmla="*/ 0 w 23"/>
                <a:gd name="T23" fmla="*/ 2 h 7"/>
                <a:gd name="T24" fmla="*/ 4 w 23"/>
                <a:gd name="T25" fmla="*/ 1 h 7"/>
                <a:gd name="T26" fmla="*/ 8 w 23"/>
                <a:gd name="T27" fmla="*/ 0 h 7"/>
                <a:gd name="T28" fmla="*/ 10 w 23"/>
                <a:gd name="T29" fmla="*/ 0 h 7"/>
                <a:gd name="T30" fmla="*/ 12 w 23"/>
                <a:gd name="T31" fmla="*/ 1 h 7"/>
                <a:gd name="T32" fmla="*/ 14 w 23"/>
                <a:gd name="T33" fmla="*/ 1 h 7"/>
                <a:gd name="T34" fmla="*/ 16 w 23"/>
                <a:gd name="T35" fmla="*/ 2 h 7"/>
                <a:gd name="T36" fmla="*/ 18 w 23"/>
                <a:gd name="T37" fmla="*/ 3 h 7"/>
                <a:gd name="T38" fmla="*/ 20 w 23"/>
                <a:gd name="T39" fmla="*/ 4 h 7"/>
                <a:gd name="T40" fmla="*/ 23 w 23"/>
                <a:gd name="T41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23" h="7">
                  <a:moveTo>
                    <a:pt x="23" y="7"/>
                  </a:moveTo>
                  <a:cubicBezTo>
                    <a:pt x="23" y="7"/>
                    <a:pt x="22" y="7"/>
                    <a:pt x="22" y="6"/>
                  </a:cubicBezTo>
                  <a:cubicBezTo>
                    <a:pt x="21" y="6"/>
                    <a:pt x="20" y="5"/>
                    <a:pt x="20" y="5"/>
                  </a:cubicBezTo>
                  <a:cubicBezTo>
                    <a:pt x="19" y="4"/>
                    <a:pt x="18" y="4"/>
                    <a:pt x="18" y="4"/>
                  </a:cubicBezTo>
                  <a:cubicBezTo>
                    <a:pt x="17" y="4"/>
                    <a:pt x="17" y="3"/>
                    <a:pt x="16" y="3"/>
                  </a:cubicBezTo>
                  <a:cubicBezTo>
                    <a:pt x="15" y="3"/>
                    <a:pt x="15" y="3"/>
                    <a:pt x="14" y="2"/>
                  </a:cubicBezTo>
                  <a:cubicBezTo>
                    <a:pt x="13" y="2"/>
                    <a:pt x="13" y="2"/>
                    <a:pt x="12" y="2"/>
                  </a:cubicBezTo>
                  <a:cubicBezTo>
                    <a:pt x="11" y="2"/>
                    <a:pt x="10" y="2"/>
                    <a:pt x="10" y="1"/>
                  </a:cubicBezTo>
                  <a:cubicBezTo>
                    <a:pt x="9" y="1"/>
                    <a:pt x="8" y="1"/>
                    <a:pt x="8" y="1"/>
                  </a:cubicBezTo>
                  <a:cubicBezTo>
                    <a:pt x="7" y="1"/>
                    <a:pt x="6" y="1"/>
                    <a:pt x="6" y="1"/>
                  </a:cubicBezTo>
                  <a:cubicBezTo>
                    <a:pt x="5" y="1"/>
                    <a:pt x="4" y="1"/>
                    <a:pt x="4" y="1"/>
                  </a:cubicBezTo>
                  <a:cubicBezTo>
                    <a:pt x="2" y="2"/>
                    <a:pt x="0" y="2"/>
                    <a:pt x="0" y="2"/>
                  </a:cubicBezTo>
                  <a:cubicBezTo>
                    <a:pt x="0" y="2"/>
                    <a:pt x="1" y="1"/>
                    <a:pt x="4" y="1"/>
                  </a:cubicBezTo>
                  <a:cubicBezTo>
                    <a:pt x="5" y="1"/>
                    <a:pt x="6" y="0"/>
                    <a:pt x="8" y="0"/>
                  </a:cubicBezTo>
                  <a:cubicBezTo>
                    <a:pt x="8" y="0"/>
                    <a:pt x="9" y="0"/>
                    <a:pt x="10" y="0"/>
                  </a:cubicBezTo>
                  <a:cubicBezTo>
                    <a:pt x="11" y="1"/>
                    <a:pt x="11" y="1"/>
                    <a:pt x="12" y="1"/>
                  </a:cubicBezTo>
                  <a:cubicBezTo>
                    <a:pt x="13" y="1"/>
                    <a:pt x="14" y="1"/>
                    <a:pt x="14" y="1"/>
                  </a:cubicBezTo>
                  <a:cubicBezTo>
                    <a:pt x="15" y="2"/>
                    <a:pt x="16" y="2"/>
                    <a:pt x="16" y="2"/>
                  </a:cubicBezTo>
                  <a:cubicBezTo>
                    <a:pt x="17" y="2"/>
                    <a:pt x="18" y="3"/>
                    <a:pt x="18" y="3"/>
                  </a:cubicBezTo>
                  <a:cubicBezTo>
                    <a:pt x="19" y="4"/>
                    <a:pt x="19" y="4"/>
                    <a:pt x="20" y="4"/>
                  </a:cubicBezTo>
                  <a:cubicBezTo>
                    <a:pt x="22" y="6"/>
                    <a:pt x="23" y="7"/>
                    <a:pt x="23" y="7"/>
                  </a:cubicBezTo>
                  <a:close/>
                </a:path>
              </a:pathLst>
            </a:custGeom>
            <a:solidFill>
              <a:srgbClr val="EF9C5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135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03" name="Freeform 98">
              <a:extLst>
                <a:ext uri="{FF2B5EF4-FFF2-40B4-BE49-F238E27FC236}">
                  <a16:creationId xmlns:a16="http://schemas.microsoft.com/office/drawing/2014/main" id="{18396FDB-F7CF-4D38-92B4-8735347D6686}"/>
                </a:ext>
              </a:extLst>
            </p:cNvPr>
            <p:cNvSpPr>
              <a:spLocks/>
            </p:cNvSpPr>
            <p:nvPr/>
          </p:nvSpPr>
          <p:spPr bwMode="auto">
            <a:xfrm>
              <a:off x="4446" y="1818"/>
              <a:ext cx="303" cy="325"/>
            </a:xfrm>
            <a:custGeom>
              <a:avLst/>
              <a:gdLst>
                <a:gd name="T0" fmla="*/ 162 w 162"/>
                <a:gd name="T1" fmla="*/ 38 h 175"/>
                <a:gd name="T2" fmla="*/ 136 w 162"/>
                <a:gd name="T3" fmla="*/ 48 h 175"/>
                <a:gd name="T4" fmla="*/ 132 w 162"/>
                <a:gd name="T5" fmla="*/ 49 h 175"/>
                <a:gd name="T6" fmla="*/ 75 w 162"/>
                <a:gd name="T7" fmla="*/ 54 h 175"/>
                <a:gd name="T8" fmla="*/ 70 w 162"/>
                <a:gd name="T9" fmla="*/ 75 h 175"/>
                <a:gd name="T10" fmla="*/ 71 w 162"/>
                <a:gd name="T11" fmla="*/ 79 h 175"/>
                <a:gd name="T12" fmla="*/ 73 w 162"/>
                <a:gd name="T13" fmla="*/ 114 h 175"/>
                <a:gd name="T14" fmla="*/ 48 w 162"/>
                <a:gd name="T15" fmla="*/ 99 h 175"/>
                <a:gd name="T16" fmla="*/ 68 w 162"/>
                <a:gd name="T17" fmla="*/ 138 h 175"/>
                <a:gd name="T18" fmla="*/ 67 w 162"/>
                <a:gd name="T19" fmla="*/ 144 h 175"/>
                <a:gd name="T20" fmla="*/ 64 w 162"/>
                <a:gd name="T21" fmla="*/ 175 h 175"/>
                <a:gd name="T22" fmla="*/ 55 w 162"/>
                <a:gd name="T23" fmla="*/ 172 h 175"/>
                <a:gd name="T24" fmla="*/ 33 w 162"/>
                <a:gd name="T25" fmla="*/ 157 h 175"/>
                <a:gd name="T26" fmla="*/ 31 w 162"/>
                <a:gd name="T27" fmla="*/ 158 h 175"/>
                <a:gd name="T28" fmla="*/ 0 w 162"/>
                <a:gd name="T29" fmla="*/ 89 h 175"/>
                <a:gd name="T30" fmla="*/ 89 w 162"/>
                <a:gd name="T31" fmla="*/ 0 h 175"/>
                <a:gd name="T32" fmla="*/ 162 w 162"/>
                <a:gd name="T33" fmla="*/ 38 h 1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62" h="175">
                  <a:moveTo>
                    <a:pt x="162" y="38"/>
                  </a:moveTo>
                  <a:cubicBezTo>
                    <a:pt x="156" y="43"/>
                    <a:pt x="147" y="47"/>
                    <a:pt x="136" y="48"/>
                  </a:cubicBezTo>
                  <a:cubicBezTo>
                    <a:pt x="134" y="49"/>
                    <a:pt x="133" y="49"/>
                    <a:pt x="132" y="49"/>
                  </a:cubicBezTo>
                  <a:cubicBezTo>
                    <a:pt x="117" y="54"/>
                    <a:pt x="102" y="55"/>
                    <a:pt x="75" y="54"/>
                  </a:cubicBezTo>
                  <a:cubicBezTo>
                    <a:pt x="75" y="54"/>
                    <a:pt x="66" y="53"/>
                    <a:pt x="70" y="75"/>
                  </a:cubicBezTo>
                  <a:cubicBezTo>
                    <a:pt x="71" y="76"/>
                    <a:pt x="71" y="78"/>
                    <a:pt x="71" y="79"/>
                  </a:cubicBezTo>
                  <a:cubicBezTo>
                    <a:pt x="71" y="79"/>
                    <a:pt x="78" y="98"/>
                    <a:pt x="73" y="114"/>
                  </a:cubicBezTo>
                  <a:cubicBezTo>
                    <a:pt x="73" y="114"/>
                    <a:pt x="62" y="88"/>
                    <a:pt x="48" y="99"/>
                  </a:cubicBezTo>
                  <a:cubicBezTo>
                    <a:pt x="33" y="110"/>
                    <a:pt x="61" y="140"/>
                    <a:pt x="68" y="138"/>
                  </a:cubicBezTo>
                  <a:cubicBezTo>
                    <a:pt x="67" y="144"/>
                    <a:pt x="67" y="144"/>
                    <a:pt x="67" y="144"/>
                  </a:cubicBezTo>
                  <a:cubicBezTo>
                    <a:pt x="64" y="175"/>
                    <a:pt x="64" y="175"/>
                    <a:pt x="64" y="175"/>
                  </a:cubicBezTo>
                  <a:cubicBezTo>
                    <a:pt x="61" y="174"/>
                    <a:pt x="58" y="173"/>
                    <a:pt x="55" y="172"/>
                  </a:cubicBezTo>
                  <a:cubicBezTo>
                    <a:pt x="49" y="168"/>
                    <a:pt x="41" y="163"/>
                    <a:pt x="33" y="157"/>
                  </a:cubicBezTo>
                  <a:cubicBezTo>
                    <a:pt x="32" y="157"/>
                    <a:pt x="32" y="158"/>
                    <a:pt x="31" y="158"/>
                  </a:cubicBezTo>
                  <a:cubicBezTo>
                    <a:pt x="12" y="141"/>
                    <a:pt x="0" y="117"/>
                    <a:pt x="0" y="89"/>
                  </a:cubicBezTo>
                  <a:cubicBezTo>
                    <a:pt x="0" y="40"/>
                    <a:pt x="40" y="0"/>
                    <a:pt x="89" y="0"/>
                  </a:cubicBezTo>
                  <a:cubicBezTo>
                    <a:pt x="119" y="0"/>
                    <a:pt x="146" y="15"/>
                    <a:pt x="162" y="38"/>
                  </a:cubicBezTo>
                  <a:close/>
                </a:path>
              </a:pathLst>
            </a:custGeom>
            <a:solidFill>
              <a:srgbClr val="A663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135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04" name="Freeform 99">
              <a:extLst>
                <a:ext uri="{FF2B5EF4-FFF2-40B4-BE49-F238E27FC236}">
                  <a16:creationId xmlns:a16="http://schemas.microsoft.com/office/drawing/2014/main" id="{54DBE772-0A2C-4454-B456-ADB2813CDAB4}"/>
                </a:ext>
              </a:extLst>
            </p:cNvPr>
            <p:cNvSpPr>
              <a:spLocks/>
            </p:cNvSpPr>
            <p:nvPr/>
          </p:nvSpPr>
          <p:spPr bwMode="auto">
            <a:xfrm>
              <a:off x="4504" y="2110"/>
              <a:ext cx="45" cy="27"/>
            </a:xfrm>
            <a:custGeom>
              <a:avLst/>
              <a:gdLst>
                <a:gd name="T0" fmla="*/ 2 w 24"/>
                <a:gd name="T1" fmla="*/ 0 h 15"/>
                <a:gd name="T2" fmla="*/ 24 w 24"/>
                <a:gd name="T3" fmla="*/ 15 h 15"/>
                <a:gd name="T4" fmla="*/ 0 w 24"/>
                <a:gd name="T5" fmla="*/ 1 h 15"/>
                <a:gd name="T6" fmla="*/ 2 w 24"/>
                <a:gd name="T7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" h="15">
                  <a:moveTo>
                    <a:pt x="2" y="0"/>
                  </a:moveTo>
                  <a:cubicBezTo>
                    <a:pt x="10" y="6"/>
                    <a:pt x="18" y="11"/>
                    <a:pt x="24" y="15"/>
                  </a:cubicBezTo>
                  <a:cubicBezTo>
                    <a:pt x="15" y="12"/>
                    <a:pt x="7" y="7"/>
                    <a:pt x="0" y="1"/>
                  </a:cubicBezTo>
                  <a:cubicBezTo>
                    <a:pt x="1" y="1"/>
                    <a:pt x="1" y="0"/>
                    <a:pt x="2" y="0"/>
                  </a:cubicBezTo>
                  <a:close/>
                </a:path>
              </a:pathLst>
            </a:custGeom>
            <a:solidFill>
              <a:srgbClr val="6A4C3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135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grpSp>
        <p:nvGrpSpPr>
          <p:cNvPr id="105" name="Group 37">
            <a:extLst>
              <a:ext uri="{FF2B5EF4-FFF2-40B4-BE49-F238E27FC236}">
                <a16:creationId xmlns:a16="http://schemas.microsoft.com/office/drawing/2014/main" id="{416FAB4B-365D-4BE3-9F88-342AD02D0B8D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178977" y="3818962"/>
            <a:ext cx="1021880" cy="1926221"/>
            <a:chOff x="2217" y="1745"/>
            <a:chExt cx="1165" cy="2196"/>
          </a:xfrm>
          <a:effectLst>
            <a:outerShdw blurRad="50800" dist="38100" algn="l" rotWithShape="0">
              <a:schemeClr val="bg1">
                <a:lumMod val="65000"/>
                <a:alpha val="30000"/>
              </a:schemeClr>
            </a:outerShdw>
          </a:effectLst>
        </p:grpSpPr>
        <p:sp>
          <p:nvSpPr>
            <p:cNvPr id="107" name="Freeform 38">
              <a:extLst>
                <a:ext uri="{FF2B5EF4-FFF2-40B4-BE49-F238E27FC236}">
                  <a16:creationId xmlns:a16="http://schemas.microsoft.com/office/drawing/2014/main" id="{15D23367-C897-473B-9F6F-77BABDBF0FD3}"/>
                </a:ext>
              </a:extLst>
            </p:cNvPr>
            <p:cNvSpPr>
              <a:spLocks/>
            </p:cNvSpPr>
            <p:nvPr/>
          </p:nvSpPr>
          <p:spPr bwMode="auto">
            <a:xfrm>
              <a:off x="3024" y="2746"/>
              <a:ext cx="101" cy="222"/>
            </a:xfrm>
            <a:custGeom>
              <a:avLst/>
              <a:gdLst>
                <a:gd name="T0" fmla="*/ 46 w 54"/>
                <a:gd name="T1" fmla="*/ 96 h 119"/>
                <a:gd name="T2" fmla="*/ 46 w 54"/>
                <a:gd name="T3" fmla="*/ 101 h 119"/>
                <a:gd name="T4" fmla="*/ 47 w 54"/>
                <a:gd name="T5" fmla="*/ 103 h 119"/>
                <a:gd name="T6" fmla="*/ 46 w 54"/>
                <a:gd name="T7" fmla="*/ 105 h 119"/>
                <a:gd name="T8" fmla="*/ 40 w 54"/>
                <a:gd name="T9" fmla="*/ 116 h 119"/>
                <a:gd name="T10" fmla="*/ 34 w 54"/>
                <a:gd name="T11" fmla="*/ 108 h 119"/>
                <a:gd name="T12" fmla="*/ 38 w 54"/>
                <a:gd name="T13" fmla="*/ 94 h 119"/>
                <a:gd name="T14" fmla="*/ 36 w 54"/>
                <a:gd name="T15" fmla="*/ 95 h 119"/>
                <a:gd name="T16" fmla="*/ 28 w 54"/>
                <a:gd name="T17" fmla="*/ 111 h 119"/>
                <a:gd name="T18" fmla="*/ 24 w 54"/>
                <a:gd name="T19" fmla="*/ 105 h 119"/>
                <a:gd name="T20" fmla="*/ 20 w 54"/>
                <a:gd name="T21" fmla="*/ 106 h 119"/>
                <a:gd name="T22" fmla="*/ 12 w 54"/>
                <a:gd name="T23" fmla="*/ 94 h 119"/>
                <a:gd name="T24" fmla="*/ 18 w 54"/>
                <a:gd name="T25" fmla="*/ 76 h 119"/>
                <a:gd name="T26" fmla="*/ 0 w 54"/>
                <a:gd name="T27" fmla="*/ 34 h 119"/>
                <a:gd name="T28" fmla="*/ 23 w 54"/>
                <a:gd name="T29" fmla="*/ 25 h 119"/>
                <a:gd name="T30" fmla="*/ 54 w 54"/>
                <a:gd name="T31" fmla="*/ 92 h 119"/>
                <a:gd name="T32" fmla="*/ 46 w 54"/>
                <a:gd name="T33" fmla="*/ 96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4" h="119">
                  <a:moveTo>
                    <a:pt x="46" y="96"/>
                  </a:moveTo>
                  <a:cubicBezTo>
                    <a:pt x="46" y="101"/>
                    <a:pt x="46" y="101"/>
                    <a:pt x="46" y="101"/>
                  </a:cubicBezTo>
                  <a:cubicBezTo>
                    <a:pt x="47" y="103"/>
                    <a:pt x="47" y="103"/>
                    <a:pt x="47" y="103"/>
                  </a:cubicBezTo>
                  <a:cubicBezTo>
                    <a:pt x="47" y="103"/>
                    <a:pt x="46" y="104"/>
                    <a:pt x="46" y="105"/>
                  </a:cubicBezTo>
                  <a:cubicBezTo>
                    <a:pt x="45" y="108"/>
                    <a:pt x="43" y="115"/>
                    <a:pt x="40" y="116"/>
                  </a:cubicBezTo>
                  <a:cubicBezTo>
                    <a:pt x="36" y="119"/>
                    <a:pt x="31" y="111"/>
                    <a:pt x="34" y="108"/>
                  </a:cubicBezTo>
                  <a:cubicBezTo>
                    <a:pt x="36" y="105"/>
                    <a:pt x="38" y="94"/>
                    <a:pt x="38" y="94"/>
                  </a:cubicBezTo>
                  <a:cubicBezTo>
                    <a:pt x="38" y="94"/>
                    <a:pt x="37" y="85"/>
                    <a:pt x="36" y="95"/>
                  </a:cubicBezTo>
                  <a:cubicBezTo>
                    <a:pt x="36" y="95"/>
                    <a:pt x="31" y="111"/>
                    <a:pt x="28" y="111"/>
                  </a:cubicBezTo>
                  <a:cubicBezTo>
                    <a:pt x="26" y="111"/>
                    <a:pt x="24" y="107"/>
                    <a:pt x="24" y="105"/>
                  </a:cubicBezTo>
                  <a:cubicBezTo>
                    <a:pt x="23" y="106"/>
                    <a:pt x="22" y="106"/>
                    <a:pt x="20" y="106"/>
                  </a:cubicBezTo>
                  <a:cubicBezTo>
                    <a:pt x="16" y="104"/>
                    <a:pt x="12" y="97"/>
                    <a:pt x="12" y="94"/>
                  </a:cubicBezTo>
                  <a:cubicBezTo>
                    <a:pt x="12" y="91"/>
                    <a:pt x="18" y="83"/>
                    <a:pt x="18" y="76"/>
                  </a:cubicBezTo>
                  <a:cubicBezTo>
                    <a:pt x="18" y="70"/>
                    <a:pt x="0" y="69"/>
                    <a:pt x="0" y="34"/>
                  </a:cubicBezTo>
                  <a:cubicBezTo>
                    <a:pt x="0" y="0"/>
                    <a:pt x="23" y="25"/>
                    <a:pt x="23" y="25"/>
                  </a:cubicBezTo>
                  <a:cubicBezTo>
                    <a:pt x="23" y="25"/>
                    <a:pt x="53" y="79"/>
                    <a:pt x="54" y="92"/>
                  </a:cubicBezTo>
                  <a:cubicBezTo>
                    <a:pt x="54" y="92"/>
                    <a:pt x="52" y="97"/>
                    <a:pt x="46" y="96"/>
                  </a:cubicBezTo>
                  <a:close/>
                </a:path>
              </a:pathLst>
            </a:custGeom>
            <a:solidFill>
              <a:srgbClr val="F5B97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135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08" name="Freeform 39">
              <a:extLst>
                <a:ext uri="{FF2B5EF4-FFF2-40B4-BE49-F238E27FC236}">
                  <a16:creationId xmlns:a16="http://schemas.microsoft.com/office/drawing/2014/main" id="{53C9D8C3-3392-4A0F-9788-D4FC3B127B9B}"/>
                </a:ext>
              </a:extLst>
            </p:cNvPr>
            <p:cNvSpPr>
              <a:spLocks/>
            </p:cNvSpPr>
            <p:nvPr/>
          </p:nvSpPr>
          <p:spPr bwMode="auto">
            <a:xfrm>
              <a:off x="3067" y="3785"/>
              <a:ext cx="315" cy="142"/>
            </a:xfrm>
            <a:custGeom>
              <a:avLst/>
              <a:gdLst>
                <a:gd name="T0" fmla="*/ 56 w 169"/>
                <a:gd name="T1" fmla="*/ 0 h 76"/>
                <a:gd name="T2" fmla="*/ 142 w 169"/>
                <a:gd name="T3" fmla="*/ 22 h 76"/>
                <a:gd name="T4" fmla="*/ 158 w 169"/>
                <a:gd name="T5" fmla="*/ 42 h 76"/>
                <a:gd name="T6" fmla="*/ 60 w 169"/>
                <a:gd name="T7" fmla="*/ 59 h 76"/>
                <a:gd name="T8" fmla="*/ 19 w 169"/>
                <a:gd name="T9" fmla="*/ 76 h 76"/>
                <a:gd name="T10" fmla="*/ 9 w 169"/>
                <a:gd name="T11" fmla="*/ 57 h 76"/>
                <a:gd name="T12" fmla="*/ 0 w 169"/>
                <a:gd name="T13" fmla="*/ 13 h 76"/>
                <a:gd name="T14" fmla="*/ 56 w 169"/>
                <a:gd name="T15" fmla="*/ 0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69" h="76">
                  <a:moveTo>
                    <a:pt x="56" y="0"/>
                  </a:moveTo>
                  <a:cubicBezTo>
                    <a:pt x="56" y="0"/>
                    <a:pt x="115" y="26"/>
                    <a:pt x="142" y="22"/>
                  </a:cubicBezTo>
                  <a:cubicBezTo>
                    <a:pt x="169" y="18"/>
                    <a:pt x="169" y="38"/>
                    <a:pt x="158" y="42"/>
                  </a:cubicBezTo>
                  <a:cubicBezTo>
                    <a:pt x="147" y="47"/>
                    <a:pt x="79" y="65"/>
                    <a:pt x="60" y="59"/>
                  </a:cubicBezTo>
                  <a:cubicBezTo>
                    <a:pt x="60" y="59"/>
                    <a:pt x="67" y="72"/>
                    <a:pt x="19" y="76"/>
                  </a:cubicBezTo>
                  <a:cubicBezTo>
                    <a:pt x="19" y="76"/>
                    <a:pt x="11" y="76"/>
                    <a:pt x="9" y="57"/>
                  </a:cubicBezTo>
                  <a:cubicBezTo>
                    <a:pt x="6" y="38"/>
                    <a:pt x="0" y="13"/>
                    <a:pt x="0" y="13"/>
                  </a:cubicBezTo>
                  <a:lnTo>
                    <a:pt x="56" y="0"/>
                  </a:lnTo>
                  <a:close/>
                </a:path>
              </a:pathLst>
            </a:custGeom>
            <a:solidFill>
              <a:srgbClr val="543C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135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09" name="Freeform 40">
              <a:extLst>
                <a:ext uri="{FF2B5EF4-FFF2-40B4-BE49-F238E27FC236}">
                  <a16:creationId xmlns:a16="http://schemas.microsoft.com/office/drawing/2014/main" id="{E3CBA1F3-7C50-4E1B-BC21-6C9FB430F57A}"/>
                </a:ext>
              </a:extLst>
            </p:cNvPr>
            <p:cNvSpPr>
              <a:spLocks/>
            </p:cNvSpPr>
            <p:nvPr/>
          </p:nvSpPr>
          <p:spPr bwMode="auto">
            <a:xfrm>
              <a:off x="2217" y="3741"/>
              <a:ext cx="306" cy="200"/>
            </a:xfrm>
            <a:custGeom>
              <a:avLst/>
              <a:gdLst>
                <a:gd name="T0" fmla="*/ 93 w 164"/>
                <a:gd name="T1" fmla="*/ 27 h 108"/>
                <a:gd name="T2" fmla="*/ 143 w 164"/>
                <a:gd name="T3" fmla="*/ 89 h 108"/>
                <a:gd name="T4" fmla="*/ 134 w 164"/>
                <a:gd name="T5" fmla="*/ 104 h 108"/>
                <a:gd name="T6" fmla="*/ 72 w 164"/>
                <a:gd name="T7" fmla="*/ 94 h 108"/>
                <a:gd name="T8" fmla="*/ 41 w 164"/>
                <a:gd name="T9" fmla="*/ 59 h 108"/>
                <a:gd name="T10" fmla="*/ 29 w 164"/>
                <a:gd name="T11" fmla="*/ 59 h 108"/>
                <a:gd name="T12" fmla="*/ 9 w 164"/>
                <a:gd name="T13" fmla="*/ 38 h 108"/>
                <a:gd name="T14" fmla="*/ 13 w 164"/>
                <a:gd name="T15" fmla="*/ 15 h 108"/>
                <a:gd name="T16" fmla="*/ 29 w 164"/>
                <a:gd name="T17" fmla="*/ 0 h 108"/>
                <a:gd name="T18" fmla="*/ 93 w 164"/>
                <a:gd name="T19" fmla="*/ 27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64" h="108">
                  <a:moveTo>
                    <a:pt x="93" y="27"/>
                  </a:moveTo>
                  <a:cubicBezTo>
                    <a:pt x="93" y="27"/>
                    <a:pt x="106" y="76"/>
                    <a:pt x="143" y="89"/>
                  </a:cubicBezTo>
                  <a:cubicBezTo>
                    <a:pt x="143" y="89"/>
                    <a:pt x="164" y="108"/>
                    <a:pt x="134" y="104"/>
                  </a:cubicBezTo>
                  <a:cubicBezTo>
                    <a:pt x="104" y="100"/>
                    <a:pt x="72" y="94"/>
                    <a:pt x="72" y="94"/>
                  </a:cubicBezTo>
                  <a:cubicBezTo>
                    <a:pt x="72" y="94"/>
                    <a:pt x="43" y="64"/>
                    <a:pt x="41" y="59"/>
                  </a:cubicBezTo>
                  <a:cubicBezTo>
                    <a:pt x="29" y="59"/>
                    <a:pt x="29" y="59"/>
                    <a:pt x="29" y="59"/>
                  </a:cubicBezTo>
                  <a:cubicBezTo>
                    <a:pt x="9" y="38"/>
                    <a:pt x="9" y="38"/>
                    <a:pt x="9" y="38"/>
                  </a:cubicBezTo>
                  <a:cubicBezTo>
                    <a:pt x="9" y="38"/>
                    <a:pt x="0" y="24"/>
                    <a:pt x="13" y="15"/>
                  </a:cubicBezTo>
                  <a:cubicBezTo>
                    <a:pt x="25" y="6"/>
                    <a:pt x="29" y="0"/>
                    <a:pt x="29" y="0"/>
                  </a:cubicBezTo>
                  <a:lnTo>
                    <a:pt x="93" y="27"/>
                  </a:lnTo>
                  <a:close/>
                </a:path>
              </a:pathLst>
            </a:custGeom>
            <a:solidFill>
              <a:srgbClr val="523B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135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35" name="Freeform 41">
              <a:extLst>
                <a:ext uri="{FF2B5EF4-FFF2-40B4-BE49-F238E27FC236}">
                  <a16:creationId xmlns:a16="http://schemas.microsoft.com/office/drawing/2014/main" id="{1B952092-7E26-4BA9-8D18-76D40FF76DB4}"/>
                </a:ext>
              </a:extLst>
            </p:cNvPr>
            <p:cNvSpPr>
              <a:spLocks/>
            </p:cNvSpPr>
            <p:nvPr/>
          </p:nvSpPr>
          <p:spPr bwMode="auto">
            <a:xfrm>
              <a:off x="2271" y="3034"/>
              <a:ext cx="557" cy="757"/>
            </a:xfrm>
            <a:custGeom>
              <a:avLst/>
              <a:gdLst>
                <a:gd name="T0" fmla="*/ 0 w 557"/>
                <a:gd name="T1" fmla="*/ 707 h 757"/>
                <a:gd name="T2" fmla="*/ 335 w 557"/>
                <a:gd name="T3" fmla="*/ 214 h 757"/>
                <a:gd name="T4" fmla="*/ 408 w 557"/>
                <a:gd name="T5" fmla="*/ 0 h 757"/>
                <a:gd name="T6" fmla="*/ 557 w 557"/>
                <a:gd name="T7" fmla="*/ 49 h 757"/>
                <a:gd name="T8" fmla="*/ 470 w 557"/>
                <a:gd name="T9" fmla="*/ 274 h 757"/>
                <a:gd name="T10" fmla="*/ 119 w 557"/>
                <a:gd name="T11" fmla="*/ 757 h 757"/>
                <a:gd name="T12" fmla="*/ 0 w 557"/>
                <a:gd name="T13" fmla="*/ 707 h 7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57" h="757">
                  <a:moveTo>
                    <a:pt x="0" y="707"/>
                  </a:moveTo>
                  <a:lnTo>
                    <a:pt x="335" y="214"/>
                  </a:lnTo>
                  <a:lnTo>
                    <a:pt x="408" y="0"/>
                  </a:lnTo>
                  <a:lnTo>
                    <a:pt x="557" y="49"/>
                  </a:lnTo>
                  <a:lnTo>
                    <a:pt x="470" y="274"/>
                  </a:lnTo>
                  <a:lnTo>
                    <a:pt x="119" y="757"/>
                  </a:lnTo>
                  <a:lnTo>
                    <a:pt x="0" y="707"/>
                  </a:lnTo>
                  <a:close/>
                </a:path>
              </a:pathLst>
            </a:custGeom>
            <a:solidFill>
              <a:srgbClr val="3B363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135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48" name="Freeform 42">
              <a:extLst>
                <a:ext uri="{FF2B5EF4-FFF2-40B4-BE49-F238E27FC236}">
                  <a16:creationId xmlns:a16="http://schemas.microsoft.com/office/drawing/2014/main" id="{22DD3E87-A575-4750-9768-13D1A2FA32F9}"/>
                </a:ext>
              </a:extLst>
            </p:cNvPr>
            <p:cNvSpPr>
              <a:spLocks/>
            </p:cNvSpPr>
            <p:nvPr/>
          </p:nvSpPr>
          <p:spPr bwMode="auto">
            <a:xfrm>
              <a:off x="2655" y="2925"/>
              <a:ext cx="524" cy="896"/>
            </a:xfrm>
            <a:custGeom>
              <a:avLst/>
              <a:gdLst>
                <a:gd name="T0" fmla="*/ 149 w 281"/>
                <a:gd name="T1" fmla="*/ 41 h 482"/>
                <a:gd name="T2" fmla="*/ 281 w 281"/>
                <a:gd name="T3" fmla="*/ 458 h 482"/>
                <a:gd name="T4" fmla="*/ 221 w 281"/>
                <a:gd name="T5" fmla="*/ 476 h 482"/>
                <a:gd name="T6" fmla="*/ 56 w 281"/>
                <a:gd name="T7" fmla="*/ 115 h 482"/>
                <a:gd name="T8" fmla="*/ 41 w 281"/>
                <a:gd name="T9" fmla="*/ 0 h 482"/>
                <a:gd name="T10" fmla="*/ 149 w 281"/>
                <a:gd name="T11" fmla="*/ 41 h 4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1" h="482">
                  <a:moveTo>
                    <a:pt x="149" y="41"/>
                  </a:moveTo>
                  <a:cubicBezTo>
                    <a:pt x="281" y="458"/>
                    <a:pt x="281" y="458"/>
                    <a:pt x="281" y="458"/>
                  </a:cubicBezTo>
                  <a:cubicBezTo>
                    <a:pt x="281" y="458"/>
                    <a:pt x="265" y="482"/>
                    <a:pt x="221" y="476"/>
                  </a:cubicBezTo>
                  <a:cubicBezTo>
                    <a:pt x="221" y="476"/>
                    <a:pt x="112" y="168"/>
                    <a:pt x="56" y="115"/>
                  </a:cubicBezTo>
                  <a:cubicBezTo>
                    <a:pt x="0" y="62"/>
                    <a:pt x="41" y="0"/>
                    <a:pt x="41" y="0"/>
                  </a:cubicBezTo>
                  <a:lnTo>
                    <a:pt x="149" y="41"/>
                  </a:lnTo>
                  <a:close/>
                </a:path>
              </a:pathLst>
            </a:custGeom>
            <a:solidFill>
              <a:srgbClr val="423D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135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49" name="Freeform 43">
              <a:extLst>
                <a:ext uri="{FF2B5EF4-FFF2-40B4-BE49-F238E27FC236}">
                  <a16:creationId xmlns:a16="http://schemas.microsoft.com/office/drawing/2014/main" id="{B384F8FB-1713-42FF-84DE-414339A316ED}"/>
                </a:ext>
              </a:extLst>
            </p:cNvPr>
            <p:cNvSpPr>
              <a:spLocks/>
            </p:cNvSpPr>
            <p:nvPr/>
          </p:nvSpPr>
          <p:spPr bwMode="auto">
            <a:xfrm>
              <a:off x="2922" y="2575"/>
              <a:ext cx="145" cy="235"/>
            </a:xfrm>
            <a:custGeom>
              <a:avLst/>
              <a:gdLst>
                <a:gd name="T0" fmla="*/ 11 w 145"/>
                <a:gd name="T1" fmla="*/ 0 h 235"/>
                <a:gd name="T2" fmla="*/ 145 w 145"/>
                <a:gd name="T3" fmla="*/ 218 h 235"/>
                <a:gd name="T4" fmla="*/ 102 w 145"/>
                <a:gd name="T5" fmla="*/ 235 h 235"/>
                <a:gd name="T6" fmla="*/ 0 w 145"/>
                <a:gd name="T7" fmla="*/ 106 h 235"/>
                <a:gd name="T8" fmla="*/ 11 w 145"/>
                <a:gd name="T9" fmla="*/ 0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5" h="235">
                  <a:moveTo>
                    <a:pt x="11" y="0"/>
                  </a:moveTo>
                  <a:lnTo>
                    <a:pt x="145" y="218"/>
                  </a:lnTo>
                  <a:lnTo>
                    <a:pt x="102" y="235"/>
                  </a:lnTo>
                  <a:lnTo>
                    <a:pt x="0" y="106"/>
                  </a:lnTo>
                  <a:lnTo>
                    <a:pt x="11" y="0"/>
                  </a:lnTo>
                  <a:close/>
                </a:path>
              </a:pathLst>
            </a:custGeom>
            <a:solidFill>
              <a:srgbClr val="2928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135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50" name="Freeform 44">
              <a:extLst>
                <a:ext uri="{FF2B5EF4-FFF2-40B4-BE49-F238E27FC236}">
                  <a16:creationId xmlns:a16="http://schemas.microsoft.com/office/drawing/2014/main" id="{151BB4DE-2AAF-4D09-A7FA-D57C73A0073A}"/>
                </a:ext>
              </a:extLst>
            </p:cNvPr>
            <p:cNvSpPr>
              <a:spLocks/>
            </p:cNvSpPr>
            <p:nvPr/>
          </p:nvSpPr>
          <p:spPr bwMode="auto">
            <a:xfrm>
              <a:off x="2825" y="2272"/>
              <a:ext cx="128" cy="387"/>
            </a:xfrm>
            <a:custGeom>
              <a:avLst/>
              <a:gdLst>
                <a:gd name="T0" fmla="*/ 11 w 69"/>
                <a:gd name="T1" fmla="*/ 0 h 208"/>
                <a:gd name="T2" fmla="*/ 23 w 69"/>
                <a:gd name="T3" fmla="*/ 19 h 208"/>
                <a:gd name="T4" fmla="*/ 55 w 69"/>
                <a:gd name="T5" fmla="*/ 208 h 208"/>
                <a:gd name="T6" fmla="*/ 0 w 69"/>
                <a:gd name="T7" fmla="*/ 16 h 208"/>
                <a:gd name="T8" fmla="*/ 11 w 69"/>
                <a:gd name="T9" fmla="*/ 0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208">
                  <a:moveTo>
                    <a:pt x="11" y="0"/>
                  </a:moveTo>
                  <a:cubicBezTo>
                    <a:pt x="11" y="0"/>
                    <a:pt x="23" y="4"/>
                    <a:pt x="23" y="19"/>
                  </a:cubicBezTo>
                  <a:cubicBezTo>
                    <a:pt x="23" y="34"/>
                    <a:pt x="69" y="87"/>
                    <a:pt x="55" y="208"/>
                  </a:cubicBezTo>
                  <a:cubicBezTo>
                    <a:pt x="0" y="16"/>
                    <a:pt x="0" y="16"/>
                    <a:pt x="0" y="16"/>
                  </a:cubicBezTo>
                  <a:lnTo>
                    <a:pt x="11" y="0"/>
                  </a:lnTo>
                  <a:close/>
                </a:path>
              </a:pathLst>
            </a:custGeom>
            <a:solidFill>
              <a:srgbClr val="679BD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135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51" name="Freeform 45">
              <a:extLst>
                <a:ext uri="{FF2B5EF4-FFF2-40B4-BE49-F238E27FC236}">
                  <a16:creationId xmlns:a16="http://schemas.microsoft.com/office/drawing/2014/main" id="{397558D4-C9CE-411B-94E4-E68FE840CA84}"/>
                </a:ext>
              </a:extLst>
            </p:cNvPr>
            <p:cNvSpPr>
              <a:spLocks/>
            </p:cNvSpPr>
            <p:nvPr/>
          </p:nvSpPr>
          <p:spPr bwMode="auto">
            <a:xfrm>
              <a:off x="2661" y="1888"/>
              <a:ext cx="287" cy="308"/>
            </a:xfrm>
            <a:custGeom>
              <a:avLst/>
              <a:gdLst>
                <a:gd name="T0" fmla="*/ 131 w 154"/>
                <a:gd name="T1" fmla="*/ 84 h 166"/>
                <a:gd name="T2" fmla="*/ 136 w 154"/>
                <a:gd name="T3" fmla="*/ 103 h 166"/>
                <a:gd name="T4" fmla="*/ 119 w 154"/>
                <a:gd name="T5" fmla="*/ 104 h 166"/>
                <a:gd name="T6" fmla="*/ 119 w 154"/>
                <a:gd name="T7" fmla="*/ 106 h 166"/>
                <a:gd name="T8" fmla="*/ 135 w 154"/>
                <a:gd name="T9" fmla="*/ 112 h 166"/>
                <a:gd name="T10" fmla="*/ 141 w 154"/>
                <a:gd name="T11" fmla="*/ 139 h 166"/>
                <a:gd name="T12" fmla="*/ 120 w 154"/>
                <a:gd name="T13" fmla="*/ 145 h 166"/>
                <a:gd name="T14" fmla="*/ 84 w 154"/>
                <a:gd name="T15" fmla="*/ 142 h 166"/>
                <a:gd name="T16" fmla="*/ 81 w 154"/>
                <a:gd name="T17" fmla="*/ 166 h 166"/>
                <a:gd name="T18" fmla="*/ 32 w 154"/>
                <a:gd name="T19" fmla="*/ 152 h 166"/>
                <a:gd name="T20" fmla="*/ 32 w 154"/>
                <a:gd name="T21" fmla="*/ 140 h 166"/>
                <a:gd name="T22" fmla="*/ 0 w 154"/>
                <a:gd name="T23" fmla="*/ 75 h 166"/>
                <a:gd name="T24" fmla="*/ 22 w 154"/>
                <a:gd name="T25" fmla="*/ 0 h 166"/>
                <a:gd name="T26" fmla="*/ 104 w 154"/>
                <a:gd name="T27" fmla="*/ 10 h 166"/>
                <a:gd name="T28" fmla="*/ 106 w 154"/>
                <a:gd name="T29" fmla="*/ 14 h 166"/>
                <a:gd name="T30" fmla="*/ 121 w 154"/>
                <a:gd name="T31" fmla="*/ 56 h 166"/>
                <a:gd name="T32" fmla="*/ 141 w 154"/>
                <a:gd name="T33" fmla="*/ 69 h 166"/>
                <a:gd name="T34" fmla="*/ 131 w 154"/>
                <a:gd name="T35" fmla="*/ 84 h 1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54" h="166">
                  <a:moveTo>
                    <a:pt x="131" y="84"/>
                  </a:moveTo>
                  <a:cubicBezTo>
                    <a:pt x="136" y="103"/>
                    <a:pt x="136" y="103"/>
                    <a:pt x="136" y="103"/>
                  </a:cubicBezTo>
                  <a:cubicBezTo>
                    <a:pt x="119" y="104"/>
                    <a:pt x="119" y="104"/>
                    <a:pt x="119" y="104"/>
                  </a:cubicBezTo>
                  <a:cubicBezTo>
                    <a:pt x="119" y="104"/>
                    <a:pt x="118" y="106"/>
                    <a:pt x="119" y="106"/>
                  </a:cubicBezTo>
                  <a:cubicBezTo>
                    <a:pt x="121" y="106"/>
                    <a:pt x="135" y="112"/>
                    <a:pt x="135" y="112"/>
                  </a:cubicBezTo>
                  <a:cubicBezTo>
                    <a:pt x="141" y="139"/>
                    <a:pt x="141" y="139"/>
                    <a:pt x="141" y="139"/>
                  </a:cubicBezTo>
                  <a:cubicBezTo>
                    <a:pt x="141" y="139"/>
                    <a:pt x="134" y="143"/>
                    <a:pt x="120" y="145"/>
                  </a:cubicBezTo>
                  <a:cubicBezTo>
                    <a:pt x="110" y="146"/>
                    <a:pt x="98" y="146"/>
                    <a:pt x="84" y="142"/>
                  </a:cubicBezTo>
                  <a:cubicBezTo>
                    <a:pt x="81" y="166"/>
                    <a:pt x="81" y="166"/>
                    <a:pt x="81" y="166"/>
                  </a:cubicBezTo>
                  <a:cubicBezTo>
                    <a:pt x="32" y="152"/>
                    <a:pt x="32" y="152"/>
                    <a:pt x="32" y="152"/>
                  </a:cubicBezTo>
                  <a:cubicBezTo>
                    <a:pt x="32" y="140"/>
                    <a:pt x="32" y="140"/>
                    <a:pt x="32" y="140"/>
                  </a:cubicBezTo>
                  <a:cubicBezTo>
                    <a:pt x="0" y="75"/>
                    <a:pt x="0" y="75"/>
                    <a:pt x="0" y="75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4" y="10"/>
                    <a:pt x="105" y="12"/>
                    <a:pt x="106" y="14"/>
                  </a:cubicBezTo>
                  <a:cubicBezTo>
                    <a:pt x="110" y="24"/>
                    <a:pt x="120" y="50"/>
                    <a:pt x="121" y="56"/>
                  </a:cubicBezTo>
                  <a:cubicBezTo>
                    <a:pt x="121" y="64"/>
                    <a:pt x="134" y="67"/>
                    <a:pt x="141" y="69"/>
                  </a:cubicBezTo>
                  <a:cubicBezTo>
                    <a:pt x="148" y="71"/>
                    <a:pt x="154" y="77"/>
                    <a:pt x="131" y="84"/>
                  </a:cubicBezTo>
                  <a:close/>
                </a:path>
              </a:pathLst>
            </a:custGeom>
            <a:solidFill>
              <a:srgbClr val="E9A06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135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52" name="Freeform 46">
              <a:extLst>
                <a:ext uri="{FF2B5EF4-FFF2-40B4-BE49-F238E27FC236}">
                  <a16:creationId xmlns:a16="http://schemas.microsoft.com/office/drawing/2014/main" id="{F25C9A91-53F8-4B58-A8DD-5CB5C8DE0574}"/>
                </a:ext>
              </a:extLst>
            </p:cNvPr>
            <p:cNvSpPr>
              <a:spLocks/>
            </p:cNvSpPr>
            <p:nvPr/>
          </p:nvSpPr>
          <p:spPr bwMode="auto">
            <a:xfrm>
              <a:off x="2715" y="1914"/>
              <a:ext cx="233" cy="245"/>
            </a:xfrm>
            <a:custGeom>
              <a:avLst/>
              <a:gdLst>
                <a:gd name="T0" fmla="*/ 102 w 125"/>
                <a:gd name="T1" fmla="*/ 70 h 132"/>
                <a:gd name="T2" fmla="*/ 107 w 125"/>
                <a:gd name="T3" fmla="*/ 89 h 132"/>
                <a:gd name="T4" fmla="*/ 102 w 125"/>
                <a:gd name="T5" fmla="*/ 91 h 132"/>
                <a:gd name="T6" fmla="*/ 90 w 125"/>
                <a:gd name="T7" fmla="*/ 92 h 132"/>
                <a:gd name="T8" fmla="*/ 106 w 125"/>
                <a:gd name="T9" fmla="*/ 98 h 132"/>
                <a:gd name="T10" fmla="*/ 112 w 125"/>
                <a:gd name="T11" fmla="*/ 125 h 132"/>
                <a:gd name="T12" fmla="*/ 91 w 125"/>
                <a:gd name="T13" fmla="*/ 131 h 132"/>
                <a:gd name="T14" fmla="*/ 90 w 125"/>
                <a:gd name="T15" fmla="*/ 131 h 132"/>
                <a:gd name="T16" fmla="*/ 22 w 125"/>
                <a:gd name="T17" fmla="*/ 10 h 132"/>
                <a:gd name="T18" fmla="*/ 77 w 125"/>
                <a:gd name="T19" fmla="*/ 0 h 132"/>
                <a:gd name="T20" fmla="*/ 92 w 125"/>
                <a:gd name="T21" fmla="*/ 42 h 132"/>
                <a:gd name="T22" fmla="*/ 112 w 125"/>
                <a:gd name="T23" fmla="*/ 55 h 132"/>
                <a:gd name="T24" fmla="*/ 102 w 125"/>
                <a:gd name="T25" fmla="*/ 70 h 1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25" h="132">
                  <a:moveTo>
                    <a:pt x="102" y="70"/>
                  </a:moveTo>
                  <a:cubicBezTo>
                    <a:pt x="107" y="89"/>
                    <a:pt x="107" y="89"/>
                    <a:pt x="107" y="89"/>
                  </a:cubicBezTo>
                  <a:cubicBezTo>
                    <a:pt x="107" y="89"/>
                    <a:pt x="106" y="90"/>
                    <a:pt x="102" y="91"/>
                  </a:cubicBezTo>
                  <a:cubicBezTo>
                    <a:pt x="98" y="92"/>
                    <a:pt x="89" y="92"/>
                    <a:pt x="90" y="92"/>
                  </a:cubicBezTo>
                  <a:cubicBezTo>
                    <a:pt x="92" y="92"/>
                    <a:pt x="106" y="98"/>
                    <a:pt x="106" y="98"/>
                  </a:cubicBezTo>
                  <a:cubicBezTo>
                    <a:pt x="112" y="125"/>
                    <a:pt x="112" y="125"/>
                    <a:pt x="112" y="125"/>
                  </a:cubicBezTo>
                  <a:cubicBezTo>
                    <a:pt x="112" y="125"/>
                    <a:pt x="105" y="129"/>
                    <a:pt x="91" y="131"/>
                  </a:cubicBezTo>
                  <a:cubicBezTo>
                    <a:pt x="90" y="131"/>
                    <a:pt x="90" y="131"/>
                    <a:pt x="90" y="131"/>
                  </a:cubicBezTo>
                  <a:cubicBezTo>
                    <a:pt x="0" y="132"/>
                    <a:pt x="22" y="10"/>
                    <a:pt x="22" y="10"/>
                  </a:cubicBezTo>
                  <a:cubicBezTo>
                    <a:pt x="48" y="14"/>
                    <a:pt x="77" y="0"/>
                    <a:pt x="77" y="0"/>
                  </a:cubicBezTo>
                  <a:cubicBezTo>
                    <a:pt x="81" y="10"/>
                    <a:pt x="91" y="36"/>
                    <a:pt x="92" y="42"/>
                  </a:cubicBezTo>
                  <a:cubicBezTo>
                    <a:pt x="92" y="50"/>
                    <a:pt x="105" y="53"/>
                    <a:pt x="112" y="55"/>
                  </a:cubicBezTo>
                  <a:cubicBezTo>
                    <a:pt x="119" y="57"/>
                    <a:pt x="125" y="63"/>
                    <a:pt x="102" y="70"/>
                  </a:cubicBezTo>
                  <a:close/>
                </a:path>
              </a:pathLst>
            </a:custGeom>
            <a:solidFill>
              <a:srgbClr val="F5B97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135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53" name="Freeform 47">
              <a:extLst>
                <a:ext uri="{FF2B5EF4-FFF2-40B4-BE49-F238E27FC236}">
                  <a16:creationId xmlns:a16="http://schemas.microsoft.com/office/drawing/2014/main" id="{3D690A85-1D1D-4453-A402-B653790064E7}"/>
                </a:ext>
              </a:extLst>
            </p:cNvPr>
            <p:cNvSpPr>
              <a:spLocks/>
            </p:cNvSpPr>
            <p:nvPr/>
          </p:nvSpPr>
          <p:spPr bwMode="auto">
            <a:xfrm>
              <a:off x="2661" y="2148"/>
              <a:ext cx="197" cy="154"/>
            </a:xfrm>
            <a:custGeom>
              <a:avLst/>
              <a:gdLst>
                <a:gd name="T0" fmla="*/ 18 w 106"/>
                <a:gd name="T1" fmla="*/ 0 h 83"/>
                <a:gd name="T2" fmla="*/ 0 w 106"/>
                <a:gd name="T3" fmla="*/ 27 h 83"/>
                <a:gd name="T4" fmla="*/ 95 w 106"/>
                <a:gd name="T5" fmla="*/ 83 h 83"/>
                <a:gd name="T6" fmla="*/ 101 w 106"/>
                <a:gd name="T7" fmla="*/ 57 h 83"/>
                <a:gd name="T8" fmla="*/ 95 w 106"/>
                <a:gd name="T9" fmla="*/ 37 h 83"/>
                <a:gd name="T10" fmla="*/ 18 w 106"/>
                <a:gd name="T11" fmla="*/ 0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6" h="83">
                  <a:moveTo>
                    <a:pt x="18" y="0"/>
                  </a:moveTo>
                  <a:cubicBezTo>
                    <a:pt x="0" y="27"/>
                    <a:pt x="0" y="27"/>
                    <a:pt x="0" y="27"/>
                  </a:cubicBezTo>
                  <a:cubicBezTo>
                    <a:pt x="95" y="83"/>
                    <a:pt x="95" y="83"/>
                    <a:pt x="95" y="83"/>
                  </a:cubicBezTo>
                  <a:cubicBezTo>
                    <a:pt x="101" y="57"/>
                    <a:pt x="101" y="57"/>
                    <a:pt x="101" y="57"/>
                  </a:cubicBezTo>
                  <a:cubicBezTo>
                    <a:pt x="101" y="57"/>
                    <a:pt x="106" y="47"/>
                    <a:pt x="95" y="37"/>
                  </a:cubicBezTo>
                  <a:cubicBezTo>
                    <a:pt x="84" y="26"/>
                    <a:pt x="50" y="3"/>
                    <a:pt x="18" y="0"/>
                  </a:cubicBezTo>
                  <a:close/>
                </a:path>
              </a:pathLst>
            </a:custGeom>
            <a:solidFill>
              <a:srgbClr val="679BD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135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54" name="Freeform 48">
              <a:extLst>
                <a:ext uri="{FF2B5EF4-FFF2-40B4-BE49-F238E27FC236}">
                  <a16:creationId xmlns:a16="http://schemas.microsoft.com/office/drawing/2014/main" id="{444927CF-39D7-42BF-B41D-60D1BC5D2913}"/>
                </a:ext>
              </a:extLst>
            </p:cNvPr>
            <p:cNvSpPr>
              <a:spLocks/>
            </p:cNvSpPr>
            <p:nvPr/>
          </p:nvSpPr>
          <p:spPr bwMode="auto">
            <a:xfrm>
              <a:off x="2573" y="2191"/>
              <a:ext cx="392" cy="866"/>
            </a:xfrm>
            <a:custGeom>
              <a:avLst/>
              <a:gdLst>
                <a:gd name="T0" fmla="*/ 47 w 210"/>
                <a:gd name="T1" fmla="*/ 3 h 466"/>
                <a:gd name="T2" fmla="*/ 24 w 210"/>
                <a:gd name="T3" fmla="*/ 63 h 466"/>
                <a:gd name="T4" fmla="*/ 11 w 210"/>
                <a:gd name="T5" fmla="*/ 264 h 466"/>
                <a:gd name="T6" fmla="*/ 27 w 210"/>
                <a:gd name="T7" fmla="*/ 281 h 466"/>
                <a:gd name="T8" fmla="*/ 7 w 210"/>
                <a:gd name="T9" fmla="*/ 416 h 466"/>
                <a:gd name="T10" fmla="*/ 210 w 210"/>
                <a:gd name="T11" fmla="*/ 424 h 466"/>
                <a:gd name="T12" fmla="*/ 190 w 210"/>
                <a:gd name="T13" fmla="*/ 252 h 466"/>
                <a:gd name="T14" fmla="*/ 128 w 210"/>
                <a:gd name="T15" fmla="*/ 36 h 466"/>
                <a:gd name="T16" fmla="*/ 69 w 210"/>
                <a:gd name="T17" fmla="*/ 0 h 466"/>
                <a:gd name="T18" fmla="*/ 53 w 210"/>
                <a:gd name="T19" fmla="*/ 1 h 466"/>
                <a:gd name="T20" fmla="*/ 47 w 210"/>
                <a:gd name="T21" fmla="*/ 3 h 4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0" h="466">
                  <a:moveTo>
                    <a:pt x="47" y="3"/>
                  </a:moveTo>
                  <a:cubicBezTo>
                    <a:pt x="47" y="3"/>
                    <a:pt x="35" y="11"/>
                    <a:pt x="24" y="63"/>
                  </a:cubicBezTo>
                  <a:cubicBezTo>
                    <a:pt x="13" y="116"/>
                    <a:pt x="0" y="213"/>
                    <a:pt x="11" y="264"/>
                  </a:cubicBezTo>
                  <a:cubicBezTo>
                    <a:pt x="11" y="264"/>
                    <a:pt x="12" y="280"/>
                    <a:pt x="27" y="281"/>
                  </a:cubicBezTo>
                  <a:cubicBezTo>
                    <a:pt x="7" y="416"/>
                    <a:pt x="7" y="416"/>
                    <a:pt x="7" y="416"/>
                  </a:cubicBezTo>
                  <a:cubicBezTo>
                    <a:pt x="7" y="416"/>
                    <a:pt x="175" y="466"/>
                    <a:pt x="210" y="424"/>
                  </a:cubicBezTo>
                  <a:cubicBezTo>
                    <a:pt x="210" y="424"/>
                    <a:pt x="210" y="290"/>
                    <a:pt x="190" y="252"/>
                  </a:cubicBezTo>
                  <a:cubicBezTo>
                    <a:pt x="170" y="214"/>
                    <a:pt x="128" y="36"/>
                    <a:pt x="128" y="36"/>
                  </a:cubicBezTo>
                  <a:cubicBezTo>
                    <a:pt x="69" y="0"/>
                    <a:pt x="69" y="0"/>
                    <a:pt x="69" y="0"/>
                  </a:cubicBezTo>
                  <a:cubicBezTo>
                    <a:pt x="53" y="1"/>
                    <a:pt x="53" y="1"/>
                    <a:pt x="53" y="1"/>
                  </a:cubicBezTo>
                  <a:lnTo>
                    <a:pt x="47" y="3"/>
                  </a:lnTo>
                  <a:close/>
                </a:path>
              </a:pathLst>
            </a:custGeom>
            <a:solidFill>
              <a:srgbClr val="1C1D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135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55" name="Freeform 49">
              <a:extLst>
                <a:ext uri="{FF2B5EF4-FFF2-40B4-BE49-F238E27FC236}">
                  <a16:creationId xmlns:a16="http://schemas.microsoft.com/office/drawing/2014/main" id="{437D9085-907E-4CEA-8C64-C889C18A5C17}"/>
                </a:ext>
              </a:extLst>
            </p:cNvPr>
            <p:cNvSpPr>
              <a:spLocks/>
            </p:cNvSpPr>
            <p:nvPr/>
          </p:nvSpPr>
          <p:spPr bwMode="auto">
            <a:xfrm>
              <a:off x="2431" y="2806"/>
              <a:ext cx="425" cy="342"/>
            </a:xfrm>
            <a:custGeom>
              <a:avLst/>
              <a:gdLst>
                <a:gd name="T0" fmla="*/ 26 w 228"/>
                <a:gd name="T1" fmla="*/ 41 h 184"/>
                <a:gd name="T2" fmla="*/ 2 w 228"/>
                <a:gd name="T3" fmla="*/ 123 h 184"/>
                <a:gd name="T4" fmla="*/ 7 w 228"/>
                <a:gd name="T5" fmla="*/ 132 h 184"/>
                <a:gd name="T6" fmla="*/ 189 w 228"/>
                <a:gd name="T7" fmla="*/ 184 h 184"/>
                <a:gd name="T8" fmla="*/ 228 w 228"/>
                <a:gd name="T9" fmla="*/ 52 h 184"/>
                <a:gd name="T10" fmla="*/ 38 w 228"/>
                <a:gd name="T11" fmla="*/ 0 h 184"/>
                <a:gd name="T12" fmla="*/ 26 w 228"/>
                <a:gd name="T13" fmla="*/ 41 h 1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8" h="184">
                  <a:moveTo>
                    <a:pt x="26" y="41"/>
                  </a:moveTo>
                  <a:cubicBezTo>
                    <a:pt x="2" y="123"/>
                    <a:pt x="2" y="123"/>
                    <a:pt x="2" y="123"/>
                  </a:cubicBezTo>
                  <a:cubicBezTo>
                    <a:pt x="2" y="123"/>
                    <a:pt x="0" y="130"/>
                    <a:pt x="7" y="132"/>
                  </a:cubicBezTo>
                  <a:cubicBezTo>
                    <a:pt x="14" y="133"/>
                    <a:pt x="189" y="184"/>
                    <a:pt x="189" y="184"/>
                  </a:cubicBezTo>
                  <a:cubicBezTo>
                    <a:pt x="228" y="52"/>
                    <a:pt x="228" y="52"/>
                    <a:pt x="228" y="52"/>
                  </a:cubicBezTo>
                  <a:cubicBezTo>
                    <a:pt x="38" y="0"/>
                    <a:pt x="38" y="0"/>
                    <a:pt x="38" y="0"/>
                  </a:cubicBezTo>
                  <a:lnTo>
                    <a:pt x="26" y="41"/>
                  </a:lnTo>
                  <a:close/>
                </a:path>
              </a:pathLst>
            </a:custGeom>
            <a:solidFill>
              <a:srgbClr val="49181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135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56" name="Freeform 50">
              <a:extLst>
                <a:ext uri="{FF2B5EF4-FFF2-40B4-BE49-F238E27FC236}">
                  <a16:creationId xmlns:a16="http://schemas.microsoft.com/office/drawing/2014/main" id="{61126F2B-32BE-4E01-97A6-DF4E353996C9}"/>
                </a:ext>
              </a:extLst>
            </p:cNvPr>
            <p:cNvSpPr>
              <a:spLocks/>
            </p:cNvSpPr>
            <p:nvPr/>
          </p:nvSpPr>
          <p:spPr bwMode="auto">
            <a:xfrm>
              <a:off x="2800" y="1914"/>
              <a:ext cx="75" cy="74"/>
            </a:xfrm>
            <a:custGeom>
              <a:avLst/>
              <a:gdLst>
                <a:gd name="T0" fmla="*/ 0 w 40"/>
                <a:gd name="T1" fmla="*/ 40 h 40"/>
                <a:gd name="T2" fmla="*/ 40 w 40"/>
                <a:gd name="T3" fmla="*/ 18 h 40"/>
                <a:gd name="T4" fmla="*/ 36 w 40"/>
                <a:gd name="T5" fmla="*/ 25 h 40"/>
                <a:gd name="T6" fmla="*/ 26 w 40"/>
                <a:gd name="T7" fmla="*/ 21 h 40"/>
                <a:gd name="T8" fmla="*/ 0 w 40"/>
                <a:gd name="T9" fmla="*/ 4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40">
                  <a:moveTo>
                    <a:pt x="0" y="40"/>
                  </a:moveTo>
                  <a:cubicBezTo>
                    <a:pt x="0" y="40"/>
                    <a:pt x="15" y="0"/>
                    <a:pt x="40" y="18"/>
                  </a:cubicBezTo>
                  <a:cubicBezTo>
                    <a:pt x="40" y="18"/>
                    <a:pt x="39" y="24"/>
                    <a:pt x="36" y="25"/>
                  </a:cubicBezTo>
                  <a:cubicBezTo>
                    <a:pt x="36" y="25"/>
                    <a:pt x="32" y="21"/>
                    <a:pt x="26" y="21"/>
                  </a:cubicBezTo>
                  <a:cubicBezTo>
                    <a:pt x="26" y="21"/>
                    <a:pt x="16" y="21"/>
                    <a:pt x="0" y="40"/>
                  </a:cubicBezTo>
                  <a:close/>
                </a:path>
              </a:pathLst>
            </a:custGeom>
            <a:solidFill>
              <a:srgbClr val="6A4C3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135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57" name="Oval 51">
              <a:extLst>
                <a:ext uri="{FF2B5EF4-FFF2-40B4-BE49-F238E27FC236}">
                  <a16:creationId xmlns:a16="http://schemas.microsoft.com/office/drawing/2014/main" id="{C3099DA3-4122-4E20-AF1F-D6FB5A6EA11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45" y="1981"/>
              <a:ext cx="26" cy="37"/>
            </a:xfrm>
            <a:prstGeom prst="ellipse">
              <a:avLst/>
            </a:prstGeom>
            <a:solidFill>
              <a:srgbClr val="4D3B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135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58" name="Oval 52">
              <a:extLst>
                <a:ext uri="{FF2B5EF4-FFF2-40B4-BE49-F238E27FC236}">
                  <a16:creationId xmlns:a16="http://schemas.microsoft.com/office/drawing/2014/main" id="{33E416B3-375D-4EE2-8B1C-BAF12E2EA2B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56" y="1992"/>
              <a:ext cx="12" cy="15"/>
            </a:xfrm>
            <a:prstGeom prst="ellipse">
              <a:avLst/>
            </a:prstGeom>
            <a:solidFill>
              <a:srgbClr val="E1DF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135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59" name="Freeform 53">
              <a:extLst>
                <a:ext uri="{FF2B5EF4-FFF2-40B4-BE49-F238E27FC236}">
                  <a16:creationId xmlns:a16="http://schemas.microsoft.com/office/drawing/2014/main" id="{37E9BCE0-41CA-4585-8698-12EC86696119}"/>
                </a:ext>
              </a:extLst>
            </p:cNvPr>
            <p:cNvSpPr>
              <a:spLocks/>
            </p:cNvSpPr>
            <p:nvPr/>
          </p:nvSpPr>
          <p:spPr bwMode="auto">
            <a:xfrm>
              <a:off x="2661" y="2153"/>
              <a:ext cx="266" cy="506"/>
            </a:xfrm>
            <a:custGeom>
              <a:avLst/>
              <a:gdLst>
                <a:gd name="T0" fmla="*/ 0 w 143"/>
                <a:gd name="T1" fmla="*/ 23 h 272"/>
                <a:gd name="T2" fmla="*/ 68 w 143"/>
                <a:gd name="T3" fmla="*/ 38 h 272"/>
                <a:gd name="T4" fmla="*/ 134 w 143"/>
                <a:gd name="T5" fmla="*/ 198 h 272"/>
                <a:gd name="T6" fmla="*/ 143 w 143"/>
                <a:gd name="T7" fmla="*/ 272 h 272"/>
                <a:gd name="T8" fmla="*/ 72 w 143"/>
                <a:gd name="T9" fmla="*/ 137 h 272"/>
                <a:gd name="T10" fmla="*/ 92 w 143"/>
                <a:gd name="T11" fmla="*/ 108 h 272"/>
                <a:gd name="T12" fmla="*/ 65 w 143"/>
                <a:gd name="T13" fmla="*/ 108 h 272"/>
                <a:gd name="T14" fmla="*/ 0 w 143"/>
                <a:gd name="T15" fmla="*/ 23 h 2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43" h="272">
                  <a:moveTo>
                    <a:pt x="0" y="23"/>
                  </a:moveTo>
                  <a:cubicBezTo>
                    <a:pt x="0" y="23"/>
                    <a:pt x="35" y="0"/>
                    <a:pt x="68" y="38"/>
                  </a:cubicBezTo>
                  <a:cubicBezTo>
                    <a:pt x="101" y="76"/>
                    <a:pt x="129" y="161"/>
                    <a:pt x="134" y="198"/>
                  </a:cubicBezTo>
                  <a:cubicBezTo>
                    <a:pt x="139" y="236"/>
                    <a:pt x="143" y="272"/>
                    <a:pt x="143" y="272"/>
                  </a:cubicBezTo>
                  <a:cubicBezTo>
                    <a:pt x="72" y="137"/>
                    <a:pt x="72" y="137"/>
                    <a:pt x="72" y="137"/>
                  </a:cubicBezTo>
                  <a:cubicBezTo>
                    <a:pt x="92" y="108"/>
                    <a:pt x="92" y="108"/>
                    <a:pt x="92" y="108"/>
                  </a:cubicBezTo>
                  <a:cubicBezTo>
                    <a:pt x="65" y="108"/>
                    <a:pt x="65" y="108"/>
                    <a:pt x="65" y="108"/>
                  </a:cubicBezTo>
                  <a:cubicBezTo>
                    <a:pt x="65" y="108"/>
                    <a:pt x="54" y="9"/>
                    <a:pt x="0" y="23"/>
                  </a:cubicBezTo>
                  <a:close/>
                </a:path>
              </a:pathLst>
            </a:custGeom>
            <a:solidFill>
              <a:srgbClr val="2928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135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60" name="Freeform 54">
              <a:extLst>
                <a:ext uri="{FF2B5EF4-FFF2-40B4-BE49-F238E27FC236}">
                  <a16:creationId xmlns:a16="http://schemas.microsoft.com/office/drawing/2014/main" id="{098B93E8-E4FC-43EE-B7FC-5056B67945B5}"/>
                </a:ext>
              </a:extLst>
            </p:cNvPr>
            <p:cNvSpPr>
              <a:spLocks/>
            </p:cNvSpPr>
            <p:nvPr/>
          </p:nvSpPr>
          <p:spPr bwMode="auto">
            <a:xfrm>
              <a:off x="2478" y="2772"/>
              <a:ext cx="404" cy="246"/>
            </a:xfrm>
            <a:custGeom>
              <a:avLst/>
              <a:gdLst>
                <a:gd name="T0" fmla="*/ 217 w 217"/>
                <a:gd name="T1" fmla="*/ 57 h 132"/>
                <a:gd name="T2" fmla="*/ 203 w 217"/>
                <a:gd name="T3" fmla="*/ 70 h 132"/>
                <a:gd name="T4" fmla="*/ 201 w 217"/>
                <a:gd name="T5" fmla="*/ 78 h 132"/>
                <a:gd name="T6" fmla="*/ 179 w 217"/>
                <a:gd name="T7" fmla="*/ 128 h 132"/>
                <a:gd name="T8" fmla="*/ 3 w 217"/>
                <a:gd name="T9" fmla="*/ 78 h 132"/>
                <a:gd name="T10" fmla="*/ 2 w 217"/>
                <a:gd name="T11" fmla="*/ 54 h 132"/>
                <a:gd name="T12" fmla="*/ 15 w 217"/>
                <a:gd name="T13" fmla="*/ 10 h 132"/>
                <a:gd name="T14" fmla="*/ 36 w 217"/>
                <a:gd name="T15" fmla="*/ 4 h 132"/>
                <a:gd name="T16" fmla="*/ 208 w 217"/>
                <a:gd name="T17" fmla="*/ 54 h 132"/>
                <a:gd name="T18" fmla="*/ 217 w 217"/>
                <a:gd name="T19" fmla="*/ 57 h 1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17" h="132">
                  <a:moveTo>
                    <a:pt x="217" y="57"/>
                  </a:moveTo>
                  <a:cubicBezTo>
                    <a:pt x="214" y="56"/>
                    <a:pt x="207" y="57"/>
                    <a:pt x="203" y="70"/>
                  </a:cubicBezTo>
                  <a:cubicBezTo>
                    <a:pt x="202" y="72"/>
                    <a:pt x="202" y="75"/>
                    <a:pt x="201" y="78"/>
                  </a:cubicBezTo>
                  <a:cubicBezTo>
                    <a:pt x="196" y="105"/>
                    <a:pt x="188" y="125"/>
                    <a:pt x="179" y="128"/>
                  </a:cubicBezTo>
                  <a:cubicBezTo>
                    <a:pt x="170" y="132"/>
                    <a:pt x="3" y="78"/>
                    <a:pt x="3" y="78"/>
                  </a:cubicBezTo>
                  <a:cubicBezTo>
                    <a:pt x="3" y="78"/>
                    <a:pt x="0" y="61"/>
                    <a:pt x="2" y="54"/>
                  </a:cubicBezTo>
                  <a:cubicBezTo>
                    <a:pt x="3" y="48"/>
                    <a:pt x="15" y="10"/>
                    <a:pt x="15" y="10"/>
                  </a:cubicBezTo>
                  <a:cubicBezTo>
                    <a:pt x="15" y="10"/>
                    <a:pt x="16" y="0"/>
                    <a:pt x="36" y="4"/>
                  </a:cubicBezTo>
                  <a:cubicBezTo>
                    <a:pt x="53" y="7"/>
                    <a:pt x="171" y="43"/>
                    <a:pt x="208" y="54"/>
                  </a:cubicBezTo>
                  <a:cubicBezTo>
                    <a:pt x="212" y="55"/>
                    <a:pt x="215" y="56"/>
                    <a:pt x="217" y="57"/>
                  </a:cubicBezTo>
                  <a:close/>
                </a:path>
              </a:pathLst>
            </a:custGeom>
            <a:solidFill>
              <a:srgbClr val="63101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135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61" name="Freeform 55">
              <a:extLst>
                <a:ext uri="{FF2B5EF4-FFF2-40B4-BE49-F238E27FC236}">
                  <a16:creationId xmlns:a16="http://schemas.microsoft.com/office/drawing/2014/main" id="{E40BBB75-4858-4FC8-98AF-EEC8789F3618}"/>
                </a:ext>
              </a:extLst>
            </p:cNvPr>
            <p:cNvSpPr>
              <a:spLocks/>
            </p:cNvSpPr>
            <p:nvPr/>
          </p:nvSpPr>
          <p:spPr bwMode="auto">
            <a:xfrm>
              <a:off x="2784" y="2902"/>
              <a:ext cx="117" cy="263"/>
            </a:xfrm>
            <a:custGeom>
              <a:avLst/>
              <a:gdLst>
                <a:gd name="T0" fmla="*/ 63 w 63"/>
                <a:gd name="T1" fmla="*/ 8 h 141"/>
                <a:gd name="T2" fmla="*/ 39 w 63"/>
                <a:gd name="T3" fmla="*/ 0 h 141"/>
                <a:gd name="T4" fmla="*/ 0 w 63"/>
                <a:gd name="T5" fmla="*/ 132 h 141"/>
                <a:gd name="T6" fmla="*/ 24 w 63"/>
                <a:gd name="T7" fmla="*/ 136 h 141"/>
                <a:gd name="T8" fmla="*/ 63 w 63"/>
                <a:gd name="T9" fmla="*/ 8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141">
                  <a:moveTo>
                    <a:pt x="63" y="8"/>
                  </a:moveTo>
                  <a:cubicBezTo>
                    <a:pt x="39" y="0"/>
                    <a:pt x="39" y="0"/>
                    <a:pt x="39" y="0"/>
                  </a:cubicBezTo>
                  <a:cubicBezTo>
                    <a:pt x="0" y="132"/>
                    <a:pt x="0" y="132"/>
                    <a:pt x="0" y="132"/>
                  </a:cubicBezTo>
                  <a:cubicBezTo>
                    <a:pt x="0" y="132"/>
                    <a:pt x="18" y="141"/>
                    <a:pt x="24" y="136"/>
                  </a:cubicBezTo>
                  <a:cubicBezTo>
                    <a:pt x="30" y="132"/>
                    <a:pt x="63" y="8"/>
                    <a:pt x="63" y="8"/>
                  </a:cubicBezTo>
                  <a:close/>
                </a:path>
              </a:pathLst>
            </a:custGeom>
            <a:solidFill>
              <a:srgbClr val="49181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135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62" name="Freeform 56">
              <a:extLst>
                <a:ext uri="{FF2B5EF4-FFF2-40B4-BE49-F238E27FC236}">
                  <a16:creationId xmlns:a16="http://schemas.microsoft.com/office/drawing/2014/main" id="{7255F372-0E2D-4624-8CC2-4B1DC44BE40A}"/>
                </a:ext>
              </a:extLst>
            </p:cNvPr>
            <p:cNvSpPr>
              <a:spLocks/>
            </p:cNvSpPr>
            <p:nvPr/>
          </p:nvSpPr>
          <p:spPr bwMode="auto">
            <a:xfrm>
              <a:off x="2601" y="2932"/>
              <a:ext cx="82" cy="71"/>
            </a:xfrm>
            <a:custGeom>
              <a:avLst/>
              <a:gdLst>
                <a:gd name="T0" fmla="*/ 15 w 82"/>
                <a:gd name="T1" fmla="*/ 0 h 71"/>
                <a:gd name="T2" fmla="*/ 0 w 82"/>
                <a:gd name="T3" fmla="*/ 50 h 71"/>
                <a:gd name="T4" fmla="*/ 65 w 82"/>
                <a:gd name="T5" fmla="*/ 71 h 71"/>
                <a:gd name="T6" fmla="*/ 82 w 82"/>
                <a:gd name="T7" fmla="*/ 19 h 71"/>
                <a:gd name="T8" fmla="*/ 15 w 82"/>
                <a:gd name="T9" fmla="*/ 0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71">
                  <a:moveTo>
                    <a:pt x="15" y="0"/>
                  </a:moveTo>
                  <a:lnTo>
                    <a:pt x="0" y="50"/>
                  </a:lnTo>
                  <a:lnTo>
                    <a:pt x="65" y="71"/>
                  </a:lnTo>
                  <a:lnTo>
                    <a:pt x="82" y="19"/>
                  </a:lnTo>
                  <a:lnTo>
                    <a:pt x="15" y="0"/>
                  </a:lnTo>
                  <a:close/>
                </a:path>
              </a:pathLst>
            </a:custGeom>
            <a:solidFill>
              <a:srgbClr val="D1D3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135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63" name="Freeform 57">
              <a:extLst>
                <a:ext uri="{FF2B5EF4-FFF2-40B4-BE49-F238E27FC236}">
                  <a16:creationId xmlns:a16="http://schemas.microsoft.com/office/drawing/2014/main" id="{F476DCDA-79BB-41B5-8D1B-50F39707E2E5}"/>
                </a:ext>
              </a:extLst>
            </p:cNvPr>
            <p:cNvSpPr>
              <a:spLocks/>
            </p:cNvSpPr>
            <p:nvPr/>
          </p:nvSpPr>
          <p:spPr bwMode="auto">
            <a:xfrm>
              <a:off x="2838" y="2943"/>
              <a:ext cx="50" cy="60"/>
            </a:xfrm>
            <a:custGeom>
              <a:avLst/>
              <a:gdLst>
                <a:gd name="T0" fmla="*/ 0 w 50"/>
                <a:gd name="T1" fmla="*/ 47 h 60"/>
                <a:gd name="T2" fmla="*/ 15 w 50"/>
                <a:gd name="T3" fmla="*/ 0 h 60"/>
                <a:gd name="T4" fmla="*/ 50 w 50"/>
                <a:gd name="T5" fmla="*/ 11 h 60"/>
                <a:gd name="T6" fmla="*/ 33 w 50"/>
                <a:gd name="T7" fmla="*/ 60 h 60"/>
                <a:gd name="T8" fmla="*/ 0 w 50"/>
                <a:gd name="T9" fmla="*/ 47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60">
                  <a:moveTo>
                    <a:pt x="0" y="47"/>
                  </a:moveTo>
                  <a:lnTo>
                    <a:pt x="15" y="0"/>
                  </a:lnTo>
                  <a:lnTo>
                    <a:pt x="50" y="11"/>
                  </a:lnTo>
                  <a:lnTo>
                    <a:pt x="33" y="60"/>
                  </a:lnTo>
                  <a:lnTo>
                    <a:pt x="0" y="47"/>
                  </a:lnTo>
                  <a:close/>
                </a:path>
              </a:pathLst>
            </a:custGeom>
            <a:solidFill>
              <a:srgbClr val="D1D3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135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64" name="Freeform 58">
              <a:extLst>
                <a:ext uri="{FF2B5EF4-FFF2-40B4-BE49-F238E27FC236}">
                  <a16:creationId xmlns:a16="http://schemas.microsoft.com/office/drawing/2014/main" id="{7031F1EC-66A1-4B80-8E55-AA610EC30E88}"/>
                </a:ext>
              </a:extLst>
            </p:cNvPr>
            <p:cNvSpPr>
              <a:spLocks/>
            </p:cNvSpPr>
            <p:nvPr/>
          </p:nvSpPr>
          <p:spPr bwMode="auto">
            <a:xfrm>
              <a:off x="2493" y="2815"/>
              <a:ext cx="306" cy="143"/>
            </a:xfrm>
            <a:custGeom>
              <a:avLst/>
              <a:gdLst>
                <a:gd name="T0" fmla="*/ 12 w 164"/>
                <a:gd name="T1" fmla="*/ 0 h 77"/>
                <a:gd name="T2" fmla="*/ 1 w 164"/>
                <a:gd name="T3" fmla="*/ 35 h 77"/>
                <a:gd name="T4" fmla="*/ 12 w 164"/>
                <a:gd name="T5" fmla="*/ 50 h 77"/>
                <a:gd name="T6" fmla="*/ 164 w 164"/>
                <a:gd name="T7" fmla="*/ 77 h 77"/>
                <a:gd name="T8" fmla="*/ 160 w 164"/>
                <a:gd name="T9" fmla="*/ 43 h 77"/>
                <a:gd name="T10" fmla="*/ 12 w 164"/>
                <a:gd name="T11" fmla="*/ 0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64" h="77">
                  <a:moveTo>
                    <a:pt x="12" y="0"/>
                  </a:moveTo>
                  <a:cubicBezTo>
                    <a:pt x="1" y="35"/>
                    <a:pt x="1" y="35"/>
                    <a:pt x="1" y="35"/>
                  </a:cubicBezTo>
                  <a:cubicBezTo>
                    <a:pt x="1" y="35"/>
                    <a:pt x="0" y="49"/>
                    <a:pt x="12" y="50"/>
                  </a:cubicBezTo>
                  <a:cubicBezTo>
                    <a:pt x="23" y="50"/>
                    <a:pt x="164" y="77"/>
                    <a:pt x="164" y="77"/>
                  </a:cubicBezTo>
                  <a:cubicBezTo>
                    <a:pt x="160" y="43"/>
                    <a:pt x="160" y="43"/>
                    <a:pt x="160" y="43"/>
                  </a:cubicBezTo>
                  <a:lnTo>
                    <a:pt x="12" y="0"/>
                  </a:lnTo>
                  <a:close/>
                </a:path>
              </a:pathLst>
            </a:custGeom>
            <a:solidFill>
              <a:srgbClr val="49181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135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65" name="Freeform 59">
              <a:extLst>
                <a:ext uri="{FF2B5EF4-FFF2-40B4-BE49-F238E27FC236}">
                  <a16:creationId xmlns:a16="http://schemas.microsoft.com/office/drawing/2014/main" id="{18892B63-EFB9-4C9C-89F9-BA5499E2C41B}"/>
                </a:ext>
              </a:extLst>
            </p:cNvPr>
            <p:cNvSpPr>
              <a:spLocks/>
            </p:cNvSpPr>
            <p:nvPr/>
          </p:nvSpPr>
          <p:spPr bwMode="auto">
            <a:xfrm>
              <a:off x="2856" y="2876"/>
              <a:ext cx="53" cy="41"/>
            </a:xfrm>
            <a:custGeom>
              <a:avLst/>
              <a:gdLst>
                <a:gd name="T0" fmla="*/ 24 w 28"/>
                <a:gd name="T1" fmla="*/ 22 h 22"/>
                <a:gd name="T2" fmla="*/ 0 w 28"/>
                <a:gd name="T3" fmla="*/ 14 h 22"/>
                <a:gd name="T4" fmla="*/ 14 w 28"/>
                <a:gd name="T5" fmla="*/ 1 h 22"/>
                <a:gd name="T6" fmla="*/ 14 w 28"/>
                <a:gd name="T7" fmla="*/ 1 h 22"/>
                <a:gd name="T8" fmla="*/ 16 w 28"/>
                <a:gd name="T9" fmla="*/ 1 h 22"/>
                <a:gd name="T10" fmla="*/ 17 w 28"/>
                <a:gd name="T11" fmla="*/ 1 h 22"/>
                <a:gd name="T12" fmla="*/ 17 w 28"/>
                <a:gd name="T13" fmla="*/ 2 h 22"/>
                <a:gd name="T14" fmla="*/ 24 w 28"/>
                <a:gd name="T1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8" h="22">
                  <a:moveTo>
                    <a:pt x="24" y="22"/>
                  </a:moveTo>
                  <a:cubicBezTo>
                    <a:pt x="0" y="14"/>
                    <a:pt x="0" y="14"/>
                    <a:pt x="0" y="14"/>
                  </a:cubicBezTo>
                  <a:cubicBezTo>
                    <a:pt x="4" y="1"/>
                    <a:pt x="11" y="0"/>
                    <a:pt x="14" y="1"/>
                  </a:cubicBezTo>
                  <a:cubicBezTo>
                    <a:pt x="14" y="1"/>
                    <a:pt x="14" y="1"/>
                    <a:pt x="14" y="1"/>
                  </a:cubicBezTo>
                  <a:cubicBezTo>
                    <a:pt x="15" y="1"/>
                    <a:pt x="16" y="1"/>
                    <a:pt x="16" y="1"/>
                  </a:cubicBezTo>
                  <a:cubicBezTo>
                    <a:pt x="16" y="1"/>
                    <a:pt x="17" y="1"/>
                    <a:pt x="17" y="1"/>
                  </a:cubicBezTo>
                  <a:cubicBezTo>
                    <a:pt x="17" y="2"/>
                    <a:pt x="17" y="2"/>
                    <a:pt x="17" y="2"/>
                  </a:cubicBezTo>
                  <a:cubicBezTo>
                    <a:pt x="17" y="2"/>
                    <a:pt x="28" y="6"/>
                    <a:pt x="24" y="22"/>
                  </a:cubicBezTo>
                  <a:close/>
                </a:path>
              </a:pathLst>
            </a:custGeom>
            <a:solidFill>
              <a:srgbClr val="63101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135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66" name="Freeform 60">
              <a:extLst>
                <a:ext uri="{FF2B5EF4-FFF2-40B4-BE49-F238E27FC236}">
                  <a16:creationId xmlns:a16="http://schemas.microsoft.com/office/drawing/2014/main" id="{430A398B-2E13-42C0-8952-FBA57650E6C2}"/>
                </a:ext>
              </a:extLst>
            </p:cNvPr>
            <p:cNvSpPr>
              <a:spLocks/>
            </p:cNvSpPr>
            <p:nvPr/>
          </p:nvSpPr>
          <p:spPr bwMode="auto">
            <a:xfrm>
              <a:off x="2485" y="2088"/>
              <a:ext cx="534" cy="865"/>
            </a:xfrm>
            <a:custGeom>
              <a:avLst/>
              <a:gdLst>
                <a:gd name="T0" fmla="*/ 201 w 286"/>
                <a:gd name="T1" fmla="*/ 461 h 465"/>
                <a:gd name="T2" fmla="*/ 213 w 286"/>
                <a:gd name="T3" fmla="*/ 465 h 465"/>
                <a:gd name="T4" fmla="*/ 265 w 286"/>
                <a:gd name="T5" fmla="*/ 369 h 465"/>
                <a:gd name="T6" fmla="*/ 279 w 286"/>
                <a:gd name="T7" fmla="*/ 305 h 465"/>
                <a:gd name="T8" fmla="*/ 204 w 286"/>
                <a:gd name="T9" fmla="*/ 151 h 465"/>
                <a:gd name="T10" fmla="*/ 86 w 286"/>
                <a:gd name="T11" fmla="*/ 67 h 465"/>
                <a:gd name="T12" fmla="*/ 1 w 286"/>
                <a:gd name="T13" fmla="*/ 414 h 465"/>
                <a:gd name="T14" fmla="*/ 5 w 286"/>
                <a:gd name="T15" fmla="*/ 397 h 465"/>
                <a:gd name="T16" fmla="*/ 112 w 286"/>
                <a:gd name="T17" fmla="*/ 57 h 465"/>
                <a:gd name="T18" fmla="*/ 269 w 286"/>
                <a:gd name="T19" fmla="*/ 305 h 465"/>
                <a:gd name="T20" fmla="*/ 240 w 286"/>
                <a:gd name="T21" fmla="*/ 396 h 465"/>
                <a:gd name="T22" fmla="*/ 201 w 286"/>
                <a:gd name="T23" fmla="*/ 461 h 4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86" h="465">
                  <a:moveTo>
                    <a:pt x="201" y="461"/>
                  </a:moveTo>
                  <a:cubicBezTo>
                    <a:pt x="213" y="465"/>
                    <a:pt x="213" y="465"/>
                    <a:pt x="213" y="465"/>
                  </a:cubicBezTo>
                  <a:cubicBezTo>
                    <a:pt x="265" y="369"/>
                    <a:pt x="265" y="369"/>
                    <a:pt x="265" y="369"/>
                  </a:cubicBezTo>
                  <a:cubicBezTo>
                    <a:pt x="265" y="369"/>
                    <a:pt x="286" y="339"/>
                    <a:pt x="279" y="305"/>
                  </a:cubicBezTo>
                  <a:cubicBezTo>
                    <a:pt x="271" y="272"/>
                    <a:pt x="204" y="151"/>
                    <a:pt x="204" y="151"/>
                  </a:cubicBezTo>
                  <a:cubicBezTo>
                    <a:pt x="204" y="151"/>
                    <a:pt x="127" y="0"/>
                    <a:pt x="86" y="67"/>
                  </a:cubicBezTo>
                  <a:cubicBezTo>
                    <a:pt x="44" y="135"/>
                    <a:pt x="0" y="374"/>
                    <a:pt x="1" y="414"/>
                  </a:cubicBezTo>
                  <a:cubicBezTo>
                    <a:pt x="5" y="397"/>
                    <a:pt x="5" y="397"/>
                    <a:pt x="5" y="397"/>
                  </a:cubicBezTo>
                  <a:cubicBezTo>
                    <a:pt x="5" y="397"/>
                    <a:pt x="54" y="61"/>
                    <a:pt x="112" y="57"/>
                  </a:cubicBezTo>
                  <a:cubicBezTo>
                    <a:pt x="169" y="54"/>
                    <a:pt x="265" y="293"/>
                    <a:pt x="269" y="305"/>
                  </a:cubicBezTo>
                  <a:cubicBezTo>
                    <a:pt x="274" y="318"/>
                    <a:pt x="264" y="366"/>
                    <a:pt x="240" y="396"/>
                  </a:cubicBezTo>
                  <a:lnTo>
                    <a:pt x="201" y="461"/>
                  </a:lnTo>
                  <a:close/>
                </a:path>
              </a:pathLst>
            </a:custGeom>
            <a:solidFill>
              <a:srgbClr val="302F2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135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67" name="Freeform 61">
              <a:extLst>
                <a:ext uri="{FF2B5EF4-FFF2-40B4-BE49-F238E27FC236}">
                  <a16:creationId xmlns:a16="http://schemas.microsoft.com/office/drawing/2014/main" id="{F3778BF7-974D-44EC-ABCA-2CAA56399519}"/>
                </a:ext>
              </a:extLst>
            </p:cNvPr>
            <p:cNvSpPr>
              <a:spLocks/>
            </p:cNvSpPr>
            <p:nvPr/>
          </p:nvSpPr>
          <p:spPr bwMode="auto">
            <a:xfrm>
              <a:off x="2692" y="2005"/>
              <a:ext cx="39" cy="52"/>
            </a:xfrm>
            <a:custGeom>
              <a:avLst/>
              <a:gdLst>
                <a:gd name="T0" fmla="*/ 1 w 21"/>
                <a:gd name="T1" fmla="*/ 7 h 28"/>
                <a:gd name="T2" fmla="*/ 6 w 21"/>
                <a:gd name="T3" fmla="*/ 1 h 28"/>
                <a:gd name="T4" fmla="*/ 13 w 21"/>
                <a:gd name="T5" fmla="*/ 2 h 28"/>
                <a:gd name="T6" fmla="*/ 16 w 21"/>
                <a:gd name="T7" fmla="*/ 10 h 28"/>
                <a:gd name="T8" fmla="*/ 13 w 21"/>
                <a:gd name="T9" fmla="*/ 15 h 28"/>
                <a:gd name="T10" fmla="*/ 19 w 21"/>
                <a:gd name="T11" fmla="*/ 27 h 28"/>
                <a:gd name="T12" fmla="*/ 9 w 21"/>
                <a:gd name="T13" fmla="*/ 16 h 28"/>
                <a:gd name="T14" fmla="*/ 10 w 21"/>
                <a:gd name="T15" fmla="*/ 6 h 28"/>
                <a:gd name="T16" fmla="*/ 1 w 21"/>
                <a:gd name="T17" fmla="*/ 7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28">
                  <a:moveTo>
                    <a:pt x="1" y="7"/>
                  </a:moveTo>
                  <a:cubicBezTo>
                    <a:pt x="0" y="3"/>
                    <a:pt x="6" y="1"/>
                    <a:pt x="6" y="1"/>
                  </a:cubicBezTo>
                  <a:cubicBezTo>
                    <a:pt x="6" y="1"/>
                    <a:pt x="10" y="0"/>
                    <a:pt x="13" y="2"/>
                  </a:cubicBezTo>
                  <a:cubicBezTo>
                    <a:pt x="15" y="5"/>
                    <a:pt x="16" y="6"/>
                    <a:pt x="16" y="10"/>
                  </a:cubicBezTo>
                  <a:cubicBezTo>
                    <a:pt x="16" y="13"/>
                    <a:pt x="13" y="14"/>
                    <a:pt x="13" y="15"/>
                  </a:cubicBezTo>
                  <a:cubicBezTo>
                    <a:pt x="13" y="17"/>
                    <a:pt x="21" y="26"/>
                    <a:pt x="19" y="27"/>
                  </a:cubicBezTo>
                  <a:cubicBezTo>
                    <a:pt x="17" y="28"/>
                    <a:pt x="10" y="19"/>
                    <a:pt x="9" y="16"/>
                  </a:cubicBezTo>
                  <a:cubicBezTo>
                    <a:pt x="9" y="14"/>
                    <a:pt x="14" y="12"/>
                    <a:pt x="10" y="6"/>
                  </a:cubicBezTo>
                  <a:cubicBezTo>
                    <a:pt x="5" y="1"/>
                    <a:pt x="2" y="11"/>
                    <a:pt x="1" y="7"/>
                  </a:cubicBezTo>
                  <a:close/>
                </a:path>
              </a:pathLst>
            </a:custGeom>
            <a:solidFill>
              <a:srgbClr val="48373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135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68" name="Freeform 62">
              <a:extLst>
                <a:ext uri="{FF2B5EF4-FFF2-40B4-BE49-F238E27FC236}">
                  <a16:creationId xmlns:a16="http://schemas.microsoft.com/office/drawing/2014/main" id="{EA9AC5A1-DE11-4120-8186-FC2005ED4271}"/>
                </a:ext>
              </a:extLst>
            </p:cNvPr>
            <p:cNvSpPr>
              <a:spLocks/>
            </p:cNvSpPr>
            <p:nvPr/>
          </p:nvSpPr>
          <p:spPr bwMode="auto">
            <a:xfrm>
              <a:off x="3024" y="2810"/>
              <a:ext cx="88" cy="158"/>
            </a:xfrm>
            <a:custGeom>
              <a:avLst/>
              <a:gdLst>
                <a:gd name="T0" fmla="*/ 46 w 47"/>
                <a:gd name="T1" fmla="*/ 67 h 85"/>
                <a:gd name="T2" fmla="*/ 46 w 47"/>
                <a:gd name="T3" fmla="*/ 71 h 85"/>
                <a:gd name="T4" fmla="*/ 40 w 47"/>
                <a:gd name="T5" fmla="*/ 82 h 85"/>
                <a:gd name="T6" fmla="*/ 34 w 47"/>
                <a:gd name="T7" fmla="*/ 74 h 85"/>
                <a:gd name="T8" fmla="*/ 38 w 47"/>
                <a:gd name="T9" fmla="*/ 60 h 85"/>
                <a:gd name="T10" fmla="*/ 36 w 47"/>
                <a:gd name="T11" fmla="*/ 61 h 85"/>
                <a:gd name="T12" fmla="*/ 28 w 47"/>
                <a:gd name="T13" fmla="*/ 77 h 85"/>
                <a:gd name="T14" fmla="*/ 24 w 47"/>
                <a:gd name="T15" fmla="*/ 71 h 85"/>
                <a:gd name="T16" fmla="*/ 20 w 47"/>
                <a:gd name="T17" fmla="*/ 72 h 85"/>
                <a:gd name="T18" fmla="*/ 12 w 47"/>
                <a:gd name="T19" fmla="*/ 60 h 85"/>
                <a:gd name="T20" fmla="*/ 18 w 47"/>
                <a:gd name="T21" fmla="*/ 42 h 85"/>
                <a:gd name="T22" fmla="*/ 0 w 47"/>
                <a:gd name="T23" fmla="*/ 0 h 85"/>
                <a:gd name="T24" fmla="*/ 15 w 47"/>
                <a:gd name="T25" fmla="*/ 31 h 85"/>
                <a:gd name="T26" fmla="*/ 27 w 47"/>
                <a:gd name="T27" fmla="*/ 31 h 85"/>
                <a:gd name="T28" fmla="*/ 46 w 47"/>
                <a:gd name="T29" fmla="*/ 62 h 85"/>
                <a:gd name="T30" fmla="*/ 46 w 47"/>
                <a:gd name="T31" fmla="*/ 67 h 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47" h="85">
                  <a:moveTo>
                    <a:pt x="46" y="67"/>
                  </a:moveTo>
                  <a:cubicBezTo>
                    <a:pt x="46" y="68"/>
                    <a:pt x="46" y="70"/>
                    <a:pt x="46" y="71"/>
                  </a:cubicBezTo>
                  <a:cubicBezTo>
                    <a:pt x="45" y="74"/>
                    <a:pt x="43" y="81"/>
                    <a:pt x="40" y="82"/>
                  </a:cubicBezTo>
                  <a:cubicBezTo>
                    <a:pt x="36" y="85"/>
                    <a:pt x="31" y="77"/>
                    <a:pt x="34" y="74"/>
                  </a:cubicBezTo>
                  <a:cubicBezTo>
                    <a:pt x="36" y="71"/>
                    <a:pt x="38" y="60"/>
                    <a:pt x="38" y="60"/>
                  </a:cubicBezTo>
                  <a:cubicBezTo>
                    <a:pt x="38" y="60"/>
                    <a:pt x="37" y="51"/>
                    <a:pt x="36" y="61"/>
                  </a:cubicBezTo>
                  <a:cubicBezTo>
                    <a:pt x="36" y="61"/>
                    <a:pt x="31" y="77"/>
                    <a:pt x="28" y="77"/>
                  </a:cubicBezTo>
                  <a:cubicBezTo>
                    <a:pt x="26" y="77"/>
                    <a:pt x="24" y="73"/>
                    <a:pt x="24" y="71"/>
                  </a:cubicBezTo>
                  <a:cubicBezTo>
                    <a:pt x="23" y="72"/>
                    <a:pt x="22" y="72"/>
                    <a:pt x="20" y="72"/>
                  </a:cubicBezTo>
                  <a:cubicBezTo>
                    <a:pt x="16" y="70"/>
                    <a:pt x="12" y="63"/>
                    <a:pt x="12" y="60"/>
                  </a:cubicBezTo>
                  <a:cubicBezTo>
                    <a:pt x="12" y="57"/>
                    <a:pt x="18" y="49"/>
                    <a:pt x="18" y="42"/>
                  </a:cubicBezTo>
                  <a:cubicBezTo>
                    <a:pt x="18" y="36"/>
                    <a:pt x="0" y="35"/>
                    <a:pt x="0" y="0"/>
                  </a:cubicBezTo>
                  <a:cubicBezTo>
                    <a:pt x="0" y="0"/>
                    <a:pt x="9" y="30"/>
                    <a:pt x="15" y="31"/>
                  </a:cubicBezTo>
                  <a:cubicBezTo>
                    <a:pt x="21" y="32"/>
                    <a:pt x="27" y="31"/>
                    <a:pt x="27" y="31"/>
                  </a:cubicBezTo>
                  <a:cubicBezTo>
                    <a:pt x="27" y="31"/>
                    <a:pt x="43" y="59"/>
                    <a:pt x="46" y="62"/>
                  </a:cubicBezTo>
                  <a:cubicBezTo>
                    <a:pt x="46" y="63"/>
                    <a:pt x="47" y="65"/>
                    <a:pt x="46" y="67"/>
                  </a:cubicBezTo>
                  <a:close/>
                </a:path>
              </a:pathLst>
            </a:custGeom>
            <a:solidFill>
              <a:srgbClr val="E9A06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135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69" name="Freeform 63">
              <a:extLst>
                <a:ext uri="{FF2B5EF4-FFF2-40B4-BE49-F238E27FC236}">
                  <a16:creationId xmlns:a16="http://schemas.microsoft.com/office/drawing/2014/main" id="{B90ED845-D3E0-4CAF-9BB4-1CDA2724C03D}"/>
                </a:ext>
              </a:extLst>
            </p:cNvPr>
            <p:cNvSpPr>
              <a:spLocks/>
            </p:cNvSpPr>
            <p:nvPr/>
          </p:nvSpPr>
          <p:spPr bwMode="auto">
            <a:xfrm>
              <a:off x="2901" y="2653"/>
              <a:ext cx="175" cy="127"/>
            </a:xfrm>
            <a:custGeom>
              <a:avLst/>
              <a:gdLst>
                <a:gd name="T0" fmla="*/ 0 w 94"/>
                <a:gd name="T1" fmla="*/ 4 h 68"/>
                <a:gd name="T2" fmla="*/ 56 w 94"/>
                <a:gd name="T3" fmla="*/ 1 h 68"/>
                <a:gd name="T4" fmla="*/ 69 w 94"/>
                <a:gd name="T5" fmla="*/ 4 h 68"/>
                <a:gd name="T6" fmla="*/ 90 w 94"/>
                <a:gd name="T7" fmla="*/ 16 h 68"/>
                <a:gd name="T8" fmla="*/ 93 w 94"/>
                <a:gd name="T9" fmla="*/ 25 h 68"/>
                <a:gd name="T10" fmla="*/ 86 w 94"/>
                <a:gd name="T11" fmla="*/ 45 h 68"/>
                <a:gd name="T12" fmla="*/ 79 w 94"/>
                <a:gd name="T13" fmla="*/ 23 h 68"/>
                <a:gd name="T14" fmla="*/ 67 w 94"/>
                <a:gd name="T15" fmla="*/ 19 h 68"/>
                <a:gd name="T16" fmla="*/ 74 w 94"/>
                <a:gd name="T17" fmla="*/ 30 h 68"/>
                <a:gd name="T18" fmla="*/ 75 w 94"/>
                <a:gd name="T19" fmla="*/ 39 h 68"/>
                <a:gd name="T20" fmla="*/ 59 w 94"/>
                <a:gd name="T21" fmla="*/ 67 h 68"/>
                <a:gd name="T22" fmla="*/ 45 w 94"/>
                <a:gd name="T23" fmla="*/ 67 h 68"/>
                <a:gd name="T24" fmla="*/ 46 w 94"/>
                <a:gd name="T25" fmla="*/ 57 h 68"/>
                <a:gd name="T26" fmla="*/ 51 w 94"/>
                <a:gd name="T27" fmla="*/ 57 h 68"/>
                <a:gd name="T28" fmla="*/ 38 w 94"/>
                <a:gd name="T29" fmla="*/ 39 h 68"/>
                <a:gd name="T30" fmla="*/ 14 w 94"/>
                <a:gd name="T31" fmla="*/ 29 h 68"/>
                <a:gd name="T32" fmla="*/ 6 w 94"/>
                <a:gd name="T33" fmla="*/ 27 h 68"/>
                <a:gd name="T34" fmla="*/ 0 w 94"/>
                <a:gd name="T35" fmla="*/ 24 h 68"/>
                <a:gd name="T36" fmla="*/ 0 w 94"/>
                <a:gd name="T37" fmla="*/ 4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4" h="68">
                  <a:moveTo>
                    <a:pt x="0" y="4"/>
                  </a:moveTo>
                  <a:cubicBezTo>
                    <a:pt x="56" y="1"/>
                    <a:pt x="56" y="1"/>
                    <a:pt x="56" y="1"/>
                  </a:cubicBezTo>
                  <a:cubicBezTo>
                    <a:pt x="56" y="1"/>
                    <a:pt x="60" y="0"/>
                    <a:pt x="69" y="4"/>
                  </a:cubicBezTo>
                  <a:cubicBezTo>
                    <a:pt x="77" y="8"/>
                    <a:pt x="90" y="16"/>
                    <a:pt x="90" y="16"/>
                  </a:cubicBezTo>
                  <a:cubicBezTo>
                    <a:pt x="90" y="16"/>
                    <a:pt x="94" y="18"/>
                    <a:pt x="93" y="25"/>
                  </a:cubicBezTo>
                  <a:cubicBezTo>
                    <a:pt x="92" y="33"/>
                    <a:pt x="89" y="44"/>
                    <a:pt x="86" y="45"/>
                  </a:cubicBezTo>
                  <a:cubicBezTo>
                    <a:pt x="83" y="45"/>
                    <a:pt x="79" y="26"/>
                    <a:pt x="79" y="23"/>
                  </a:cubicBezTo>
                  <a:cubicBezTo>
                    <a:pt x="67" y="19"/>
                    <a:pt x="67" y="19"/>
                    <a:pt x="67" y="19"/>
                  </a:cubicBezTo>
                  <a:cubicBezTo>
                    <a:pt x="74" y="30"/>
                    <a:pt x="74" y="30"/>
                    <a:pt x="74" y="30"/>
                  </a:cubicBezTo>
                  <a:cubicBezTo>
                    <a:pt x="74" y="30"/>
                    <a:pt x="77" y="34"/>
                    <a:pt x="75" y="39"/>
                  </a:cubicBezTo>
                  <a:cubicBezTo>
                    <a:pt x="73" y="43"/>
                    <a:pt x="61" y="67"/>
                    <a:pt x="59" y="67"/>
                  </a:cubicBezTo>
                  <a:cubicBezTo>
                    <a:pt x="56" y="68"/>
                    <a:pt x="45" y="67"/>
                    <a:pt x="45" y="67"/>
                  </a:cubicBezTo>
                  <a:cubicBezTo>
                    <a:pt x="45" y="67"/>
                    <a:pt x="41" y="58"/>
                    <a:pt x="46" y="57"/>
                  </a:cubicBezTo>
                  <a:cubicBezTo>
                    <a:pt x="52" y="57"/>
                    <a:pt x="51" y="57"/>
                    <a:pt x="51" y="57"/>
                  </a:cubicBezTo>
                  <a:cubicBezTo>
                    <a:pt x="51" y="57"/>
                    <a:pt x="45" y="42"/>
                    <a:pt x="38" y="39"/>
                  </a:cubicBezTo>
                  <a:cubicBezTo>
                    <a:pt x="32" y="37"/>
                    <a:pt x="20" y="40"/>
                    <a:pt x="14" y="29"/>
                  </a:cubicBezTo>
                  <a:cubicBezTo>
                    <a:pt x="6" y="27"/>
                    <a:pt x="6" y="27"/>
                    <a:pt x="6" y="27"/>
                  </a:cubicBezTo>
                  <a:cubicBezTo>
                    <a:pt x="0" y="24"/>
                    <a:pt x="0" y="24"/>
                    <a:pt x="0" y="24"/>
                  </a:cubicBezTo>
                  <a:lnTo>
                    <a:pt x="0" y="4"/>
                  </a:lnTo>
                  <a:close/>
                </a:path>
              </a:pathLst>
            </a:custGeom>
            <a:solidFill>
              <a:srgbClr val="F5B97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135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70" name="Freeform 64">
              <a:extLst>
                <a:ext uri="{FF2B5EF4-FFF2-40B4-BE49-F238E27FC236}">
                  <a16:creationId xmlns:a16="http://schemas.microsoft.com/office/drawing/2014/main" id="{1BA42B95-B18C-41D2-BFE5-77E9D272C553}"/>
                </a:ext>
              </a:extLst>
            </p:cNvPr>
            <p:cNvSpPr>
              <a:spLocks/>
            </p:cNvSpPr>
            <p:nvPr/>
          </p:nvSpPr>
          <p:spPr bwMode="auto">
            <a:xfrm>
              <a:off x="2584" y="2140"/>
              <a:ext cx="328" cy="597"/>
            </a:xfrm>
            <a:custGeom>
              <a:avLst/>
              <a:gdLst>
                <a:gd name="T0" fmla="*/ 21 w 176"/>
                <a:gd name="T1" fmla="*/ 308 h 321"/>
                <a:gd name="T2" fmla="*/ 176 w 176"/>
                <a:gd name="T3" fmla="*/ 303 h 321"/>
                <a:gd name="T4" fmla="*/ 170 w 176"/>
                <a:gd name="T5" fmla="*/ 279 h 321"/>
                <a:gd name="T6" fmla="*/ 74 w 176"/>
                <a:gd name="T7" fmla="*/ 250 h 321"/>
                <a:gd name="T8" fmla="*/ 85 w 176"/>
                <a:gd name="T9" fmla="*/ 71 h 321"/>
                <a:gd name="T10" fmla="*/ 26 w 176"/>
                <a:gd name="T11" fmla="*/ 71 h 321"/>
                <a:gd name="T12" fmla="*/ 1 w 176"/>
                <a:gd name="T13" fmla="*/ 228 h 321"/>
                <a:gd name="T14" fmla="*/ 21 w 176"/>
                <a:gd name="T15" fmla="*/ 308 h 3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6" h="321">
                  <a:moveTo>
                    <a:pt x="21" y="308"/>
                  </a:moveTo>
                  <a:cubicBezTo>
                    <a:pt x="21" y="308"/>
                    <a:pt x="134" y="321"/>
                    <a:pt x="176" y="303"/>
                  </a:cubicBezTo>
                  <a:cubicBezTo>
                    <a:pt x="170" y="279"/>
                    <a:pt x="170" y="279"/>
                    <a:pt x="170" y="279"/>
                  </a:cubicBezTo>
                  <a:cubicBezTo>
                    <a:pt x="170" y="279"/>
                    <a:pt x="89" y="259"/>
                    <a:pt x="74" y="250"/>
                  </a:cubicBezTo>
                  <a:cubicBezTo>
                    <a:pt x="74" y="250"/>
                    <a:pt x="102" y="150"/>
                    <a:pt x="85" y="71"/>
                  </a:cubicBezTo>
                  <a:cubicBezTo>
                    <a:pt x="85" y="71"/>
                    <a:pt x="66" y="0"/>
                    <a:pt x="26" y="71"/>
                  </a:cubicBezTo>
                  <a:cubicBezTo>
                    <a:pt x="26" y="71"/>
                    <a:pt x="0" y="139"/>
                    <a:pt x="1" y="228"/>
                  </a:cubicBezTo>
                  <a:cubicBezTo>
                    <a:pt x="2" y="317"/>
                    <a:pt x="10" y="302"/>
                    <a:pt x="21" y="308"/>
                  </a:cubicBezTo>
                  <a:close/>
                </a:path>
              </a:pathLst>
            </a:custGeom>
            <a:solidFill>
              <a:srgbClr val="2928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135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71" name="Freeform 65">
              <a:extLst>
                <a:ext uri="{FF2B5EF4-FFF2-40B4-BE49-F238E27FC236}">
                  <a16:creationId xmlns:a16="http://schemas.microsoft.com/office/drawing/2014/main" id="{DE58E314-01E1-4078-B018-D12ADC560D9D}"/>
                </a:ext>
              </a:extLst>
            </p:cNvPr>
            <p:cNvSpPr>
              <a:spLocks/>
            </p:cNvSpPr>
            <p:nvPr/>
          </p:nvSpPr>
          <p:spPr bwMode="auto">
            <a:xfrm>
              <a:off x="2584" y="1745"/>
              <a:ext cx="356" cy="403"/>
            </a:xfrm>
            <a:custGeom>
              <a:avLst/>
              <a:gdLst>
                <a:gd name="T0" fmla="*/ 190 w 191"/>
                <a:gd name="T1" fmla="*/ 48 h 217"/>
                <a:gd name="T2" fmla="*/ 190 w 191"/>
                <a:gd name="T3" fmla="*/ 48 h 217"/>
                <a:gd name="T4" fmla="*/ 145 w 191"/>
                <a:gd name="T5" fmla="*/ 87 h 217"/>
                <a:gd name="T6" fmla="*/ 141 w 191"/>
                <a:gd name="T7" fmla="*/ 88 h 217"/>
                <a:gd name="T8" fmla="*/ 85 w 191"/>
                <a:gd name="T9" fmla="*/ 93 h 217"/>
                <a:gd name="T10" fmla="*/ 80 w 191"/>
                <a:gd name="T11" fmla="*/ 114 h 217"/>
                <a:gd name="T12" fmla="*/ 81 w 191"/>
                <a:gd name="T13" fmla="*/ 118 h 217"/>
                <a:gd name="T14" fmla="*/ 83 w 191"/>
                <a:gd name="T15" fmla="*/ 153 h 217"/>
                <a:gd name="T16" fmla="*/ 57 w 191"/>
                <a:gd name="T17" fmla="*/ 138 h 217"/>
                <a:gd name="T18" fmla="*/ 77 w 191"/>
                <a:gd name="T19" fmla="*/ 177 h 217"/>
                <a:gd name="T20" fmla="*/ 77 w 191"/>
                <a:gd name="T21" fmla="*/ 183 h 217"/>
                <a:gd name="T22" fmla="*/ 73 w 191"/>
                <a:gd name="T23" fmla="*/ 217 h 217"/>
                <a:gd name="T24" fmla="*/ 8 w 191"/>
                <a:gd name="T25" fmla="*/ 167 h 217"/>
                <a:gd name="T26" fmla="*/ 6 w 191"/>
                <a:gd name="T27" fmla="*/ 162 h 217"/>
                <a:gd name="T28" fmla="*/ 1 w 191"/>
                <a:gd name="T29" fmla="*/ 102 h 217"/>
                <a:gd name="T30" fmla="*/ 12 w 191"/>
                <a:gd name="T31" fmla="*/ 94 h 217"/>
                <a:gd name="T32" fmla="*/ 12 w 191"/>
                <a:gd name="T33" fmla="*/ 76 h 217"/>
                <a:gd name="T34" fmla="*/ 15 w 191"/>
                <a:gd name="T35" fmla="*/ 74 h 217"/>
                <a:gd name="T36" fmla="*/ 159 w 191"/>
                <a:gd name="T37" fmla="*/ 46 h 217"/>
                <a:gd name="T38" fmla="*/ 188 w 191"/>
                <a:gd name="T39" fmla="*/ 47 h 217"/>
                <a:gd name="T40" fmla="*/ 190 w 191"/>
                <a:gd name="T41" fmla="*/ 48 h 2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191" h="217">
                  <a:moveTo>
                    <a:pt x="190" y="48"/>
                  </a:moveTo>
                  <a:cubicBezTo>
                    <a:pt x="190" y="48"/>
                    <a:pt x="190" y="48"/>
                    <a:pt x="190" y="48"/>
                  </a:cubicBezTo>
                  <a:cubicBezTo>
                    <a:pt x="190" y="57"/>
                    <a:pt x="180" y="83"/>
                    <a:pt x="145" y="87"/>
                  </a:cubicBezTo>
                  <a:cubicBezTo>
                    <a:pt x="144" y="88"/>
                    <a:pt x="143" y="88"/>
                    <a:pt x="141" y="88"/>
                  </a:cubicBezTo>
                  <a:cubicBezTo>
                    <a:pt x="127" y="93"/>
                    <a:pt x="112" y="94"/>
                    <a:pt x="85" y="93"/>
                  </a:cubicBezTo>
                  <a:cubicBezTo>
                    <a:pt x="85" y="93"/>
                    <a:pt x="75" y="92"/>
                    <a:pt x="80" y="114"/>
                  </a:cubicBezTo>
                  <a:cubicBezTo>
                    <a:pt x="80" y="115"/>
                    <a:pt x="81" y="117"/>
                    <a:pt x="81" y="118"/>
                  </a:cubicBezTo>
                  <a:cubicBezTo>
                    <a:pt x="81" y="118"/>
                    <a:pt x="87" y="137"/>
                    <a:pt x="83" y="153"/>
                  </a:cubicBezTo>
                  <a:cubicBezTo>
                    <a:pt x="83" y="153"/>
                    <a:pt x="72" y="127"/>
                    <a:pt x="57" y="138"/>
                  </a:cubicBezTo>
                  <a:cubicBezTo>
                    <a:pt x="43" y="149"/>
                    <a:pt x="70" y="179"/>
                    <a:pt x="77" y="177"/>
                  </a:cubicBezTo>
                  <a:cubicBezTo>
                    <a:pt x="77" y="183"/>
                    <a:pt x="77" y="183"/>
                    <a:pt x="77" y="183"/>
                  </a:cubicBezTo>
                  <a:cubicBezTo>
                    <a:pt x="73" y="217"/>
                    <a:pt x="73" y="217"/>
                    <a:pt x="73" y="217"/>
                  </a:cubicBezTo>
                  <a:cubicBezTo>
                    <a:pt x="73" y="217"/>
                    <a:pt x="16" y="181"/>
                    <a:pt x="8" y="167"/>
                  </a:cubicBezTo>
                  <a:cubicBezTo>
                    <a:pt x="8" y="166"/>
                    <a:pt x="7" y="164"/>
                    <a:pt x="6" y="162"/>
                  </a:cubicBezTo>
                  <a:cubicBezTo>
                    <a:pt x="1" y="145"/>
                    <a:pt x="0" y="105"/>
                    <a:pt x="1" y="102"/>
                  </a:cubicBezTo>
                  <a:cubicBezTo>
                    <a:pt x="3" y="99"/>
                    <a:pt x="11" y="96"/>
                    <a:pt x="12" y="94"/>
                  </a:cubicBezTo>
                  <a:cubicBezTo>
                    <a:pt x="13" y="92"/>
                    <a:pt x="10" y="81"/>
                    <a:pt x="12" y="76"/>
                  </a:cubicBezTo>
                  <a:cubicBezTo>
                    <a:pt x="13" y="75"/>
                    <a:pt x="13" y="75"/>
                    <a:pt x="15" y="74"/>
                  </a:cubicBezTo>
                  <a:cubicBezTo>
                    <a:pt x="15" y="74"/>
                    <a:pt x="80" y="0"/>
                    <a:pt x="159" y="46"/>
                  </a:cubicBezTo>
                  <a:cubicBezTo>
                    <a:pt x="159" y="46"/>
                    <a:pt x="183" y="62"/>
                    <a:pt x="188" y="47"/>
                  </a:cubicBezTo>
                  <a:cubicBezTo>
                    <a:pt x="190" y="43"/>
                    <a:pt x="191" y="44"/>
                    <a:pt x="190" y="48"/>
                  </a:cubicBezTo>
                  <a:close/>
                </a:path>
              </a:pathLst>
            </a:custGeom>
            <a:solidFill>
              <a:srgbClr val="3D211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135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270" name="Speech Bubble: Oval 269">
            <a:extLst>
              <a:ext uri="{FF2B5EF4-FFF2-40B4-BE49-F238E27FC236}">
                <a16:creationId xmlns:a16="http://schemas.microsoft.com/office/drawing/2014/main" id="{9FB37786-73D1-4717-B32E-F2D5CFCEA36B}"/>
              </a:ext>
            </a:extLst>
          </p:cNvPr>
          <p:cNvSpPr/>
          <p:nvPr/>
        </p:nvSpPr>
        <p:spPr>
          <a:xfrm>
            <a:off x="4366687" y="2878673"/>
            <a:ext cx="1625869" cy="999414"/>
          </a:xfrm>
          <a:prstGeom prst="wedgeEllipseCallout">
            <a:avLst/>
          </a:prstGeom>
          <a:solidFill>
            <a:schemeClr val="bg1"/>
          </a:solidFill>
          <a:ln>
            <a:noFill/>
          </a:ln>
          <a:effectLst>
            <a:outerShdw blurRad="63500" sx="102000" sy="102000" algn="ctr" rotWithShape="0">
              <a:prstClr val="black">
                <a:alpha val="22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N" sz="135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71" name="TextBox 270">
            <a:extLst>
              <a:ext uri="{FF2B5EF4-FFF2-40B4-BE49-F238E27FC236}">
                <a16:creationId xmlns:a16="http://schemas.microsoft.com/office/drawing/2014/main" id="{D8FA11AD-4DA9-4F2E-BF7F-82B99E3DFC9C}"/>
              </a:ext>
            </a:extLst>
          </p:cNvPr>
          <p:cNvSpPr txBox="1"/>
          <p:nvPr/>
        </p:nvSpPr>
        <p:spPr>
          <a:xfrm>
            <a:off x="4447385" y="3068231"/>
            <a:ext cx="143657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1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75000"/>
                    <a:lumOff val="2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Unsuppressed VL&gt;1000</a:t>
            </a:r>
            <a:endParaRPr kumimoji="0" lang="en-IN" sz="1400" b="1" i="0" u="none" strike="noStrike" kern="1200" cap="none" spc="0" normalizeH="0" baseline="0" noProof="0" dirty="0">
              <a:ln>
                <a:noFill/>
              </a:ln>
              <a:solidFill>
                <a:srgbClr val="000000">
                  <a:lumMod val="75000"/>
                  <a:lumOff val="25000"/>
                </a:srgb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73" name="Speech Bubble: Oval 272">
            <a:extLst>
              <a:ext uri="{FF2B5EF4-FFF2-40B4-BE49-F238E27FC236}">
                <a16:creationId xmlns:a16="http://schemas.microsoft.com/office/drawing/2014/main" id="{F83576CD-2691-4983-9410-060CDD79D2DB}"/>
              </a:ext>
            </a:extLst>
          </p:cNvPr>
          <p:cNvSpPr/>
          <p:nvPr/>
        </p:nvSpPr>
        <p:spPr>
          <a:xfrm>
            <a:off x="6196373" y="2840694"/>
            <a:ext cx="1491663" cy="999414"/>
          </a:xfrm>
          <a:prstGeom prst="wedgeEllipseCallout">
            <a:avLst/>
          </a:prstGeom>
          <a:solidFill>
            <a:schemeClr val="bg1"/>
          </a:solidFill>
          <a:ln>
            <a:noFill/>
          </a:ln>
          <a:effectLst>
            <a:outerShdw blurRad="63500" sx="102000" sy="102000" algn="ctr" rotWithShape="0">
              <a:prstClr val="black">
                <a:alpha val="22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N" sz="135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74" name="TextBox 273">
            <a:extLst>
              <a:ext uri="{FF2B5EF4-FFF2-40B4-BE49-F238E27FC236}">
                <a16:creationId xmlns:a16="http://schemas.microsoft.com/office/drawing/2014/main" id="{ADC59179-5A01-4490-BF4C-67E16F542112}"/>
              </a:ext>
            </a:extLst>
          </p:cNvPr>
          <p:cNvSpPr txBox="1"/>
          <p:nvPr/>
        </p:nvSpPr>
        <p:spPr>
          <a:xfrm>
            <a:off x="6327693" y="3042345"/>
            <a:ext cx="132598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1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75000"/>
                    <a:lumOff val="2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Newly Initiated</a:t>
            </a:r>
            <a:endParaRPr kumimoji="0" lang="en-IN" sz="1600" b="1" i="0" u="none" strike="noStrike" kern="1200" cap="none" spc="0" normalizeH="0" baseline="0" noProof="0" dirty="0">
              <a:ln>
                <a:noFill/>
              </a:ln>
              <a:solidFill>
                <a:srgbClr val="000000">
                  <a:lumMod val="75000"/>
                  <a:lumOff val="25000"/>
                </a:srgb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83" name="Oval 282">
            <a:extLst>
              <a:ext uri="{FF2B5EF4-FFF2-40B4-BE49-F238E27FC236}">
                <a16:creationId xmlns:a16="http://schemas.microsoft.com/office/drawing/2014/main" id="{362B337C-C220-4C3A-B0BB-8B217F67D9AF}"/>
              </a:ext>
            </a:extLst>
          </p:cNvPr>
          <p:cNvSpPr/>
          <p:nvPr/>
        </p:nvSpPr>
        <p:spPr>
          <a:xfrm>
            <a:off x="4133324" y="5576128"/>
            <a:ext cx="1103538" cy="214601"/>
          </a:xfrm>
          <a:prstGeom prst="ellipse">
            <a:avLst/>
          </a:prstGeom>
          <a:solidFill>
            <a:schemeClr val="tx1">
              <a:alpha val="1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N" sz="135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84" name="Oval 283">
            <a:extLst>
              <a:ext uri="{FF2B5EF4-FFF2-40B4-BE49-F238E27FC236}">
                <a16:creationId xmlns:a16="http://schemas.microsoft.com/office/drawing/2014/main" id="{524BC2E1-2E99-496A-841C-C337C780FC58}"/>
              </a:ext>
            </a:extLst>
          </p:cNvPr>
          <p:cNvSpPr/>
          <p:nvPr/>
        </p:nvSpPr>
        <p:spPr>
          <a:xfrm>
            <a:off x="6017796" y="5576128"/>
            <a:ext cx="1103538" cy="214601"/>
          </a:xfrm>
          <a:prstGeom prst="ellipse">
            <a:avLst/>
          </a:prstGeom>
          <a:solidFill>
            <a:schemeClr val="tx1">
              <a:alpha val="1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N" sz="135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25" name="Rectangle 124">
            <a:extLst>
              <a:ext uri="{FF2B5EF4-FFF2-40B4-BE49-F238E27FC236}">
                <a16:creationId xmlns:a16="http://schemas.microsoft.com/office/drawing/2014/main" id="{22FD6957-59F1-41CE-B5F5-AB56A11D908D}"/>
              </a:ext>
            </a:extLst>
          </p:cNvPr>
          <p:cNvSpPr/>
          <p:nvPr/>
        </p:nvSpPr>
        <p:spPr>
          <a:xfrm>
            <a:off x="1830880" y="1508982"/>
            <a:ext cx="706575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1800" b="1" i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Who is Eligible for Case Management? (General Population Group)</a:t>
            </a:r>
          </a:p>
        </p:txBody>
      </p:sp>
      <p:sp>
        <p:nvSpPr>
          <p:cNvPr id="10" name="Arrow: Right 9">
            <a:extLst>
              <a:ext uri="{FF2B5EF4-FFF2-40B4-BE49-F238E27FC236}">
                <a16:creationId xmlns:a16="http://schemas.microsoft.com/office/drawing/2014/main" id="{132D935A-2136-41D8-ABFF-00569F9B36A2}"/>
              </a:ext>
            </a:extLst>
          </p:cNvPr>
          <p:cNvSpPr/>
          <p:nvPr/>
        </p:nvSpPr>
        <p:spPr>
          <a:xfrm>
            <a:off x="7105173" y="4366354"/>
            <a:ext cx="2045741" cy="1063112"/>
          </a:xfrm>
          <a:prstGeom prst="rightArrow">
            <a:avLst/>
          </a:prstGeom>
          <a:solidFill>
            <a:srgbClr val="92D050"/>
          </a:solidFill>
          <a:ln>
            <a:noFill/>
          </a:ln>
          <a:effectLst>
            <a:outerShdw blurRad="50800" dist="50800" dir="5400000" algn="ctr" rotWithShape="0">
              <a:schemeClr val="bg2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100 days case management</a:t>
            </a:r>
            <a:endParaRPr kumimoji="0" lang="en-ZA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" name="Callout: Up Arrow 1">
            <a:extLst>
              <a:ext uri="{FF2B5EF4-FFF2-40B4-BE49-F238E27FC236}">
                <a16:creationId xmlns:a16="http://schemas.microsoft.com/office/drawing/2014/main" id="{E0CE68C1-6E56-97D9-FED5-E4C2108E0AB8}"/>
              </a:ext>
            </a:extLst>
          </p:cNvPr>
          <p:cNvSpPr/>
          <p:nvPr/>
        </p:nvSpPr>
        <p:spPr>
          <a:xfrm>
            <a:off x="1181686" y="5669280"/>
            <a:ext cx="2208628" cy="1069144"/>
          </a:xfrm>
          <a:prstGeom prst="upArrowCallou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ZA" dirty="0"/>
              <a:t> Disengaged for more than 90 Days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F4005E53-7916-89ED-D313-6C8B28503994}"/>
              </a:ext>
            </a:extLst>
          </p:cNvPr>
          <p:cNvCxnSpPr>
            <a:cxnSpLocks/>
          </p:cNvCxnSpPr>
          <p:nvPr/>
        </p:nvCxnSpPr>
        <p:spPr>
          <a:xfrm flipV="1">
            <a:off x="351692" y="844062"/>
            <a:ext cx="11254154" cy="112541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085800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45660"/>
    </mc:Choice>
    <mc:Fallback xmlns="">
      <p:transition advTm="4566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TextBox 119">
            <a:extLst>
              <a:ext uri="{FF2B5EF4-FFF2-40B4-BE49-F238E27FC236}">
                <a16:creationId xmlns:a16="http://schemas.microsoft.com/office/drawing/2014/main" id="{6901CAFB-6095-4595-8702-9541177A1EFA}"/>
              </a:ext>
            </a:extLst>
          </p:cNvPr>
          <p:cNvSpPr txBox="1"/>
          <p:nvPr/>
        </p:nvSpPr>
        <p:spPr>
          <a:xfrm>
            <a:off x="431800" y="751783"/>
            <a:ext cx="11099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latin typeface="+mj-lt"/>
              </a:rPr>
              <a:t>Case Managements Engagements</a:t>
            </a:r>
            <a:endParaRPr lang="en-US" sz="2800" b="1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21" name="TextBox 120">
            <a:extLst>
              <a:ext uri="{FF2B5EF4-FFF2-40B4-BE49-F238E27FC236}">
                <a16:creationId xmlns:a16="http://schemas.microsoft.com/office/drawing/2014/main" id="{51D32C0F-538F-4504-B7EB-8468556D8A53}"/>
              </a:ext>
            </a:extLst>
          </p:cNvPr>
          <p:cNvSpPr txBox="1"/>
          <p:nvPr/>
        </p:nvSpPr>
        <p:spPr>
          <a:xfrm>
            <a:off x="3829665" y="474784"/>
            <a:ext cx="453267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spc="300" dirty="0">
                <a:solidFill>
                  <a:schemeClr val="bg1"/>
                </a:solidFill>
              </a:rPr>
              <a:t>Your Subheading Comes Here</a:t>
            </a:r>
          </a:p>
        </p:txBody>
      </p:sp>
      <p:sp>
        <p:nvSpPr>
          <p:cNvPr id="98" name="AutoShape 1">
            <a:extLst>
              <a:ext uri="{FF2B5EF4-FFF2-40B4-BE49-F238E27FC236}">
                <a16:creationId xmlns:a16="http://schemas.microsoft.com/office/drawing/2014/main" id="{AF6CA8EE-C21C-4E74-8699-5C27C94218D0}"/>
              </a:ext>
            </a:extLst>
          </p:cNvPr>
          <p:cNvSpPr>
            <a:spLocks/>
          </p:cNvSpPr>
          <p:nvPr/>
        </p:nvSpPr>
        <p:spPr bwMode="auto">
          <a:xfrm>
            <a:off x="4952685" y="4384255"/>
            <a:ext cx="1876906" cy="2619663"/>
          </a:xfrm>
          <a:custGeom>
            <a:avLst/>
            <a:gdLst>
              <a:gd name="T0" fmla="*/ 2147483647 w 21100"/>
              <a:gd name="T1" fmla="*/ 2147483647 h 21585"/>
              <a:gd name="T2" fmla="*/ 2147483647 w 21100"/>
              <a:gd name="T3" fmla="*/ 2147483647 h 21585"/>
              <a:gd name="T4" fmla="*/ 2147483647 w 21100"/>
              <a:gd name="T5" fmla="*/ 2147483647 h 21585"/>
              <a:gd name="T6" fmla="*/ 2147483647 w 21100"/>
              <a:gd name="T7" fmla="*/ 2147483647 h 21585"/>
              <a:gd name="T8" fmla="*/ 2147483647 w 21100"/>
              <a:gd name="T9" fmla="*/ 2147483647 h 21585"/>
              <a:gd name="T10" fmla="*/ 2147483647 w 21100"/>
              <a:gd name="T11" fmla="*/ 2147483647 h 21585"/>
              <a:gd name="T12" fmla="*/ 2147483647 w 21100"/>
              <a:gd name="T13" fmla="*/ 2147483647 h 21585"/>
              <a:gd name="T14" fmla="*/ 2147483647 w 21100"/>
              <a:gd name="T15" fmla="*/ 2147483647 h 21585"/>
              <a:gd name="T16" fmla="*/ 2147483647 w 21100"/>
              <a:gd name="T17" fmla="*/ 2147483647 h 21585"/>
              <a:gd name="T18" fmla="*/ 2147483647 w 21100"/>
              <a:gd name="T19" fmla="*/ 2147483647 h 21585"/>
              <a:gd name="T20" fmla="*/ 2147483647 w 21100"/>
              <a:gd name="T21" fmla="*/ 2147483647 h 21585"/>
              <a:gd name="T22" fmla="*/ 2147483647 w 21100"/>
              <a:gd name="T23" fmla="*/ 0 h 21585"/>
              <a:gd name="T24" fmla="*/ 2147483647 w 21100"/>
              <a:gd name="T25" fmla="*/ 2147483647 h 21585"/>
              <a:gd name="T26" fmla="*/ 2147483647 w 21100"/>
              <a:gd name="T27" fmla="*/ 2147483647 h 21585"/>
              <a:gd name="T28" fmla="*/ 2147483647 w 21100"/>
              <a:gd name="T29" fmla="*/ 2147483647 h 21585"/>
              <a:gd name="T30" fmla="*/ 2147483647 w 21100"/>
              <a:gd name="T31" fmla="*/ 2147483647 h 21585"/>
              <a:gd name="T32" fmla="*/ 2147483647 w 21100"/>
              <a:gd name="T33" fmla="*/ 2147483647 h 21585"/>
              <a:gd name="T34" fmla="*/ 2147483647 w 21100"/>
              <a:gd name="T35" fmla="*/ 2147483647 h 21585"/>
              <a:gd name="T36" fmla="*/ 2147483647 w 21100"/>
              <a:gd name="T37" fmla="*/ 2147483647 h 21585"/>
              <a:gd name="T38" fmla="*/ 2147483647 w 21100"/>
              <a:gd name="T39" fmla="*/ 2147483647 h 21585"/>
              <a:gd name="T40" fmla="*/ 2147483647 w 21100"/>
              <a:gd name="T41" fmla="*/ 2147483647 h 21585"/>
              <a:gd name="T42" fmla="*/ 2147483647 w 21100"/>
              <a:gd name="T43" fmla="*/ 2147483647 h 21585"/>
              <a:gd name="T44" fmla="*/ 2147483647 w 21100"/>
              <a:gd name="T45" fmla="*/ 2147483647 h 21585"/>
              <a:gd name="T46" fmla="*/ 2147483647 w 21100"/>
              <a:gd name="T47" fmla="*/ 2147483647 h 21585"/>
              <a:gd name="T48" fmla="*/ 2147483647 w 21100"/>
              <a:gd name="T49" fmla="*/ 2147483647 h 21585"/>
              <a:gd name="T50" fmla="*/ 2147483647 w 21100"/>
              <a:gd name="T51" fmla="*/ 2147483647 h 21585"/>
              <a:gd name="T52" fmla="*/ 2147483647 w 21100"/>
              <a:gd name="T53" fmla="*/ 2147483647 h 21585"/>
              <a:gd name="T54" fmla="*/ 2147483647 w 21100"/>
              <a:gd name="T55" fmla="*/ 2147483647 h 21585"/>
              <a:gd name="T56" fmla="*/ 2147483647 w 21100"/>
              <a:gd name="T57" fmla="*/ 2147483647 h 21585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</a:gdLst>
            <a:ahLst/>
            <a:cxnLst>
              <a:cxn ang="T58">
                <a:pos x="T0" y="T1"/>
              </a:cxn>
              <a:cxn ang="T59">
                <a:pos x="T2" y="T3"/>
              </a:cxn>
              <a:cxn ang="T60">
                <a:pos x="T4" y="T5"/>
              </a:cxn>
              <a:cxn ang="T61">
                <a:pos x="T6" y="T7"/>
              </a:cxn>
              <a:cxn ang="T62">
                <a:pos x="T8" y="T9"/>
              </a:cxn>
              <a:cxn ang="T63">
                <a:pos x="T10" y="T11"/>
              </a:cxn>
              <a:cxn ang="T64">
                <a:pos x="T12" y="T13"/>
              </a:cxn>
              <a:cxn ang="T65">
                <a:pos x="T14" y="T15"/>
              </a:cxn>
              <a:cxn ang="T66">
                <a:pos x="T16" y="T17"/>
              </a:cxn>
              <a:cxn ang="T67">
                <a:pos x="T18" y="T19"/>
              </a:cxn>
              <a:cxn ang="T68">
                <a:pos x="T20" y="T21"/>
              </a:cxn>
              <a:cxn ang="T69">
                <a:pos x="T22" y="T23"/>
              </a:cxn>
              <a:cxn ang="T70">
                <a:pos x="T24" y="T25"/>
              </a:cxn>
              <a:cxn ang="T71">
                <a:pos x="T26" y="T27"/>
              </a:cxn>
              <a:cxn ang="T72">
                <a:pos x="T28" y="T29"/>
              </a:cxn>
              <a:cxn ang="T73">
                <a:pos x="T30" y="T31"/>
              </a:cxn>
              <a:cxn ang="T74">
                <a:pos x="T32" y="T33"/>
              </a:cxn>
              <a:cxn ang="T75">
                <a:pos x="T34" y="T35"/>
              </a:cxn>
              <a:cxn ang="T76">
                <a:pos x="T36" y="T37"/>
              </a:cxn>
              <a:cxn ang="T77">
                <a:pos x="T38" y="T39"/>
              </a:cxn>
              <a:cxn ang="T78">
                <a:pos x="T40" y="T41"/>
              </a:cxn>
              <a:cxn ang="T79">
                <a:pos x="T42" y="T43"/>
              </a:cxn>
              <a:cxn ang="T80">
                <a:pos x="T44" y="T45"/>
              </a:cxn>
              <a:cxn ang="T81">
                <a:pos x="T46" y="T47"/>
              </a:cxn>
              <a:cxn ang="T82">
                <a:pos x="T48" y="T49"/>
              </a:cxn>
              <a:cxn ang="T83">
                <a:pos x="T50" y="T51"/>
              </a:cxn>
              <a:cxn ang="T84">
                <a:pos x="T52" y="T53"/>
              </a:cxn>
              <a:cxn ang="T85">
                <a:pos x="T54" y="T55"/>
              </a:cxn>
              <a:cxn ang="T86">
                <a:pos x="T56" y="T57"/>
              </a:cxn>
            </a:cxnLst>
            <a:rect l="0" t="0" r="r" b="b"/>
            <a:pathLst>
              <a:path w="21100" h="21585">
                <a:moveTo>
                  <a:pt x="15779" y="14939"/>
                </a:moveTo>
                <a:cubicBezTo>
                  <a:pt x="17449" y="12449"/>
                  <a:pt x="17163" y="10816"/>
                  <a:pt x="17518" y="9433"/>
                </a:cubicBezTo>
                <a:cubicBezTo>
                  <a:pt x="17872" y="8049"/>
                  <a:pt x="18914" y="6820"/>
                  <a:pt x="19457" y="6253"/>
                </a:cubicBezTo>
                <a:cubicBezTo>
                  <a:pt x="20109" y="5571"/>
                  <a:pt x="21310" y="4087"/>
                  <a:pt x="21069" y="3665"/>
                </a:cubicBezTo>
                <a:cubicBezTo>
                  <a:pt x="20586" y="2820"/>
                  <a:pt x="19082" y="4762"/>
                  <a:pt x="18047" y="5800"/>
                </a:cubicBezTo>
                <a:cubicBezTo>
                  <a:pt x="17013" y="6839"/>
                  <a:pt x="16013" y="7392"/>
                  <a:pt x="15676" y="7336"/>
                </a:cubicBezTo>
                <a:cubicBezTo>
                  <a:pt x="15339" y="7279"/>
                  <a:pt x="16042" y="5788"/>
                  <a:pt x="16586" y="4429"/>
                </a:cubicBezTo>
                <a:cubicBezTo>
                  <a:pt x="17486" y="2184"/>
                  <a:pt x="17991" y="1201"/>
                  <a:pt x="17018" y="1037"/>
                </a:cubicBezTo>
                <a:cubicBezTo>
                  <a:pt x="15815" y="835"/>
                  <a:pt x="15305" y="3299"/>
                  <a:pt x="14636" y="4620"/>
                </a:cubicBezTo>
                <a:cubicBezTo>
                  <a:pt x="14016" y="5844"/>
                  <a:pt x="13613" y="6486"/>
                  <a:pt x="12961" y="6446"/>
                </a:cubicBezTo>
                <a:cubicBezTo>
                  <a:pt x="12691" y="6429"/>
                  <a:pt x="12517" y="5483"/>
                  <a:pt x="12465" y="3504"/>
                </a:cubicBezTo>
                <a:cubicBezTo>
                  <a:pt x="12388" y="605"/>
                  <a:pt x="12306" y="-15"/>
                  <a:pt x="11710" y="0"/>
                </a:cubicBezTo>
                <a:cubicBezTo>
                  <a:pt x="10303" y="36"/>
                  <a:pt x="10565" y="1771"/>
                  <a:pt x="10493" y="3260"/>
                </a:cubicBezTo>
                <a:cubicBezTo>
                  <a:pt x="10421" y="4748"/>
                  <a:pt x="10648" y="6288"/>
                  <a:pt x="10472" y="6345"/>
                </a:cubicBezTo>
                <a:cubicBezTo>
                  <a:pt x="9700" y="6597"/>
                  <a:pt x="9172" y="4712"/>
                  <a:pt x="8418" y="3344"/>
                </a:cubicBezTo>
                <a:cubicBezTo>
                  <a:pt x="7665" y="1976"/>
                  <a:pt x="7130" y="38"/>
                  <a:pt x="5980" y="942"/>
                </a:cubicBezTo>
                <a:cubicBezTo>
                  <a:pt x="5158" y="1588"/>
                  <a:pt x="6308" y="4172"/>
                  <a:pt x="7188" y="5764"/>
                </a:cubicBezTo>
                <a:cubicBezTo>
                  <a:pt x="8069" y="7355"/>
                  <a:pt x="8456" y="8633"/>
                  <a:pt x="7542" y="9287"/>
                </a:cubicBezTo>
                <a:cubicBezTo>
                  <a:pt x="6289" y="10185"/>
                  <a:pt x="5462" y="9515"/>
                  <a:pt x="3982" y="8833"/>
                </a:cubicBezTo>
                <a:cubicBezTo>
                  <a:pt x="2502" y="8151"/>
                  <a:pt x="1095" y="8116"/>
                  <a:pt x="402" y="8693"/>
                </a:cubicBezTo>
                <a:cubicBezTo>
                  <a:pt x="-290" y="9269"/>
                  <a:pt x="42" y="9844"/>
                  <a:pt x="430" y="9736"/>
                </a:cubicBezTo>
                <a:cubicBezTo>
                  <a:pt x="818" y="9628"/>
                  <a:pt x="1371" y="9751"/>
                  <a:pt x="2569" y="10327"/>
                </a:cubicBezTo>
                <a:cubicBezTo>
                  <a:pt x="3767" y="10904"/>
                  <a:pt x="4379" y="11844"/>
                  <a:pt x="6187" y="12610"/>
                </a:cubicBezTo>
                <a:cubicBezTo>
                  <a:pt x="7995" y="13376"/>
                  <a:pt x="8519" y="13839"/>
                  <a:pt x="9019" y="14760"/>
                </a:cubicBezTo>
                <a:cubicBezTo>
                  <a:pt x="9518" y="15682"/>
                  <a:pt x="9456" y="18549"/>
                  <a:pt x="9456" y="18549"/>
                </a:cubicBezTo>
                <a:cubicBezTo>
                  <a:pt x="9469" y="19552"/>
                  <a:pt x="9461" y="20567"/>
                  <a:pt x="9436" y="21585"/>
                </a:cubicBezTo>
                <a:lnTo>
                  <a:pt x="15294" y="21585"/>
                </a:lnTo>
                <a:cubicBezTo>
                  <a:pt x="15522" y="17543"/>
                  <a:pt x="15779" y="14939"/>
                  <a:pt x="15779" y="14939"/>
                </a:cubicBezTo>
                <a:close/>
                <a:moveTo>
                  <a:pt x="15779" y="14939"/>
                </a:move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</p:spPr>
        <p:txBody>
          <a:bodyPr lIns="0" tIns="0" rIns="0" bIns="0"/>
          <a:lstStyle/>
          <a:p>
            <a:endParaRPr lang="en-US">
              <a:latin typeface="Roboto condensed"/>
              <a:cs typeface="Roboto condensed"/>
            </a:endParaRP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71D7646C-BE56-4D1D-9FB0-9A235D7539E0}"/>
              </a:ext>
            </a:extLst>
          </p:cNvPr>
          <p:cNvGrpSpPr/>
          <p:nvPr/>
        </p:nvGrpSpPr>
        <p:grpSpPr>
          <a:xfrm>
            <a:off x="2822178" y="3757674"/>
            <a:ext cx="2207179" cy="1555396"/>
            <a:chOff x="3142845" y="3757674"/>
            <a:chExt cx="1886512" cy="1555396"/>
          </a:xfrm>
        </p:grpSpPr>
        <p:sp>
          <p:nvSpPr>
            <p:cNvPr id="99" name="AutoShape 2">
              <a:extLst>
                <a:ext uri="{FF2B5EF4-FFF2-40B4-BE49-F238E27FC236}">
                  <a16:creationId xmlns:a16="http://schemas.microsoft.com/office/drawing/2014/main" id="{1AE62EBA-23A6-46F6-B23B-1404E35B7178}"/>
                </a:ext>
              </a:extLst>
            </p:cNvPr>
            <p:cNvSpPr>
              <a:spLocks/>
            </p:cNvSpPr>
            <p:nvPr/>
          </p:nvSpPr>
          <p:spPr bwMode="auto">
            <a:xfrm>
              <a:off x="3250846" y="3757674"/>
              <a:ext cx="1670511" cy="1555396"/>
            </a:xfrm>
            <a:custGeom>
              <a:avLst/>
              <a:gdLst>
                <a:gd name="T0" fmla="*/ 2147483647 w 18390"/>
                <a:gd name="T1" fmla="*/ 2147483647 h 19232"/>
                <a:gd name="T2" fmla="*/ 2147483647 w 18390"/>
                <a:gd name="T3" fmla="*/ 2147483647 h 19232"/>
                <a:gd name="T4" fmla="*/ 2147483647 w 18390"/>
                <a:gd name="T5" fmla="*/ 2147483647 h 19232"/>
                <a:gd name="T6" fmla="*/ 2147483647 w 18390"/>
                <a:gd name="T7" fmla="*/ 2147483647 h 19232"/>
                <a:gd name="T8" fmla="*/ 2147483647 w 18390"/>
                <a:gd name="T9" fmla="*/ 2147483647 h 19232"/>
                <a:gd name="T10" fmla="*/ 2147483647 w 18390"/>
                <a:gd name="T11" fmla="*/ 2147483647 h 19232"/>
                <a:gd name="T12" fmla="*/ 2147483647 w 18390"/>
                <a:gd name="T13" fmla="*/ 2147483647 h 19232"/>
                <a:gd name="T14" fmla="*/ 2147483647 w 18390"/>
                <a:gd name="T15" fmla="*/ 2147483647 h 19232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8390" h="19232">
                  <a:moveTo>
                    <a:pt x="14685" y="14521"/>
                  </a:moveTo>
                  <a:cubicBezTo>
                    <a:pt x="14685" y="14521"/>
                    <a:pt x="13426" y="15793"/>
                    <a:pt x="18303" y="19145"/>
                  </a:cubicBezTo>
                  <a:cubicBezTo>
                    <a:pt x="18303" y="19145"/>
                    <a:pt x="12931" y="19941"/>
                    <a:pt x="9852" y="16726"/>
                  </a:cubicBezTo>
                  <a:cubicBezTo>
                    <a:pt x="9852" y="16726"/>
                    <a:pt x="3716" y="18516"/>
                    <a:pt x="912" y="12526"/>
                  </a:cubicBezTo>
                  <a:cubicBezTo>
                    <a:pt x="-1892" y="6535"/>
                    <a:pt x="2365" y="2325"/>
                    <a:pt x="5667" y="1022"/>
                  </a:cubicBezTo>
                  <a:cubicBezTo>
                    <a:pt x="8968" y="-282"/>
                    <a:pt x="16407" y="-1659"/>
                    <a:pt x="18057" y="5945"/>
                  </a:cubicBezTo>
                  <a:cubicBezTo>
                    <a:pt x="19708" y="13550"/>
                    <a:pt x="14685" y="14521"/>
                    <a:pt x="14685" y="14521"/>
                  </a:cubicBezTo>
                  <a:close/>
                  <a:moveTo>
                    <a:pt x="14685" y="14521"/>
                  </a:moveTo>
                </a:path>
              </a:pathLst>
            </a:custGeom>
            <a:solidFill>
              <a:schemeClr val="accent1"/>
            </a:solidFill>
            <a:ln>
              <a:noFill/>
            </a:ln>
            <a:effectLst>
              <a:outerShdw blurRad="558800" dist="177800" dir="2700000" sx="94000" sy="94000" algn="tl" rotWithShape="0">
                <a:schemeClr val="tx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>
                <a:solidFill>
                  <a:schemeClr val="lt1"/>
                </a:solidFill>
              </a:endParaRPr>
            </a:p>
          </p:txBody>
        </p:sp>
        <p:sp>
          <p:nvSpPr>
            <p:cNvPr id="69" name="TextBox 68">
              <a:extLst>
                <a:ext uri="{FF2B5EF4-FFF2-40B4-BE49-F238E27FC236}">
                  <a16:creationId xmlns:a16="http://schemas.microsoft.com/office/drawing/2014/main" id="{E431999A-3DE0-44EB-B707-0D6264027CBC}"/>
                </a:ext>
              </a:extLst>
            </p:cNvPr>
            <p:cNvSpPr txBox="1"/>
            <p:nvPr/>
          </p:nvSpPr>
          <p:spPr>
            <a:xfrm>
              <a:off x="3142845" y="4499115"/>
              <a:ext cx="1886512" cy="523220"/>
            </a:xfrm>
            <a:prstGeom prst="rect">
              <a:avLst/>
            </a:prstGeom>
            <a:noFill/>
          </p:spPr>
          <p:txBody>
            <a:bodyPr wrap="square" rtlCol="0" anchor="t">
              <a:spAutoFit/>
            </a:bodyPr>
            <a:lstStyle/>
            <a:p>
              <a:pPr algn="ctr"/>
              <a:r>
                <a:rPr lang="en-US" sz="1400" b="1" dirty="0">
                  <a:latin typeface="+mj-lt"/>
                </a:rPr>
                <a:t>Adherence Support Messages</a:t>
              </a:r>
            </a:p>
          </p:txBody>
        </p: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3A6C4C39-F162-4DD3-91F0-7F7AD7BAB434}"/>
              </a:ext>
            </a:extLst>
          </p:cNvPr>
          <p:cNvGrpSpPr/>
          <p:nvPr/>
        </p:nvGrpSpPr>
        <p:grpSpPr>
          <a:xfrm>
            <a:off x="3877403" y="1693641"/>
            <a:ext cx="2502541" cy="2675871"/>
            <a:chOff x="3877403" y="1693641"/>
            <a:chExt cx="2502541" cy="2675871"/>
          </a:xfrm>
        </p:grpSpPr>
        <p:sp>
          <p:nvSpPr>
            <p:cNvPr id="100" name="AutoShape 3">
              <a:extLst>
                <a:ext uri="{FF2B5EF4-FFF2-40B4-BE49-F238E27FC236}">
                  <a16:creationId xmlns:a16="http://schemas.microsoft.com/office/drawing/2014/main" id="{297F1231-8CC3-4619-BFEC-AEF828A46C8E}"/>
                </a:ext>
              </a:extLst>
            </p:cNvPr>
            <p:cNvSpPr>
              <a:spLocks/>
            </p:cNvSpPr>
            <p:nvPr/>
          </p:nvSpPr>
          <p:spPr bwMode="auto">
            <a:xfrm>
              <a:off x="3877403" y="1693641"/>
              <a:ext cx="2502541" cy="2675871"/>
            </a:xfrm>
            <a:custGeom>
              <a:avLst/>
              <a:gdLst>
                <a:gd name="T0" fmla="*/ 2147483647 w 17248"/>
                <a:gd name="T1" fmla="*/ 2147483647 h 19694"/>
                <a:gd name="T2" fmla="*/ 2147483647 w 17248"/>
                <a:gd name="T3" fmla="*/ 2147483647 h 19694"/>
                <a:gd name="T4" fmla="*/ 2147483647 w 17248"/>
                <a:gd name="T5" fmla="*/ 2147483647 h 19694"/>
                <a:gd name="T6" fmla="*/ 2147483647 w 17248"/>
                <a:gd name="T7" fmla="*/ 2147483647 h 19694"/>
                <a:gd name="T8" fmla="*/ 2147483647 w 17248"/>
                <a:gd name="T9" fmla="*/ 2147483647 h 19694"/>
                <a:gd name="T10" fmla="*/ 2147483647 w 17248"/>
                <a:gd name="T11" fmla="*/ 2147483647 h 19694"/>
                <a:gd name="T12" fmla="*/ 2147483647 w 17248"/>
                <a:gd name="T13" fmla="*/ 2147483647 h 19694"/>
                <a:gd name="T14" fmla="*/ 2147483647 w 17248"/>
                <a:gd name="T15" fmla="*/ 2147483647 h 1969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7248" h="19694">
                  <a:moveTo>
                    <a:pt x="9295" y="16821"/>
                  </a:moveTo>
                  <a:cubicBezTo>
                    <a:pt x="9295" y="16821"/>
                    <a:pt x="10945" y="15948"/>
                    <a:pt x="11315" y="19694"/>
                  </a:cubicBezTo>
                  <a:cubicBezTo>
                    <a:pt x="11315" y="19694"/>
                    <a:pt x="13743" y="16402"/>
                    <a:pt x="13159" y="14664"/>
                  </a:cubicBezTo>
                  <a:cubicBezTo>
                    <a:pt x="13159" y="14664"/>
                    <a:pt x="18964" y="10436"/>
                    <a:pt x="16741" y="4551"/>
                  </a:cubicBezTo>
                  <a:cubicBezTo>
                    <a:pt x="14517" y="-1334"/>
                    <a:pt x="8984" y="-469"/>
                    <a:pt x="6006" y="1392"/>
                  </a:cubicBezTo>
                  <a:cubicBezTo>
                    <a:pt x="3029" y="3253"/>
                    <a:pt x="-2636" y="8390"/>
                    <a:pt x="1403" y="14328"/>
                  </a:cubicBezTo>
                  <a:cubicBezTo>
                    <a:pt x="5443" y="20266"/>
                    <a:pt x="9295" y="16821"/>
                    <a:pt x="9295" y="16821"/>
                  </a:cubicBezTo>
                  <a:close/>
                  <a:moveTo>
                    <a:pt x="9295" y="16821"/>
                  </a:moveTo>
                </a:path>
              </a:pathLst>
            </a:custGeom>
            <a:solidFill>
              <a:schemeClr val="accent3"/>
            </a:solidFill>
            <a:ln>
              <a:noFill/>
            </a:ln>
            <a:effectLst>
              <a:outerShdw blurRad="558800" dist="177800" dir="2700000" sx="94000" sy="94000" algn="tl" rotWithShape="0">
                <a:schemeClr val="tx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>
                <a:solidFill>
                  <a:schemeClr val="lt1"/>
                </a:solidFill>
              </a:endParaRPr>
            </a:p>
          </p:txBody>
        </p:sp>
        <p:sp>
          <p:nvSpPr>
            <p:cNvPr id="71" name="TextBox 70">
              <a:extLst>
                <a:ext uri="{FF2B5EF4-FFF2-40B4-BE49-F238E27FC236}">
                  <a16:creationId xmlns:a16="http://schemas.microsoft.com/office/drawing/2014/main" id="{B82630CC-CF29-48B6-9E57-CF76EEA46392}"/>
                </a:ext>
              </a:extLst>
            </p:cNvPr>
            <p:cNvSpPr txBox="1"/>
            <p:nvPr/>
          </p:nvSpPr>
          <p:spPr>
            <a:xfrm>
              <a:off x="3919415" y="3073956"/>
              <a:ext cx="1597210" cy="307777"/>
            </a:xfrm>
            <a:prstGeom prst="rect">
              <a:avLst/>
            </a:prstGeom>
            <a:noFill/>
          </p:spPr>
          <p:txBody>
            <a:bodyPr wrap="square" rtlCol="0" anchor="t">
              <a:spAutoFit/>
            </a:bodyPr>
            <a:lstStyle/>
            <a:p>
              <a:pPr algn="ctr"/>
              <a:r>
                <a:rPr lang="en-US" sz="1400" b="1" dirty="0"/>
                <a:t>Face to Face</a:t>
              </a:r>
            </a:p>
          </p:txBody>
        </p:sp>
      </p:grpSp>
      <p:grpSp>
        <p:nvGrpSpPr>
          <p:cNvPr id="4" name="Group 3">
            <a:extLst>
              <a:ext uri="{FF2B5EF4-FFF2-40B4-BE49-F238E27FC236}">
                <a16:creationId xmlns:a16="http://schemas.microsoft.com/office/drawing/2014/main" id="{055C4A80-85C8-4123-A447-92E3F8213F12}"/>
              </a:ext>
            </a:extLst>
          </p:cNvPr>
          <p:cNvGrpSpPr/>
          <p:nvPr/>
        </p:nvGrpSpPr>
        <p:grpSpPr>
          <a:xfrm>
            <a:off x="5241084" y="2062218"/>
            <a:ext cx="2099886" cy="2201328"/>
            <a:chOff x="5241084" y="2062218"/>
            <a:chExt cx="2099886" cy="2201328"/>
          </a:xfrm>
        </p:grpSpPr>
        <p:sp>
          <p:nvSpPr>
            <p:cNvPr id="101" name="AutoShape 4">
              <a:extLst>
                <a:ext uri="{FF2B5EF4-FFF2-40B4-BE49-F238E27FC236}">
                  <a16:creationId xmlns:a16="http://schemas.microsoft.com/office/drawing/2014/main" id="{ACA579FE-867B-44B9-8D19-ECC955EB3732}"/>
                </a:ext>
              </a:extLst>
            </p:cNvPr>
            <p:cNvSpPr>
              <a:spLocks/>
            </p:cNvSpPr>
            <p:nvPr/>
          </p:nvSpPr>
          <p:spPr bwMode="auto">
            <a:xfrm>
              <a:off x="5241084" y="2062218"/>
              <a:ext cx="2099886" cy="2201328"/>
            </a:xfrm>
            <a:custGeom>
              <a:avLst/>
              <a:gdLst>
                <a:gd name="T0" fmla="*/ 2147483647 w 19415"/>
                <a:gd name="T1" fmla="*/ 2147483647 h 20101"/>
                <a:gd name="T2" fmla="*/ 2147483647 w 19415"/>
                <a:gd name="T3" fmla="*/ 2147483647 h 20101"/>
                <a:gd name="T4" fmla="*/ 2147483647 w 19415"/>
                <a:gd name="T5" fmla="*/ 2147483647 h 20101"/>
                <a:gd name="T6" fmla="*/ 2147483647 w 19415"/>
                <a:gd name="T7" fmla="*/ 2147483647 h 20101"/>
                <a:gd name="T8" fmla="*/ 2147483647 w 19415"/>
                <a:gd name="T9" fmla="*/ 2147483647 h 20101"/>
                <a:gd name="T10" fmla="*/ 2147483647 w 19415"/>
                <a:gd name="T11" fmla="*/ 2147483647 h 20101"/>
                <a:gd name="T12" fmla="*/ 2147483647 w 19415"/>
                <a:gd name="T13" fmla="*/ 2147483647 h 20101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9415" h="20101">
                  <a:moveTo>
                    <a:pt x="437" y="10901"/>
                  </a:moveTo>
                  <a:cubicBezTo>
                    <a:pt x="437" y="10901"/>
                    <a:pt x="-1790" y="4368"/>
                    <a:pt x="3813" y="1434"/>
                  </a:cubicBezTo>
                  <a:cubicBezTo>
                    <a:pt x="9415" y="-1499"/>
                    <a:pt x="19000" y="-232"/>
                    <a:pt x="19405" y="8034"/>
                  </a:cubicBezTo>
                  <a:cubicBezTo>
                    <a:pt x="19810" y="16301"/>
                    <a:pt x="8268" y="20101"/>
                    <a:pt x="7255" y="20101"/>
                  </a:cubicBezTo>
                  <a:cubicBezTo>
                    <a:pt x="7255" y="20101"/>
                    <a:pt x="8537" y="18434"/>
                    <a:pt x="8807" y="17101"/>
                  </a:cubicBezTo>
                  <a:cubicBezTo>
                    <a:pt x="8807" y="17101"/>
                    <a:pt x="1585" y="17301"/>
                    <a:pt x="437" y="10901"/>
                  </a:cubicBezTo>
                  <a:close/>
                  <a:moveTo>
                    <a:pt x="437" y="10901"/>
                  </a:moveTo>
                </a:path>
              </a:pathLst>
            </a:custGeom>
            <a:gradFill>
              <a:gsLst>
                <a:gs pos="0">
                  <a:schemeClr val="accent4"/>
                </a:gs>
                <a:gs pos="85000">
                  <a:schemeClr val="accent1"/>
                </a:gs>
              </a:gsLst>
              <a:path path="circle">
                <a:fillToRect l="100000" t="100000"/>
              </a:path>
            </a:gradFill>
            <a:ln>
              <a:noFill/>
            </a:ln>
            <a:effectLst>
              <a:outerShdw blurRad="558800" dist="177800" dir="2700000" sx="94000" sy="94000" algn="tl" rotWithShape="0">
                <a:schemeClr val="accent4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lt1"/>
                </a:solidFill>
              </a:endParaRPr>
            </a:p>
          </p:txBody>
        </p:sp>
        <p:sp>
          <p:nvSpPr>
            <p:cNvPr id="74" name="TextBox 73">
              <a:extLst>
                <a:ext uri="{FF2B5EF4-FFF2-40B4-BE49-F238E27FC236}">
                  <a16:creationId xmlns:a16="http://schemas.microsoft.com/office/drawing/2014/main" id="{044D6AD4-EA97-4EF4-8709-1159128874E7}"/>
                </a:ext>
              </a:extLst>
            </p:cNvPr>
            <p:cNvSpPr txBox="1"/>
            <p:nvPr/>
          </p:nvSpPr>
          <p:spPr>
            <a:xfrm>
              <a:off x="5374182" y="3136621"/>
              <a:ext cx="1733425" cy="276999"/>
            </a:xfrm>
            <a:prstGeom prst="rect">
              <a:avLst/>
            </a:prstGeom>
            <a:noFill/>
          </p:spPr>
          <p:txBody>
            <a:bodyPr wrap="square" rtlCol="0" anchor="t">
              <a:spAutoFit/>
            </a:bodyPr>
            <a:lstStyle/>
            <a:p>
              <a:pPr algn="ctr"/>
              <a:r>
                <a:rPr lang="en-US" sz="1200" b="1" dirty="0"/>
                <a:t>Telephonic Support</a:t>
              </a:r>
            </a:p>
          </p:txBody>
        </p:sp>
      </p:grpSp>
      <p:grpSp>
        <p:nvGrpSpPr>
          <p:cNvPr id="5" name="Group 4">
            <a:extLst>
              <a:ext uri="{FF2B5EF4-FFF2-40B4-BE49-F238E27FC236}">
                <a16:creationId xmlns:a16="http://schemas.microsoft.com/office/drawing/2014/main" id="{32872311-8219-41E6-9AE6-98F75119ABA2}"/>
              </a:ext>
            </a:extLst>
          </p:cNvPr>
          <p:cNvGrpSpPr/>
          <p:nvPr/>
        </p:nvGrpSpPr>
        <p:grpSpPr>
          <a:xfrm>
            <a:off x="6640577" y="3245108"/>
            <a:ext cx="1886512" cy="1573825"/>
            <a:chOff x="6474191" y="2946804"/>
            <a:chExt cx="1886512" cy="1573825"/>
          </a:xfrm>
          <a:solidFill>
            <a:schemeClr val="accent1">
              <a:lumMod val="75000"/>
            </a:schemeClr>
          </a:solidFill>
        </p:grpSpPr>
        <p:sp>
          <p:nvSpPr>
            <p:cNvPr id="102" name="AutoShape 5">
              <a:extLst>
                <a:ext uri="{FF2B5EF4-FFF2-40B4-BE49-F238E27FC236}">
                  <a16:creationId xmlns:a16="http://schemas.microsoft.com/office/drawing/2014/main" id="{4D6FE6DB-9949-4F76-93D7-89B3D2224594}"/>
                </a:ext>
              </a:extLst>
            </p:cNvPr>
            <p:cNvSpPr>
              <a:spLocks/>
            </p:cNvSpPr>
            <p:nvPr/>
          </p:nvSpPr>
          <p:spPr bwMode="auto">
            <a:xfrm>
              <a:off x="6508940" y="2946804"/>
              <a:ext cx="1817014" cy="1573825"/>
            </a:xfrm>
            <a:custGeom>
              <a:avLst/>
              <a:gdLst>
                <a:gd name="T0" fmla="*/ 2147483647 w 18559"/>
                <a:gd name="T1" fmla="*/ 2147483647 h 19570"/>
                <a:gd name="T2" fmla="*/ 2147483647 w 18559"/>
                <a:gd name="T3" fmla="*/ 2147483647 h 19570"/>
                <a:gd name="T4" fmla="*/ 2147483647 w 18559"/>
                <a:gd name="T5" fmla="*/ 2147483647 h 19570"/>
                <a:gd name="T6" fmla="*/ 2147483647 w 18559"/>
                <a:gd name="T7" fmla="*/ 2147483647 h 19570"/>
                <a:gd name="T8" fmla="*/ 2147483647 w 18559"/>
                <a:gd name="T9" fmla="*/ 2147483647 h 19570"/>
                <a:gd name="T10" fmla="*/ 2147483647 w 18559"/>
                <a:gd name="T11" fmla="*/ 2147483647 h 19570"/>
                <a:gd name="T12" fmla="*/ 2147483647 w 18559"/>
                <a:gd name="T13" fmla="*/ 2147483647 h 1957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8559" h="19570">
                  <a:moveTo>
                    <a:pt x="12386" y="18458"/>
                  </a:moveTo>
                  <a:cubicBezTo>
                    <a:pt x="12386" y="18458"/>
                    <a:pt x="16654" y="17189"/>
                    <a:pt x="18101" y="12617"/>
                  </a:cubicBezTo>
                  <a:cubicBezTo>
                    <a:pt x="19548" y="8045"/>
                    <a:pt x="17894" y="566"/>
                    <a:pt x="8357" y="18"/>
                  </a:cubicBezTo>
                  <a:cubicBezTo>
                    <a:pt x="-1179" y="-530"/>
                    <a:pt x="-2052" y="11715"/>
                    <a:pt x="3201" y="16146"/>
                  </a:cubicBezTo>
                  <a:cubicBezTo>
                    <a:pt x="3201" y="16146"/>
                    <a:pt x="2335" y="18065"/>
                    <a:pt x="1014" y="18264"/>
                  </a:cubicBezTo>
                  <a:cubicBezTo>
                    <a:pt x="1014" y="18265"/>
                    <a:pt x="6453" y="21070"/>
                    <a:pt x="12386" y="18458"/>
                  </a:cubicBezTo>
                  <a:close/>
                  <a:moveTo>
                    <a:pt x="12386" y="18458"/>
                  </a:moveTo>
                </a:path>
              </a:pathLst>
            </a:custGeom>
            <a:grpFill/>
            <a:ln>
              <a:noFill/>
            </a:ln>
            <a:effectLst>
              <a:outerShdw blurRad="558800" dist="177800" dir="2700000" sx="94000" sy="94000" algn="tl" rotWithShape="0">
                <a:schemeClr val="tx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76" name="TextBox 75">
              <a:extLst>
                <a:ext uri="{FF2B5EF4-FFF2-40B4-BE49-F238E27FC236}">
                  <a16:creationId xmlns:a16="http://schemas.microsoft.com/office/drawing/2014/main" id="{1FC2373E-EBD1-4994-8A74-A8790A2A4E9A}"/>
                </a:ext>
              </a:extLst>
            </p:cNvPr>
            <p:cNvSpPr txBox="1"/>
            <p:nvPr/>
          </p:nvSpPr>
          <p:spPr>
            <a:xfrm>
              <a:off x="6474191" y="3617166"/>
              <a:ext cx="1886512" cy="461665"/>
            </a:xfrm>
            <a:prstGeom prst="rect">
              <a:avLst/>
            </a:prstGeom>
            <a:grpFill/>
          </p:spPr>
          <p:txBody>
            <a:bodyPr wrap="square" rtlCol="0" anchor="t">
              <a:spAutoFit/>
            </a:bodyPr>
            <a:lstStyle/>
            <a:p>
              <a:pPr algn="ctr"/>
              <a:r>
                <a:rPr lang="en-US" sz="1200" b="1" dirty="0"/>
                <a:t>Appointment Reminders</a:t>
              </a:r>
            </a:p>
          </p:txBody>
        </p:sp>
      </p:grpSp>
      <p:sp>
        <p:nvSpPr>
          <p:cNvPr id="108" name="TextBox 107">
            <a:extLst>
              <a:ext uri="{FF2B5EF4-FFF2-40B4-BE49-F238E27FC236}">
                <a16:creationId xmlns:a16="http://schemas.microsoft.com/office/drawing/2014/main" id="{8B0300D6-86AA-4ADE-8279-35243BE662DB}"/>
              </a:ext>
            </a:extLst>
          </p:cNvPr>
          <p:cNvSpPr txBox="1"/>
          <p:nvPr/>
        </p:nvSpPr>
        <p:spPr>
          <a:xfrm flipH="1">
            <a:off x="6767200" y="5332854"/>
            <a:ext cx="2683834" cy="10497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30000"/>
              </a:lnSpc>
            </a:pPr>
            <a:endParaRPr lang="en-US" sz="1600" b="1" dirty="0"/>
          </a:p>
          <a:p>
            <a:pPr marL="171450" indent="-17145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en-IN" sz="1100" dirty="0"/>
              <a:t>Case Managed clients who miss their appointments must be traced within 24 hours</a:t>
            </a:r>
            <a:endParaRPr lang="en-US" sz="1100" dirty="0"/>
          </a:p>
        </p:txBody>
      </p:sp>
      <p:sp>
        <p:nvSpPr>
          <p:cNvPr id="109" name="TextBox 108">
            <a:extLst>
              <a:ext uri="{FF2B5EF4-FFF2-40B4-BE49-F238E27FC236}">
                <a16:creationId xmlns:a16="http://schemas.microsoft.com/office/drawing/2014/main" id="{39AA24FC-A21D-4F7E-8A3C-B3C306496967}"/>
              </a:ext>
            </a:extLst>
          </p:cNvPr>
          <p:cNvSpPr txBox="1"/>
          <p:nvPr/>
        </p:nvSpPr>
        <p:spPr>
          <a:xfrm flipH="1">
            <a:off x="8986939" y="3264362"/>
            <a:ext cx="2683834" cy="1269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30000"/>
              </a:lnSpc>
            </a:pPr>
            <a:endParaRPr lang="en-US" sz="1600" b="1" dirty="0">
              <a:solidFill>
                <a:schemeClr val="bg1"/>
              </a:solidFill>
            </a:endParaRPr>
          </a:p>
          <a:p>
            <a:pPr marL="171450" indent="-17145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en-IN" sz="1100" dirty="0"/>
              <a:t> Appointment Reminders at least 2-3 days before appointment</a:t>
            </a:r>
          </a:p>
          <a:p>
            <a:pPr marL="171450" indent="-17145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en-IN" sz="1100" dirty="0"/>
              <a:t>Use Standardised Appointment reminder scrips</a:t>
            </a:r>
            <a:endParaRPr lang="en-US" sz="1100" dirty="0"/>
          </a:p>
        </p:txBody>
      </p:sp>
      <p:sp>
        <p:nvSpPr>
          <p:cNvPr id="110" name="TextBox 109">
            <a:extLst>
              <a:ext uri="{FF2B5EF4-FFF2-40B4-BE49-F238E27FC236}">
                <a16:creationId xmlns:a16="http://schemas.microsoft.com/office/drawing/2014/main" id="{02B1F994-AB99-428E-B569-189D993A4748}"/>
              </a:ext>
            </a:extLst>
          </p:cNvPr>
          <p:cNvSpPr txBox="1"/>
          <p:nvPr/>
        </p:nvSpPr>
        <p:spPr>
          <a:xfrm flipH="1">
            <a:off x="7351558" y="1762636"/>
            <a:ext cx="2683834" cy="13477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30000"/>
              </a:lnSpc>
            </a:pPr>
            <a:r>
              <a:rPr lang="en-US" sz="1600" b="1" dirty="0">
                <a:solidFill>
                  <a:schemeClr val="bg1"/>
                </a:solidFill>
              </a:rPr>
              <a:t>Se Title</a:t>
            </a:r>
            <a:endParaRPr lang="en-US" sz="1100" dirty="0">
              <a:solidFill>
                <a:schemeClr val="bg1">
                  <a:lumMod val="95000"/>
                </a:schemeClr>
              </a:solidFill>
            </a:endParaRPr>
          </a:p>
          <a:p>
            <a:pPr marL="285750" indent="-28575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en-US" sz="1200" dirty="0"/>
              <a:t>Telephonic support every 2 weeks</a:t>
            </a:r>
          </a:p>
          <a:p>
            <a:pPr marL="285750" indent="-28575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en-US" sz="1200" dirty="0"/>
              <a:t>Use this to follow up on previous discussions</a:t>
            </a:r>
          </a:p>
        </p:txBody>
      </p:sp>
      <p:sp>
        <p:nvSpPr>
          <p:cNvPr id="111" name="TextBox 110">
            <a:extLst>
              <a:ext uri="{FF2B5EF4-FFF2-40B4-BE49-F238E27FC236}">
                <a16:creationId xmlns:a16="http://schemas.microsoft.com/office/drawing/2014/main" id="{7414318E-4B28-4CCD-B49B-C183DCAEEE3F}"/>
              </a:ext>
            </a:extLst>
          </p:cNvPr>
          <p:cNvSpPr txBox="1"/>
          <p:nvPr/>
        </p:nvSpPr>
        <p:spPr>
          <a:xfrm flipH="1">
            <a:off x="1091250" y="2374167"/>
            <a:ext cx="2683834" cy="10497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ct val="130000"/>
              </a:lnSpc>
            </a:pPr>
            <a:endParaRPr lang="en-US" sz="1600" b="1" dirty="0"/>
          </a:p>
          <a:p>
            <a:pPr marL="171450" indent="-171450" algn="r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en-IN" sz="1100" dirty="0"/>
              <a:t>Face to Face Counselling</a:t>
            </a:r>
          </a:p>
          <a:p>
            <a:pPr marL="171450" indent="-171450" algn="r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en-IN" sz="1100" dirty="0"/>
              <a:t>Once a month in the first 100 days</a:t>
            </a:r>
          </a:p>
          <a:p>
            <a:pPr marL="171450" indent="-171450" algn="r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en-IN" sz="1100" dirty="0">
                <a:solidFill>
                  <a:schemeClr val="bg1">
                    <a:lumMod val="50000"/>
                  </a:schemeClr>
                </a:solidFill>
              </a:rPr>
              <a:t>FTIC or EAC.</a:t>
            </a:r>
            <a:endParaRPr lang="en-US" sz="11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7DD44D3B-2485-42DC-A056-62A97EB0E053}"/>
              </a:ext>
            </a:extLst>
          </p:cNvPr>
          <p:cNvSpPr txBox="1"/>
          <p:nvPr/>
        </p:nvSpPr>
        <p:spPr>
          <a:xfrm flipH="1">
            <a:off x="990666" y="5011501"/>
            <a:ext cx="2683834" cy="1489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ct val="130000"/>
              </a:lnSpc>
            </a:pPr>
            <a:r>
              <a:rPr lang="en-US" sz="1600" b="1" dirty="0">
                <a:solidFill>
                  <a:schemeClr val="bg1"/>
                </a:solidFill>
              </a:rPr>
              <a:t> </a:t>
            </a:r>
          </a:p>
          <a:p>
            <a:pPr marL="171450" indent="-171450" algn="r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en-IN" sz="1100" dirty="0"/>
              <a:t>Standardised support messages according to the calendar</a:t>
            </a:r>
          </a:p>
          <a:p>
            <a:pPr marL="171450" indent="-171450" algn="r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en-IN" sz="1100" dirty="0"/>
              <a:t>Once a week</a:t>
            </a:r>
          </a:p>
          <a:p>
            <a:pPr marL="171450" indent="-171450" algn="r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en-IN" sz="1100" dirty="0"/>
              <a:t>WhatsApp group or Individual WhatsApp broadcast or SMS.</a:t>
            </a:r>
            <a:endParaRPr lang="en-US" sz="1100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5261B570-F3E4-4369-9EE8-F59E6E2B3AB7}"/>
              </a:ext>
            </a:extLst>
          </p:cNvPr>
          <p:cNvGrpSpPr/>
          <p:nvPr/>
        </p:nvGrpSpPr>
        <p:grpSpPr>
          <a:xfrm>
            <a:off x="7294247" y="4344607"/>
            <a:ext cx="1476109" cy="1253790"/>
            <a:chOff x="6877503" y="3993563"/>
            <a:chExt cx="1118588" cy="1037545"/>
          </a:xfrm>
        </p:grpSpPr>
        <p:sp>
          <p:nvSpPr>
            <p:cNvPr id="104" name="AutoShape 6">
              <a:extLst>
                <a:ext uri="{FF2B5EF4-FFF2-40B4-BE49-F238E27FC236}">
                  <a16:creationId xmlns:a16="http://schemas.microsoft.com/office/drawing/2014/main" id="{78F82C9B-69C3-4A86-A3BC-4ECF852A78FF}"/>
                </a:ext>
              </a:extLst>
            </p:cNvPr>
            <p:cNvSpPr>
              <a:spLocks/>
            </p:cNvSpPr>
            <p:nvPr/>
          </p:nvSpPr>
          <p:spPr bwMode="auto">
            <a:xfrm>
              <a:off x="6877503" y="3993563"/>
              <a:ext cx="1118588" cy="1037545"/>
            </a:xfrm>
            <a:custGeom>
              <a:avLst/>
              <a:gdLst>
                <a:gd name="T0" fmla="*/ 2147483647 w 18178"/>
                <a:gd name="T1" fmla="*/ 2147483647 h 17410"/>
                <a:gd name="T2" fmla="*/ 2147483647 w 18178"/>
                <a:gd name="T3" fmla="*/ 2147483647 h 17410"/>
                <a:gd name="T4" fmla="*/ 2147483647 w 18178"/>
                <a:gd name="T5" fmla="*/ 2147483647 h 17410"/>
                <a:gd name="T6" fmla="*/ 2147483647 w 18178"/>
                <a:gd name="T7" fmla="*/ 2147483647 h 17410"/>
                <a:gd name="T8" fmla="*/ 0 w 18178"/>
                <a:gd name="T9" fmla="*/ 2147483647 h 17410"/>
                <a:gd name="T10" fmla="*/ 2147483647 w 18178"/>
                <a:gd name="T11" fmla="*/ 2147483647 h 17410"/>
                <a:gd name="T12" fmla="*/ 2147483647 w 18178"/>
                <a:gd name="T13" fmla="*/ 2147483647 h 1741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8178" h="17410">
                  <a:moveTo>
                    <a:pt x="2654" y="12934"/>
                  </a:moveTo>
                  <a:cubicBezTo>
                    <a:pt x="2654" y="12934"/>
                    <a:pt x="-552" y="9844"/>
                    <a:pt x="1225" y="4932"/>
                  </a:cubicBezTo>
                  <a:cubicBezTo>
                    <a:pt x="3003" y="21"/>
                    <a:pt x="7865" y="-1104"/>
                    <a:pt x="12856" y="1029"/>
                  </a:cubicBezTo>
                  <a:cubicBezTo>
                    <a:pt x="17846" y="3162"/>
                    <a:pt x="21048" y="7098"/>
                    <a:pt x="14457" y="15320"/>
                  </a:cubicBezTo>
                  <a:cubicBezTo>
                    <a:pt x="8192" y="20496"/>
                    <a:pt x="0" y="14427"/>
                    <a:pt x="0" y="14427"/>
                  </a:cubicBezTo>
                  <a:cubicBezTo>
                    <a:pt x="0" y="14427"/>
                    <a:pt x="2302" y="14370"/>
                    <a:pt x="2654" y="12934"/>
                  </a:cubicBezTo>
                  <a:close/>
                  <a:moveTo>
                    <a:pt x="2654" y="12934"/>
                  </a:move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ffectLst>
              <a:outerShdw blurRad="558800" dist="177800" dir="2700000" sx="94000" sy="94000" algn="tl" rotWithShape="0">
                <a:schemeClr val="tx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>
                <a:solidFill>
                  <a:schemeClr val="lt1"/>
                </a:solidFill>
              </a:endParaRPr>
            </a:p>
          </p:txBody>
        </p:sp>
        <p:sp>
          <p:nvSpPr>
            <p:cNvPr id="79" name="TextBox 78">
              <a:extLst>
                <a:ext uri="{FF2B5EF4-FFF2-40B4-BE49-F238E27FC236}">
                  <a16:creationId xmlns:a16="http://schemas.microsoft.com/office/drawing/2014/main" id="{A60CD61A-041C-4393-99D5-957E2FDE7CC5}"/>
                </a:ext>
              </a:extLst>
            </p:cNvPr>
            <p:cNvSpPr txBox="1"/>
            <p:nvPr/>
          </p:nvSpPr>
          <p:spPr>
            <a:xfrm>
              <a:off x="6900327" y="4528566"/>
              <a:ext cx="1037504" cy="382040"/>
            </a:xfrm>
            <a:prstGeom prst="rect">
              <a:avLst/>
            </a:prstGeom>
            <a:noFill/>
          </p:spPr>
          <p:txBody>
            <a:bodyPr wrap="square" rtlCol="0" anchor="t">
              <a:spAutoFit/>
            </a:bodyPr>
            <a:lstStyle/>
            <a:p>
              <a:pPr algn="ctr"/>
              <a:r>
                <a:rPr lang="en-US" sz="1200" b="1" dirty="0"/>
                <a:t>Tracing missed appointments</a:t>
              </a:r>
            </a:p>
          </p:txBody>
        </p:sp>
      </p:grpSp>
      <p:pic>
        <p:nvPicPr>
          <p:cNvPr id="22" name="Graphic 21" descr="Boardroom with solid fill">
            <a:extLst>
              <a:ext uri="{FF2B5EF4-FFF2-40B4-BE49-F238E27FC236}">
                <a16:creationId xmlns:a16="http://schemas.microsoft.com/office/drawing/2014/main" id="{66B70328-E5AD-43CF-861A-C0E51AD7123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231039" y="2189312"/>
            <a:ext cx="914400" cy="914400"/>
          </a:xfrm>
          <a:prstGeom prst="rect">
            <a:avLst/>
          </a:prstGeom>
        </p:spPr>
      </p:pic>
      <p:pic>
        <p:nvPicPr>
          <p:cNvPr id="90" name="Graphic 89" descr="Boardroom with solid fill">
            <a:extLst>
              <a:ext uri="{FF2B5EF4-FFF2-40B4-BE49-F238E27FC236}">
                <a16:creationId xmlns:a16="http://schemas.microsoft.com/office/drawing/2014/main" id="{9218ADF5-E311-4543-9C25-00A1AD8130E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277483" y="1949453"/>
            <a:ext cx="914400" cy="91440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07C9984B-71BA-429E-A24C-539CF2549A6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192329" y="4465304"/>
            <a:ext cx="1463040" cy="1463040"/>
          </a:xfrm>
          <a:prstGeom prst="rect">
            <a:avLst/>
          </a:prstGeom>
          <a:noFill/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760F6809-FC44-4A6A-9E6E-CB64BBB10A4E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628848" y="4373196"/>
            <a:ext cx="780356" cy="780356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76328A37-AB88-42E2-BE36-2246DB06BE9D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274772" y="1144498"/>
            <a:ext cx="1219200" cy="1219200"/>
          </a:xfrm>
          <a:prstGeom prst="rect">
            <a:avLst/>
          </a:prstGeom>
        </p:spPr>
      </p:pic>
      <p:pic>
        <p:nvPicPr>
          <p:cNvPr id="40" name="Picture 39">
            <a:extLst>
              <a:ext uri="{FF2B5EF4-FFF2-40B4-BE49-F238E27FC236}">
                <a16:creationId xmlns:a16="http://schemas.microsoft.com/office/drawing/2014/main" id="{F79E4D0B-CA13-47C0-B519-5BE9F7840DD6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687579" y="2133414"/>
            <a:ext cx="1219200" cy="121920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1F0AE9BE-6136-41D5-A79F-9DE2C6850015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141664" y="4358278"/>
            <a:ext cx="975360" cy="97536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DC1E0CCE-E652-45E7-8C7D-CCDC38FFF9C2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585636" y="3793109"/>
            <a:ext cx="780356" cy="780356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75E0EE46-0990-45DF-9307-E920F8F01DCA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9755079" y="2699887"/>
            <a:ext cx="1019175" cy="1019175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B81D45B0-94FC-4099-8DBC-6B6B3B7C2D67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7281562" y="3349806"/>
            <a:ext cx="610872" cy="610872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</p:pic>
    </p:spTree>
    <p:extLst>
      <p:ext uri="{BB962C8B-B14F-4D97-AF65-F5344CB8AC3E}">
        <p14:creationId xmlns:p14="http://schemas.microsoft.com/office/powerpoint/2010/main" val="9874016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advTm="201419">
        <p14:reveal dir="r"/>
      </p:transition>
    </mc:Choice>
    <mc:Fallback xmlns="">
      <p:transition spd="slow" advTm="201419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500"/>
                            </p:stCondLst>
                            <p:childTnLst>
                              <p:par>
                                <p:cTn id="28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000"/>
                            </p:stCondLst>
                            <p:childTnLst>
                              <p:par>
                                <p:cTn id="33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3500"/>
                            </p:stCondLst>
                            <p:childTnLst>
                              <p:par>
                                <p:cTn id="38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4000"/>
                            </p:stCondLst>
                            <p:childTnLst>
                              <p:par>
                                <p:cTn id="4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4500"/>
                            </p:stCondLst>
                            <p:childTnLst>
                              <p:par>
                                <p:cTn id="4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0"/>
                            </p:stCondLst>
                            <p:childTnLst>
                              <p:par>
                                <p:cTn id="5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500"/>
                            </p:stCondLst>
                            <p:childTnLst>
                              <p:par>
                                <p:cTn id="5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6000"/>
                            </p:stCondLst>
                            <p:childTnLst>
                              <p:par>
                                <p:cTn id="5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0" grpId="0"/>
      <p:bldP spid="121" grpId="0"/>
      <p:bldP spid="98" grpId="0" animBg="1"/>
      <p:bldP spid="108" grpId="0"/>
      <p:bldP spid="109" grpId="0"/>
      <p:bldP spid="110" grpId="0"/>
      <p:bldP spid="111" grpId="0"/>
      <p:bldP spid="11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4874DA9-6A58-7ADC-4C41-8DE46499A36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254974" y="180873"/>
            <a:ext cx="11118850" cy="7847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rgbClr val="002060"/>
                </a:solidFill>
              </a:rPr>
              <a:t>Study objective and methods</a:t>
            </a:r>
            <a:endParaRPr lang="en-ZA" sz="4000" dirty="0">
              <a:solidFill>
                <a:srgbClr val="002060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FD40851-590F-5EFD-9895-8344F5D932E6}"/>
              </a:ext>
            </a:extLst>
          </p:cNvPr>
          <p:cNvSpPr txBox="1"/>
          <p:nvPr/>
        </p:nvSpPr>
        <p:spPr>
          <a:xfrm>
            <a:off x="489391" y="1088773"/>
            <a:ext cx="9971345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Objective</a:t>
            </a:r>
            <a:endParaRPr lang="en-US" sz="1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We conducted a survey to better understand Counsellor needs within the case management program</a:t>
            </a:r>
          </a:p>
          <a:p>
            <a:endParaRPr lang="en-US" sz="1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Motivation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C</a:t>
            </a:r>
            <a:r>
              <a:rPr lang="en-US" sz="18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ase managers manage many psychosocial challenges with very limited resources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There remains a substantial proportion of people who do not suppress on CM</a:t>
            </a:r>
            <a:endParaRPr lang="en-US" sz="1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Methods</a:t>
            </a:r>
            <a:endParaRPr lang="en-US" sz="1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kern="10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We conducted a survey amongst Anova key informants (retention officers and social auxiliary officers) that implement a model of Case Management in 4 districts (Johannesburg, Capricorn, Mopani and Sedibeng).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kern="10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The survey was developed in </a:t>
            </a:r>
            <a:r>
              <a:rPr lang="en-US" sz="1800" kern="100" dirty="0" err="1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REDCap</a:t>
            </a:r>
            <a:r>
              <a:rPr lang="en-US" sz="1800" kern="10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 and distributed to potential respondents via email, during meetings and through other platforms such as WhatsApp. </a:t>
            </a:r>
            <a:endParaRPr lang="en-US" sz="1800" kern="100" dirty="0">
              <a:latin typeface="Calibri" panose="020F0502020204030204" pitchFamily="34" charset="0"/>
              <a:ea typeface="Aptos" panose="020B000402020202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kern="10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Anonymized responses were analysed in Excel. </a:t>
            </a:r>
          </a:p>
          <a:p>
            <a:endParaRPr lang="en-US" sz="3600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2000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4874DA9-6A58-7ADC-4C41-8DE46499A36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254974" y="180873"/>
            <a:ext cx="11118850" cy="7847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rgbClr val="002060"/>
                </a:solidFill>
              </a:rPr>
              <a:t>Demographics</a:t>
            </a:r>
            <a:endParaRPr lang="en-ZA" sz="4000" dirty="0">
              <a:solidFill>
                <a:srgbClr val="002060"/>
              </a:solidFill>
            </a:endParaRP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E65CF8D5-C30B-59E1-3AE6-7EAA87F5D96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60476599"/>
              </p:ext>
            </p:extLst>
          </p:nvPr>
        </p:nvGraphicFramePr>
        <p:xfrm>
          <a:off x="368710" y="1197013"/>
          <a:ext cx="5976759" cy="34367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2FD40851-590F-5EFD-9895-8344F5D932E6}"/>
              </a:ext>
            </a:extLst>
          </p:cNvPr>
          <p:cNvSpPr txBox="1"/>
          <p:nvPr/>
        </p:nvSpPr>
        <p:spPr>
          <a:xfrm>
            <a:off x="498535" y="1243179"/>
            <a:ext cx="255438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rgbClr val="002060"/>
                </a:solidFill>
              </a:rPr>
              <a:t>216</a:t>
            </a:r>
            <a:r>
              <a:rPr lang="en-US" sz="2000" dirty="0">
                <a:solidFill>
                  <a:srgbClr val="002060"/>
                </a:solidFill>
              </a:rPr>
              <a:t> responses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4B899F9-955B-B12E-F4B4-16B9B7A0433E}"/>
              </a:ext>
            </a:extLst>
          </p:cNvPr>
          <p:cNvSpPr txBox="1"/>
          <p:nvPr/>
        </p:nvSpPr>
        <p:spPr>
          <a:xfrm>
            <a:off x="498535" y="5014656"/>
            <a:ext cx="490075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rgbClr val="002060"/>
                </a:solidFill>
              </a:rPr>
              <a:t>63% </a:t>
            </a:r>
            <a:r>
              <a:rPr lang="en-US" sz="2000" dirty="0">
                <a:solidFill>
                  <a:srgbClr val="002060"/>
                </a:solidFill>
              </a:rPr>
              <a:t>from Johannesburg district</a:t>
            </a:r>
            <a:endParaRPr lang="en-ZA" sz="2400" dirty="0">
              <a:solidFill>
                <a:srgbClr val="002060"/>
              </a:solidFill>
            </a:endParaRPr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7CAADFC4-B369-7BCD-95B6-D2BA65A8059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18595715"/>
              </p:ext>
            </p:extLst>
          </p:nvPr>
        </p:nvGraphicFramePr>
        <p:xfrm>
          <a:off x="6475293" y="1240937"/>
          <a:ext cx="4479999" cy="32130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90102FD9-6446-C4CC-5E2C-D9A32C123341}"/>
              </a:ext>
            </a:extLst>
          </p:cNvPr>
          <p:cNvSpPr txBox="1"/>
          <p:nvPr/>
        </p:nvSpPr>
        <p:spPr>
          <a:xfrm>
            <a:off x="6759044" y="5014656"/>
            <a:ext cx="4361240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002060"/>
                </a:solidFill>
              </a:rPr>
              <a:t>Majority have </a:t>
            </a:r>
            <a:r>
              <a:rPr lang="en-US" dirty="0">
                <a:solidFill>
                  <a:srgbClr val="002060"/>
                </a:solidFill>
              </a:rPr>
              <a:t>2 to 5 years  in case management</a:t>
            </a:r>
            <a:endParaRPr lang="en-ZA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39952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3">
            <a:extLst>
              <a:ext uri="{FF2B5EF4-FFF2-40B4-BE49-F238E27FC236}">
                <a16:creationId xmlns:a16="http://schemas.microsoft.com/office/drawing/2014/main" id="{8922F0BB-CDAB-392F-3258-BC0E6DC4F590}"/>
              </a:ext>
            </a:extLst>
          </p:cNvPr>
          <p:cNvSpPr txBox="1">
            <a:spLocks/>
          </p:cNvSpPr>
          <p:nvPr/>
        </p:nvSpPr>
        <p:spPr>
          <a:xfrm>
            <a:off x="254973" y="188060"/>
            <a:ext cx="11118850" cy="7847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rtlCol="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2286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r>
              <a:rPr lang="en-US" sz="4000" dirty="0">
                <a:solidFill>
                  <a:srgbClr val="002060"/>
                </a:solidFill>
              </a:rPr>
              <a:t>General case management questions</a:t>
            </a:r>
            <a:endParaRPr lang="en-ZA" sz="4000" dirty="0">
              <a:solidFill>
                <a:srgbClr val="002060"/>
              </a:solidFill>
            </a:endParaRPr>
          </a:p>
        </p:txBody>
      </p:sp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5F923F48-8A7D-45F6-48F5-0FAB8AC4608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98358739"/>
              </p:ext>
            </p:extLst>
          </p:nvPr>
        </p:nvGraphicFramePr>
        <p:xfrm>
          <a:off x="5814398" y="1739889"/>
          <a:ext cx="5667375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8" name="Picture 7">
            <a:extLst>
              <a:ext uri="{FF2B5EF4-FFF2-40B4-BE49-F238E27FC236}">
                <a16:creationId xmlns:a16="http://schemas.microsoft.com/office/drawing/2014/main" id="{868FE843-C23D-5A02-239D-6270A01DB90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808517" y="4277785"/>
            <a:ext cx="2295525" cy="200025"/>
          </a:xfrm>
          <a:prstGeom prst="rect">
            <a:avLst/>
          </a:prstGeom>
        </p:spPr>
      </p:pic>
      <p:graphicFrame>
        <p:nvGraphicFramePr>
          <p:cNvPr id="9" name="Chart 8">
            <a:extLst>
              <a:ext uri="{FF2B5EF4-FFF2-40B4-BE49-F238E27FC236}">
                <a16:creationId xmlns:a16="http://schemas.microsoft.com/office/drawing/2014/main" id="{408D7F39-0856-095F-2329-6DEF04AF5AE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68423463"/>
              </p:ext>
            </p:extLst>
          </p:nvPr>
        </p:nvGraphicFramePr>
        <p:xfrm>
          <a:off x="697783" y="2191025"/>
          <a:ext cx="5016891" cy="300398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5E2230CF-A2A1-F101-5213-7215AE1D222F}"/>
              </a:ext>
            </a:extLst>
          </p:cNvPr>
          <p:cNvSpPr txBox="1"/>
          <p:nvPr/>
        </p:nvSpPr>
        <p:spPr>
          <a:xfrm>
            <a:off x="980872" y="1385946"/>
            <a:ext cx="5016891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How important do you think the case management programme is to your clients</a:t>
            </a:r>
            <a:r>
              <a:rPr lang="en-ZA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?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124AEC0-DDFD-F184-B3ED-C43BAFD9A36F}"/>
              </a:ext>
            </a:extLst>
          </p:cNvPr>
          <p:cNvSpPr txBox="1"/>
          <p:nvPr/>
        </p:nvSpPr>
        <p:spPr>
          <a:xfrm>
            <a:off x="6181128" y="1122447"/>
            <a:ext cx="5884569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How often do you engage with clients in the following ways</a:t>
            </a:r>
            <a:r>
              <a:rPr lang="en-ZA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?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5F705CFC-7B54-D5BB-D17B-C1ADFFA8BC7A}"/>
              </a:ext>
            </a:extLst>
          </p:cNvPr>
          <p:cNvSpPr txBox="1"/>
          <p:nvPr/>
        </p:nvSpPr>
        <p:spPr>
          <a:xfrm>
            <a:off x="5985801" y="4717512"/>
            <a:ext cx="638082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Amongst the 3 methods of engagement, 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face to face </a:t>
            </a:r>
            <a:r>
              <a:rPr lang="en-US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was the method of engagement 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mostly</a:t>
            </a:r>
            <a:r>
              <a:rPr lang="en-US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used more than 2-4 times per week </a:t>
            </a:r>
            <a:endParaRPr lang="en-ZA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35359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4874DA9-6A58-7ADC-4C41-8DE46499A36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254974" y="180873"/>
            <a:ext cx="11118850" cy="7847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rgbClr val="002060"/>
                </a:solidFill>
              </a:rPr>
              <a:t>General case management questions</a:t>
            </a:r>
            <a:endParaRPr lang="en-ZA" sz="4000" dirty="0">
              <a:solidFill>
                <a:srgbClr val="002060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CEF6E43-654B-F9BF-7C95-52A4FE1D1B92}"/>
              </a:ext>
            </a:extLst>
          </p:cNvPr>
          <p:cNvSpPr txBox="1"/>
          <p:nvPr/>
        </p:nvSpPr>
        <p:spPr>
          <a:xfrm>
            <a:off x="632030" y="1187889"/>
            <a:ext cx="8615209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2060"/>
                </a:solidFill>
              </a:rPr>
              <a:t>How important do you think the following is to client retention and adherence in case management ?</a:t>
            </a:r>
            <a:endParaRPr lang="en-ZA" sz="2000" dirty="0">
              <a:solidFill>
                <a:srgbClr val="002060"/>
              </a:solidFill>
            </a:endParaRPr>
          </a:p>
        </p:txBody>
      </p:sp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id="{D2877793-5766-0B6D-70D0-2585EC92C08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3681825"/>
              </p:ext>
            </p:extLst>
          </p:nvPr>
        </p:nvGraphicFramePr>
        <p:xfrm>
          <a:off x="254974" y="2091320"/>
          <a:ext cx="8615209" cy="348735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10" name="Picture 9">
            <a:extLst>
              <a:ext uri="{FF2B5EF4-FFF2-40B4-BE49-F238E27FC236}">
                <a16:creationId xmlns:a16="http://schemas.microsoft.com/office/drawing/2014/main" id="{CEFE2779-98C0-6695-630A-11626339656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80619" y="5578671"/>
            <a:ext cx="2028825" cy="180975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8ED39F09-DFE3-4E80-954B-2159AE7C795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204799" y="5592860"/>
            <a:ext cx="1219200" cy="190500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94A09EC2-2FD0-BCF2-D460-C003C14A093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167104" y="5583716"/>
            <a:ext cx="981075" cy="190500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9FF6A44E-2287-189B-1A5C-557A41B68AB2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948434" y="5588478"/>
            <a:ext cx="1104900" cy="180975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264DDDB5-3255-2731-D990-058C8419B87D}"/>
              </a:ext>
            </a:extLst>
          </p:cNvPr>
          <p:cNvSpPr txBox="1"/>
          <p:nvPr/>
        </p:nvSpPr>
        <p:spPr>
          <a:xfrm>
            <a:off x="9448406" y="1772892"/>
            <a:ext cx="2411361" cy="20621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4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Over 97% </a:t>
            </a:r>
          </a:p>
          <a:p>
            <a:r>
              <a:rPr lang="en-US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Reported fast track initiation, EAC and telephonic tracing as being the top three very important/extremely important activities in case management</a:t>
            </a:r>
            <a:endParaRPr lang="en-ZA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8" name="Right Brace 17">
            <a:extLst>
              <a:ext uri="{FF2B5EF4-FFF2-40B4-BE49-F238E27FC236}">
                <a16:creationId xmlns:a16="http://schemas.microsoft.com/office/drawing/2014/main" id="{69C25EB1-82F1-F2B7-0861-0E19A2D1CC96}"/>
              </a:ext>
            </a:extLst>
          </p:cNvPr>
          <p:cNvSpPr/>
          <p:nvPr/>
        </p:nvSpPr>
        <p:spPr>
          <a:xfrm>
            <a:off x="8970264" y="2221992"/>
            <a:ext cx="329184" cy="1060704"/>
          </a:xfrm>
          <a:prstGeom prst="rightBrace">
            <a:avLst/>
          </a:prstGeom>
          <a:ln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15756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4874DA9-6A58-7ADC-4C41-8DE46499A36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254974" y="180873"/>
            <a:ext cx="11118850" cy="7847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rgbClr val="002060"/>
                </a:solidFill>
              </a:rPr>
              <a:t>Challenges in case management</a:t>
            </a:r>
            <a:endParaRPr lang="en-ZA" sz="4000" dirty="0">
              <a:solidFill>
                <a:srgbClr val="002060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4FE7B2F-43F0-A298-9AD3-3AC95A4B11B9}"/>
              </a:ext>
            </a:extLst>
          </p:cNvPr>
          <p:cNvSpPr txBox="1"/>
          <p:nvPr/>
        </p:nvSpPr>
        <p:spPr>
          <a:xfrm>
            <a:off x="859462" y="1415692"/>
            <a:ext cx="9909874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2060"/>
                </a:solidFill>
              </a:rPr>
              <a:t>How often do the following patient factors negatively impact your client outcomes ?</a:t>
            </a:r>
            <a:endParaRPr lang="en-ZA" sz="2000" dirty="0">
              <a:solidFill>
                <a:srgbClr val="002060"/>
              </a:solidFill>
            </a:endParaRPr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F1FFD3D9-D046-4DFA-B3C5-A933858437E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15726990"/>
              </p:ext>
            </p:extLst>
          </p:nvPr>
        </p:nvGraphicFramePr>
        <p:xfrm>
          <a:off x="859462" y="1947202"/>
          <a:ext cx="5998538" cy="34951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7652F284-6719-5465-2518-7DAE64C86331}"/>
              </a:ext>
            </a:extLst>
          </p:cNvPr>
          <p:cNvSpPr txBox="1"/>
          <p:nvPr/>
        </p:nvSpPr>
        <p:spPr>
          <a:xfrm>
            <a:off x="7099040" y="2798058"/>
            <a:ext cx="3893938" cy="12618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top three </a:t>
            </a:r>
            <a:r>
              <a:rPr lang="en-US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challenges reported to always/often impact client outcomes: changing phone numbers (66%), patient relocation (65%), and unemployment (63%)</a:t>
            </a:r>
          </a:p>
          <a:p>
            <a:endParaRPr lang="en-ZA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99C7601F-999E-E29E-397E-0BD01B42C8D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82481" y="5194472"/>
            <a:ext cx="476250" cy="161925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F7A2BF92-BA46-69CB-2067-2156E44A04D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87664" y="5158693"/>
            <a:ext cx="457200" cy="180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95032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4874DA9-6A58-7ADC-4C41-8DE46499A36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254974" y="180873"/>
            <a:ext cx="11118850" cy="7847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rgbClr val="002060"/>
                </a:solidFill>
              </a:rPr>
              <a:t>Challenges in case management</a:t>
            </a:r>
            <a:endParaRPr lang="en-ZA" sz="4000" dirty="0">
              <a:solidFill>
                <a:srgbClr val="002060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497025F-9F72-9A32-5DA8-DEF0A8BA610F}"/>
              </a:ext>
            </a:extLst>
          </p:cNvPr>
          <p:cNvSpPr txBox="1"/>
          <p:nvPr/>
        </p:nvSpPr>
        <p:spPr>
          <a:xfrm>
            <a:off x="844192" y="1188615"/>
            <a:ext cx="4970207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2060"/>
                </a:solidFill>
              </a:rPr>
              <a:t>Do you think there are other services that would be helpful to case management clients but are currently not being offered?</a:t>
            </a:r>
            <a:endParaRPr lang="en-ZA" sz="2000" dirty="0">
              <a:solidFill>
                <a:srgbClr val="002060"/>
              </a:solidFill>
            </a:endParaRP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3524A3F3-23D3-A9FF-88FC-ECBDBB301F5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99258324"/>
              </p:ext>
            </p:extLst>
          </p:nvPr>
        </p:nvGraphicFramePr>
        <p:xfrm>
          <a:off x="142568" y="2204278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9438DB36-B858-5382-8805-5ACFC176A2A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08672575"/>
              </p:ext>
            </p:extLst>
          </p:nvPr>
        </p:nvGraphicFramePr>
        <p:xfrm>
          <a:off x="6072907" y="2563177"/>
          <a:ext cx="4216400" cy="1731645"/>
        </p:xfrm>
        <a:graphic>
          <a:graphicData uri="http://schemas.openxmlformats.org/drawingml/2006/table">
            <a:tbl>
              <a:tblPr/>
              <a:tblGrid>
                <a:gridCol w="3606800">
                  <a:extLst>
                    <a:ext uri="{9D8B030D-6E8A-4147-A177-3AD203B41FA5}">
                      <a16:colId xmlns:a16="http://schemas.microsoft.com/office/drawing/2014/main" val="3224842594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658834396"/>
                    </a:ext>
                  </a:extLst>
                </a:gridCol>
              </a:tblGrid>
              <a:tr h="17145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Services that would be helpful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Freq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89134820"/>
                  </a:ext>
                </a:extLst>
              </a:tr>
              <a:tr h="17145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Food parcel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65557893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Home visits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43910299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Social worker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28668800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Mobile clinics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07020988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After hour consultations and medication collection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60988163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Dietary advice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0391752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Poster advertising VL importance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43342973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Youtu friendly clubs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82259630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3AF0BC52-57E6-9EE4-B7B8-7BEEF55FF0B4}"/>
              </a:ext>
            </a:extLst>
          </p:cNvPr>
          <p:cNvSpPr txBox="1"/>
          <p:nvPr/>
        </p:nvSpPr>
        <p:spPr>
          <a:xfrm>
            <a:off x="3329295" y="4162648"/>
            <a:ext cx="264367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54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70% </a:t>
            </a:r>
          </a:p>
          <a:p>
            <a:r>
              <a:rPr lang="en-US" sz="1400" dirty="0">
                <a:solidFill>
                  <a:srgbClr val="002060"/>
                </a:solidFill>
              </a:rPr>
              <a:t>think there are other services that would be helpful to case management clients</a:t>
            </a:r>
            <a:endParaRPr lang="en-ZA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DBC949C-B220-D92C-7CFE-614DA9069988}"/>
              </a:ext>
            </a:extLst>
          </p:cNvPr>
          <p:cNvSpPr txBox="1"/>
          <p:nvPr/>
        </p:nvSpPr>
        <p:spPr>
          <a:xfrm>
            <a:off x="10483159" y="2644169"/>
            <a:ext cx="1644186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Top 3 </a:t>
            </a:r>
          </a:p>
          <a:p>
            <a:r>
              <a:rPr lang="en-US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Suggested services are food parcel, home visits and social worker</a:t>
            </a:r>
            <a:endParaRPr lang="en-ZA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9976493"/>
      </p:ext>
    </p:extLst>
  </p:cSld>
  <p:clrMapOvr>
    <a:masterClrMapping/>
  </p:clrMapOvr>
</p:sld>
</file>

<file path=ppt/theme/theme1.xml><?xml version="1.0" encoding="utf-8"?>
<a:theme xmlns:a="http://schemas.openxmlformats.org/drawingml/2006/main" name="Front cover">
  <a:themeElements>
    <a:clrScheme name="ANOVA">
      <a:dk1>
        <a:srgbClr val="7F8083"/>
      </a:dk1>
      <a:lt1>
        <a:srgbClr val="FFFFFF"/>
      </a:lt1>
      <a:dk2>
        <a:srgbClr val="9FC44C"/>
      </a:dk2>
      <a:lt2>
        <a:srgbClr val="A3BCC4"/>
      </a:lt2>
      <a:accent1>
        <a:srgbClr val="4F80BD"/>
      </a:accent1>
      <a:accent2>
        <a:srgbClr val="C71100"/>
      </a:accent2>
      <a:accent3>
        <a:srgbClr val="77923B"/>
      </a:accent3>
      <a:accent4>
        <a:srgbClr val="DFA705"/>
      </a:accent4>
      <a:accent5>
        <a:srgbClr val="5F497B"/>
      </a:accent5>
      <a:accent6>
        <a:srgbClr val="A3BCC4"/>
      </a:accent6>
      <a:hlink>
        <a:srgbClr val="4F80BD"/>
      </a:hlink>
      <a:folHlink>
        <a:srgbClr val="B63D24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Bulleted Text Section and conten slides">
  <a:themeElements>
    <a:clrScheme name="Custom 2">
      <a:dk1>
        <a:srgbClr val="000000"/>
      </a:dk1>
      <a:lt1>
        <a:srgbClr val="FFFFFF"/>
      </a:lt1>
      <a:dk2>
        <a:srgbClr val="8CD293"/>
      </a:dk2>
      <a:lt2>
        <a:srgbClr val="A3BCC4"/>
      </a:lt2>
      <a:accent1>
        <a:srgbClr val="4F80BD"/>
      </a:accent1>
      <a:accent2>
        <a:srgbClr val="C71100"/>
      </a:accent2>
      <a:accent3>
        <a:srgbClr val="7F8083"/>
      </a:accent3>
      <a:accent4>
        <a:srgbClr val="DFA705"/>
      </a:accent4>
      <a:accent5>
        <a:srgbClr val="5F497B"/>
      </a:accent5>
      <a:accent6>
        <a:srgbClr val="A3BCC4"/>
      </a:accent6>
      <a:hlink>
        <a:srgbClr val="4F80BD"/>
      </a:hlink>
      <a:folHlink>
        <a:srgbClr val="B63D24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ontent - Picture Usage">
  <a:themeElements>
    <a:clrScheme name="ANOVA USE">
      <a:dk1>
        <a:srgbClr val="000000"/>
      </a:dk1>
      <a:lt1>
        <a:srgbClr val="FFFFFF"/>
      </a:lt1>
      <a:dk2>
        <a:srgbClr val="9FC44C"/>
      </a:dk2>
      <a:lt2>
        <a:srgbClr val="A3BCC4"/>
      </a:lt2>
      <a:accent1>
        <a:srgbClr val="4F80BD"/>
      </a:accent1>
      <a:accent2>
        <a:srgbClr val="C71100"/>
      </a:accent2>
      <a:accent3>
        <a:srgbClr val="7F8083"/>
      </a:accent3>
      <a:accent4>
        <a:srgbClr val="DFA705"/>
      </a:accent4>
      <a:accent5>
        <a:srgbClr val="5F497B"/>
      </a:accent5>
      <a:accent6>
        <a:srgbClr val="A3BCC4"/>
      </a:accent6>
      <a:hlink>
        <a:srgbClr val="4F80BD"/>
      </a:hlink>
      <a:folHlink>
        <a:srgbClr val="B63D24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Content - Colour Backgrounds">
  <a:themeElements>
    <a:clrScheme name="ANOVA USE">
      <a:dk1>
        <a:srgbClr val="000000"/>
      </a:dk1>
      <a:lt1>
        <a:srgbClr val="FFFFFF"/>
      </a:lt1>
      <a:dk2>
        <a:srgbClr val="9FC44C"/>
      </a:dk2>
      <a:lt2>
        <a:srgbClr val="A3BCC4"/>
      </a:lt2>
      <a:accent1>
        <a:srgbClr val="4F80BD"/>
      </a:accent1>
      <a:accent2>
        <a:srgbClr val="C71100"/>
      </a:accent2>
      <a:accent3>
        <a:srgbClr val="7F8083"/>
      </a:accent3>
      <a:accent4>
        <a:srgbClr val="DFA705"/>
      </a:accent4>
      <a:accent5>
        <a:srgbClr val="5F497B"/>
      </a:accent5>
      <a:accent6>
        <a:srgbClr val="A3BCC4"/>
      </a:accent6>
      <a:hlink>
        <a:srgbClr val="4F80BD"/>
      </a:hlink>
      <a:folHlink>
        <a:srgbClr val="B63D24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1_Bulleted Text Section and conten slides">
  <a:themeElements>
    <a:clrScheme name="Custom 2">
      <a:dk1>
        <a:srgbClr val="000000"/>
      </a:dk1>
      <a:lt1>
        <a:srgbClr val="FFFFFF"/>
      </a:lt1>
      <a:dk2>
        <a:srgbClr val="8CD293"/>
      </a:dk2>
      <a:lt2>
        <a:srgbClr val="A3BCC4"/>
      </a:lt2>
      <a:accent1>
        <a:srgbClr val="4F80BD"/>
      </a:accent1>
      <a:accent2>
        <a:srgbClr val="C71100"/>
      </a:accent2>
      <a:accent3>
        <a:srgbClr val="7F8083"/>
      </a:accent3>
      <a:accent4>
        <a:srgbClr val="DFA705"/>
      </a:accent4>
      <a:accent5>
        <a:srgbClr val="5F497B"/>
      </a:accent5>
      <a:accent6>
        <a:srgbClr val="A3BCC4"/>
      </a:accent6>
      <a:hlink>
        <a:srgbClr val="4F80BD"/>
      </a:hlink>
      <a:folHlink>
        <a:srgbClr val="B63D24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nova_Health_Institute_USAID_APACE_EDITED_Template2021-v2" id="{3F0E5056-4BBD-4B3F-80AD-1C9DF58CDA24}" vid="{0A77C0BB-1B57-4E5F-9191-F3EC0FC86312}"/>
    </a:ext>
  </a:extLst>
</a:theme>
</file>

<file path=ppt/theme/theme6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0E2841"/>
    </a:dk2>
    <a:lt2>
      <a:srgbClr val="E8E8E8"/>
    </a:lt2>
    <a:accent1>
      <a:srgbClr val="156082"/>
    </a:accent1>
    <a:accent2>
      <a:srgbClr val="E97132"/>
    </a:accent2>
    <a:accent3>
      <a:srgbClr val="196B24"/>
    </a:accent3>
    <a:accent4>
      <a:srgbClr val="0F9ED5"/>
    </a:accent4>
    <a:accent5>
      <a:srgbClr val="A02B93"/>
    </a:accent5>
    <a:accent6>
      <a:srgbClr val="4EA72E"/>
    </a:accent6>
    <a:hlink>
      <a:srgbClr val="467886"/>
    </a:hlink>
    <a:folHlink>
      <a:srgbClr val="96607D"/>
    </a:folHlink>
  </a:clrScheme>
  <a:fontScheme name="Office">
    <a:majorFont>
      <a:latin typeface="Aptos Display" panose="0211000402020202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Aptos Narrow" panose="0211000402020202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  <a:ln w="2540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0E2841"/>
    </a:dk2>
    <a:lt2>
      <a:srgbClr val="E8E8E8"/>
    </a:lt2>
    <a:accent1>
      <a:srgbClr val="156082"/>
    </a:accent1>
    <a:accent2>
      <a:srgbClr val="E97132"/>
    </a:accent2>
    <a:accent3>
      <a:srgbClr val="196B24"/>
    </a:accent3>
    <a:accent4>
      <a:srgbClr val="0F9ED5"/>
    </a:accent4>
    <a:accent5>
      <a:srgbClr val="A02B93"/>
    </a:accent5>
    <a:accent6>
      <a:srgbClr val="4EA72E"/>
    </a:accent6>
    <a:hlink>
      <a:srgbClr val="467886"/>
    </a:hlink>
    <a:folHlink>
      <a:srgbClr val="96607D"/>
    </a:folHlink>
  </a:clrScheme>
  <a:fontScheme name="Office">
    <a:majorFont>
      <a:latin typeface="Aptos Display" panose="0211000402020202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Aptos Narrow" panose="0211000402020202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  <a:ln w="2540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0E2841"/>
    </a:dk2>
    <a:lt2>
      <a:srgbClr val="E8E8E8"/>
    </a:lt2>
    <a:accent1>
      <a:srgbClr val="156082"/>
    </a:accent1>
    <a:accent2>
      <a:srgbClr val="E97132"/>
    </a:accent2>
    <a:accent3>
      <a:srgbClr val="196B24"/>
    </a:accent3>
    <a:accent4>
      <a:srgbClr val="0F9ED5"/>
    </a:accent4>
    <a:accent5>
      <a:srgbClr val="A02B93"/>
    </a:accent5>
    <a:accent6>
      <a:srgbClr val="4EA72E"/>
    </a:accent6>
    <a:hlink>
      <a:srgbClr val="467886"/>
    </a:hlink>
    <a:folHlink>
      <a:srgbClr val="96607D"/>
    </a:folHlink>
  </a:clrScheme>
  <a:fontScheme name="Office">
    <a:majorFont>
      <a:latin typeface="Aptos Display" panose="0211000402020202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Aptos Narrow" panose="0211000402020202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  <a:ln w="2540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0E2841"/>
    </a:dk2>
    <a:lt2>
      <a:srgbClr val="E8E8E8"/>
    </a:lt2>
    <a:accent1>
      <a:srgbClr val="156082"/>
    </a:accent1>
    <a:accent2>
      <a:srgbClr val="E97132"/>
    </a:accent2>
    <a:accent3>
      <a:srgbClr val="196B24"/>
    </a:accent3>
    <a:accent4>
      <a:srgbClr val="0F9ED5"/>
    </a:accent4>
    <a:accent5>
      <a:srgbClr val="A02B93"/>
    </a:accent5>
    <a:accent6>
      <a:srgbClr val="4EA72E"/>
    </a:accent6>
    <a:hlink>
      <a:srgbClr val="467886"/>
    </a:hlink>
    <a:folHlink>
      <a:srgbClr val="96607D"/>
    </a:folHlink>
  </a:clrScheme>
  <a:fontScheme name="Office">
    <a:majorFont>
      <a:latin typeface="Aptos Display" panose="0211000402020202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Aptos Narrow" panose="0211000402020202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  <a:ln w="2540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0E2841"/>
    </a:dk2>
    <a:lt2>
      <a:srgbClr val="E8E8E8"/>
    </a:lt2>
    <a:accent1>
      <a:srgbClr val="156082"/>
    </a:accent1>
    <a:accent2>
      <a:srgbClr val="E97132"/>
    </a:accent2>
    <a:accent3>
      <a:srgbClr val="196B24"/>
    </a:accent3>
    <a:accent4>
      <a:srgbClr val="0F9ED5"/>
    </a:accent4>
    <a:accent5>
      <a:srgbClr val="A02B93"/>
    </a:accent5>
    <a:accent6>
      <a:srgbClr val="4EA72E"/>
    </a:accent6>
    <a:hlink>
      <a:srgbClr val="467886"/>
    </a:hlink>
    <a:folHlink>
      <a:srgbClr val="96607D"/>
    </a:folHlink>
  </a:clrScheme>
  <a:fontScheme name="Office">
    <a:majorFont>
      <a:latin typeface="Aptos Display" panose="0211000402020202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Aptos Narrow" panose="0211000402020202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  <a:ln w="2540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8788</TotalTime>
  <Words>814</Words>
  <Application>Microsoft Office PowerPoint</Application>
  <PresentationFormat>Widescreen</PresentationFormat>
  <Paragraphs>124</Paragraphs>
  <Slides>12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5</vt:i4>
      </vt:variant>
      <vt:variant>
        <vt:lpstr>Slide Titles</vt:lpstr>
      </vt:variant>
      <vt:variant>
        <vt:i4>12</vt:i4>
      </vt:variant>
    </vt:vector>
  </HeadingPairs>
  <TitlesOfParts>
    <vt:vector size="21" baseType="lpstr">
      <vt:lpstr>Arial</vt:lpstr>
      <vt:lpstr>Calibri</vt:lpstr>
      <vt:lpstr>Roboto condensed</vt:lpstr>
      <vt:lpstr>Symbol</vt:lpstr>
      <vt:lpstr>Front cover</vt:lpstr>
      <vt:lpstr>Bulleted Text Section and conten slides</vt:lpstr>
      <vt:lpstr>Content - Picture Usage</vt:lpstr>
      <vt:lpstr>Content - Colour Backgrounds</vt:lpstr>
      <vt:lpstr>1_Bulleted Text Section and conten slides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Sipho Nkabinde</dc:creator>
  <cp:lastModifiedBy>Chipo Mutyambizi</cp:lastModifiedBy>
  <cp:revision>9</cp:revision>
  <dcterms:created xsi:type="dcterms:W3CDTF">2022-09-07T14:31:18Z</dcterms:created>
  <dcterms:modified xsi:type="dcterms:W3CDTF">2024-08-23T13:46:12Z</dcterms:modified>
</cp:coreProperties>
</file>