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8" r:id="rId4"/>
    <p:sldId id="260" r:id="rId5"/>
    <p:sldId id="259" r:id="rId6"/>
    <p:sldId id="261" r:id="rId7"/>
    <p:sldId id="262" r:id="rId8"/>
    <p:sldId id="263" r:id="rId9"/>
    <p:sldId id="264" r:id="rId10"/>
    <p:sldId id="265" r:id="rId11"/>
    <p:sldId id="266" r:id="rId12"/>
    <p:sldId id="267" r:id="rId13"/>
    <p:sldId id="269" r:id="rId14"/>
    <p:sldId id="268" r:id="rId15"/>
  </p:sldIdLst>
  <p:sldSz cx="18288000" cy="10287000"/>
  <p:notesSz cx="6858000" cy="9144000"/>
  <p:embeddedFontLst>
    <p:embeddedFont>
      <p:font typeface="Josefin Sans" pitchFamily="2" charset="0"/>
      <p:regular r:id="rId16"/>
      <p:bold r:id="rId17"/>
    </p:embeddedFont>
    <p:embeddedFont>
      <p:font typeface="Montserrat Ultra-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38" d="100"/>
          <a:sy n="38" d="100"/>
        </p:scale>
        <p:origin x="12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hyperlink" Target="mailto:Cebile.Dlamini@rightsmagnify.co.za"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dirty="0">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600200" y="4305301"/>
            <a:ext cx="12725400" cy="2389654"/>
          </a:xfrm>
        </p:spPr>
        <p:txBody>
          <a:bodyPr>
            <a:normAutofit/>
          </a:bodyPr>
          <a:lstStyle/>
          <a:p>
            <a:r>
              <a:rPr lang="en-US" dirty="0">
                <a:solidFill>
                  <a:schemeClr val="accent1">
                    <a:lumMod val="75000"/>
                  </a:schemeClr>
                </a:solidFill>
                <a:latin typeface="Montserrat Ultra-Bold" panose="020B0604020202020204" charset="0"/>
              </a:rPr>
              <a:t>AWARENESS OF HUMAN RIGHTS OF PATIENTS BY PUBLIC HEALTH PRACTITIONERS IN SOUTH AFRICA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Results</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The level of awareness for human rights of patients can be reported as sufficient for surveyed sample of healthcare workers. </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They were able to quote some rights that they know patients are entitled to and they also rated the state, culture and respecting of human rights in public healthcare in South Africa and in their respective institutions adequately.</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Since the sample was very small the results cannot be </a:t>
            </a:r>
            <a:r>
              <a:rPr lang="en-US" sz="3200" dirty="0" err="1">
                <a:solidFill>
                  <a:schemeClr val="accent1">
                    <a:lumMod val="75000"/>
                  </a:schemeClr>
                </a:solidFill>
                <a:latin typeface="Josefin Sans" pitchFamily="2" charset="0"/>
              </a:rPr>
              <a:t>generalised</a:t>
            </a:r>
            <a:r>
              <a:rPr lang="en-US" sz="3200" dirty="0">
                <a:solidFill>
                  <a:schemeClr val="accent1">
                    <a:lumMod val="75000"/>
                  </a:schemeClr>
                </a:solidFill>
                <a:latin typeface="Josefin Sans" pitchFamily="2" charset="0"/>
              </a:rPr>
              <a:t> across all healthcare workers, further research is needed. </a:t>
            </a:r>
          </a:p>
        </p:txBody>
      </p:sp>
    </p:spTree>
    <p:extLst>
      <p:ext uri="{BB962C8B-B14F-4D97-AF65-F5344CB8AC3E}">
        <p14:creationId xmlns:p14="http://schemas.microsoft.com/office/powerpoint/2010/main" val="346361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Recommendations</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5632311"/>
          </a:xfrm>
          <a:prstGeom prst="rect">
            <a:avLst/>
          </a:prstGeom>
          <a:noFill/>
        </p:spPr>
        <p:txBody>
          <a:bodyPr wrap="square" rtlCol="0">
            <a:spAutoFit/>
          </a:bodyPr>
          <a:lstStyle/>
          <a:p>
            <a:pPr marL="457200" indent="-457200" algn="just">
              <a:buFont typeface="Arial" panose="020B0604020202020204" pitchFamily="34" charset="0"/>
              <a:buChar char="•"/>
            </a:pPr>
            <a:r>
              <a:rPr lang="en-US" sz="3600" dirty="0">
                <a:solidFill>
                  <a:schemeClr val="accent1">
                    <a:lumMod val="75000"/>
                  </a:schemeClr>
                </a:solidFill>
                <a:latin typeface="Josefin Sans" pitchFamily="2" charset="0"/>
              </a:rPr>
              <a:t>Widen the research to get more generalized results and determine the level of awareness for human rights of patients in the province. </a:t>
            </a:r>
          </a:p>
          <a:p>
            <a:pPr algn="just"/>
            <a:endParaRPr lang="en-US" sz="36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600" dirty="0">
                <a:solidFill>
                  <a:schemeClr val="accent1">
                    <a:lumMod val="75000"/>
                  </a:schemeClr>
                </a:solidFill>
                <a:latin typeface="Josefin Sans" pitchFamily="2" charset="0"/>
              </a:rPr>
              <a:t>Awareness of human rights of patients needs to be improved amongst healthcare workers, in the Gauteng Province through; training, promotion and operational strategies.</a:t>
            </a:r>
          </a:p>
          <a:p>
            <a:pPr marL="457200" indent="-457200" algn="just">
              <a:buFont typeface="Arial" panose="020B0604020202020204" pitchFamily="34" charset="0"/>
              <a:buChar char="•"/>
            </a:pPr>
            <a:endParaRPr lang="en-US" sz="36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600" dirty="0">
                <a:solidFill>
                  <a:schemeClr val="accent1">
                    <a:lumMod val="75000"/>
                  </a:schemeClr>
                </a:solidFill>
                <a:latin typeface="Josefin Sans" pitchFamily="2" charset="0"/>
              </a:rPr>
              <a:t>This can help avoid cases and litigation against the department</a:t>
            </a:r>
          </a:p>
        </p:txBody>
      </p:sp>
    </p:spTree>
    <p:extLst>
      <p:ext uri="{BB962C8B-B14F-4D97-AF65-F5344CB8AC3E}">
        <p14:creationId xmlns:p14="http://schemas.microsoft.com/office/powerpoint/2010/main" val="256996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Recommendations</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6001643"/>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Training (on the Constitution and Bill of Rights, other legislation for  all healthcare workers). </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Promotion (promotional posters on human rights of patients on the notice boards in public hospitals and clinics to constantly serve as a reminder of serving in a human rights-centric profession).</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Marketing material could also be used such as pledge badges with human rights tag lines that could be worn on the uniform daily.</a:t>
            </a:r>
          </a:p>
          <a:p>
            <a:pPr marL="457200" indent="-457200" algn="just">
              <a:buFont typeface="Arial" panose="020B0604020202020204" pitchFamily="34" charset="0"/>
              <a:buChar char="•"/>
            </a:pPr>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Develop operational strategies that integrate human rights-</a:t>
            </a:r>
            <a:r>
              <a:rPr lang="en-US" sz="3200" dirty="0" err="1">
                <a:solidFill>
                  <a:schemeClr val="accent1">
                    <a:lumMod val="75000"/>
                  </a:schemeClr>
                </a:solidFill>
                <a:latin typeface="Josefin Sans" pitchFamily="2" charset="0"/>
              </a:rPr>
              <a:t>centred</a:t>
            </a:r>
            <a:r>
              <a:rPr lang="en-US" sz="3200" dirty="0">
                <a:solidFill>
                  <a:schemeClr val="accent1">
                    <a:lumMod val="75000"/>
                  </a:schemeClr>
                </a:solidFill>
                <a:latin typeface="Josefin Sans" pitchFamily="2" charset="0"/>
              </a:rPr>
              <a:t> outcomes that the department can report on.</a:t>
            </a:r>
          </a:p>
        </p:txBody>
      </p:sp>
    </p:spTree>
    <p:extLst>
      <p:ext uri="{BB962C8B-B14F-4D97-AF65-F5344CB8AC3E}">
        <p14:creationId xmlns:p14="http://schemas.microsoft.com/office/powerpoint/2010/main" val="125053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4341334"/>
          </a:xfrm>
        </p:spPr>
        <p:txBody>
          <a:bodyPr/>
          <a:lstStyle/>
          <a:p>
            <a:r>
              <a:rPr lang="en-US" dirty="0">
                <a:solidFill>
                  <a:schemeClr val="bg2">
                    <a:lumMod val="25000"/>
                  </a:schemeClr>
                </a:solidFill>
                <a:latin typeface="Josefin Sans" pitchFamily="2" charset="0"/>
              </a:rPr>
              <a:t>END! Thank you</a:t>
            </a:r>
            <a:br>
              <a:rPr lang="en-US" dirty="0">
                <a:solidFill>
                  <a:schemeClr val="bg2">
                    <a:lumMod val="25000"/>
                  </a:schemeClr>
                </a:solidFill>
                <a:latin typeface="Josefin Sans" pitchFamily="2" charset="0"/>
              </a:rPr>
            </a:br>
            <a:r>
              <a:rPr lang="en-US" dirty="0">
                <a:solidFill>
                  <a:schemeClr val="bg2">
                    <a:lumMod val="25000"/>
                  </a:schemeClr>
                </a:solidFill>
                <a:latin typeface="Josefin Sans" pitchFamily="2" charset="0"/>
              </a:rPr>
              <a:t>Contact Details: Ms. Cebile </a:t>
            </a:r>
            <a:r>
              <a:rPr lang="en-US" dirty="0" err="1">
                <a:solidFill>
                  <a:schemeClr val="bg2">
                    <a:lumMod val="25000"/>
                  </a:schemeClr>
                </a:solidFill>
                <a:latin typeface="Josefin Sans" pitchFamily="2" charset="0"/>
              </a:rPr>
              <a:t>Dlmaini</a:t>
            </a:r>
            <a:br>
              <a:rPr lang="en-US" dirty="0">
                <a:solidFill>
                  <a:schemeClr val="bg2">
                    <a:lumMod val="25000"/>
                  </a:schemeClr>
                </a:solidFill>
                <a:latin typeface="Josefin Sans" pitchFamily="2" charset="0"/>
              </a:rPr>
            </a:br>
            <a:r>
              <a:rPr lang="en-US" dirty="0">
                <a:solidFill>
                  <a:schemeClr val="bg2">
                    <a:lumMod val="25000"/>
                  </a:schemeClr>
                </a:solidFill>
                <a:latin typeface="Josefin Sans" pitchFamily="2" charset="0"/>
                <a:hlinkClick r:id="rId9"/>
              </a:rPr>
              <a:t>Cebile.Dlamini@rightsmagnify.co.za</a:t>
            </a:r>
            <a:br>
              <a:rPr lang="en-US" dirty="0">
                <a:solidFill>
                  <a:schemeClr val="bg2">
                    <a:lumMod val="25000"/>
                  </a:schemeClr>
                </a:solidFill>
                <a:latin typeface="Josefin Sans" pitchFamily="2" charset="0"/>
              </a:rPr>
            </a:br>
            <a:r>
              <a:rPr lang="en-US" dirty="0">
                <a:solidFill>
                  <a:schemeClr val="bg2">
                    <a:lumMod val="25000"/>
                  </a:schemeClr>
                </a:solidFill>
                <a:latin typeface="Josefin Sans" pitchFamily="2" charset="0"/>
              </a:rPr>
              <a:t>0832868957</a:t>
            </a:r>
          </a:p>
        </p:txBody>
      </p:sp>
    </p:spTree>
    <p:extLst>
      <p:ext uri="{BB962C8B-B14F-4D97-AF65-F5344CB8AC3E}">
        <p14:creationId xmlns:p14="http://schemas.microsoft.com/office/powerpoint/2010/main" val="53724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References</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6124754"/>
          </a:xfrm>
          <a:prstGeom prst="rect">
            <a:avLst/>
          </a:prstGeom>
          <a:noFill/>
        </p:spPr>
        <p:txBody>
          <a:bodyPr wrap="square" rtlCol="0">
            <a:spAutoFit/>
          </a:bodyPr>
          <a:lstStyle/>
          <a:p>
            <a:pPr marL="514350" indent="-514350" algn="just">
              <a:buAutoNum type="arabicPeriod"/>
            </a:pPr>
            <a:r>
              <a:rPr lang="en-US" sz="2800" dirty="0">
                <a:latin typeface="Josefin Sans" pitchFamily="2" charset="0"/>
              </a:rPr>
              <a:t>Committee of Experts on Public Administration ‘Challenges for institutions in eradicating poverty and promoting prosperity in a changing world’ (2017) CEPA input to 2017 High-level Political Forum https://publicadministration.un.org/en/CEPA/session16  see report E/2017/44-E/C.16/2017/8.</a:t>
            </a:r>
          </a:p>
          <a:p>
            <a:pPr marL="514350" indent="-514350" algn="just">
              <a:buAutoNum type="arabicPeriod"/>
            </a:pPr>
            <a:r>
              <a:rPr lang="en-US" sz="2800" dirty="0">
                <a:latin typeface="Josefin Sans" pitchFamily="2" charset="0"/>
              </a:rPr>
              <a:t>Constitution of South Africa</a:t>
            </a:r>
          </a:p>
          <a:p>
            <a:pPr marL="514350" indent="-514350" algn="just">
              <a:buAutoNum type="arabicPeriod"/>
            </a:pPr>
            <a:r>
              <a:rPr lang="en-US" sz="2800" dirty="0">
                <a:latin typeface="Josefin Sans" pitchFamily="2" charset="0"/>
              </a:rPr>
              <a:t>African Charter on Values and Principles of Public Service and Administration, Articles 3(5) &amp; 4(1). South Africa acceded to the Charter on 1 November 2014.</a:t>
            </a:r>
          </a:p>
          <a:p>
            <a:pPr marL="514350" indent="-514350" algn="just">
              <a:buAutoNum type="arabicPeriod"/>
            </a:pPr>
            <a:r>
              <a:rPr lang="en-US" sz="2800" dirty="0">
                <a:latin typeface="Josefin Sans" pitchFamily="2" charset="0"/>
              </a:rPr>
              <a:t>South Africa Twenty-year review ‘Background paper: changing public service’ https://www.dpme.gov.za/publications/20%20Years%20Review/20%20Year%20Review%20Documents/20YR%20Changing%20public%20service.pdf (2014) 13.</a:t>
            </a:r>
          </a:p>
          <a:p>
            <a:pPr marL="514350" indent="-514350" algn="just">
              <a:buAutoNum type="arabicPeriod"/>
            </a:pPr>
            <a:r>
              <a:rPr lang="en-US" sz="2800" dirty="0">
                <a:latin typeface="Josefin Sans" pitchFamily="2" charset="0"/>
              </a:rPr>
              <a:t>G </a:t>
            </a:r>
            <a:r>
              <a:rPr lang="en-US" sz="2800" dirty="0" err="1">
                <a:latin typeface="Josefin Sans" pitchFamily="2" charset="0"/>
              </a:rPr>
              <a:t>Zihindula</a:t>
            </a:r>
            <a:r>
              <a:rPr lang="en-US" sz="2800" dirty="0">
                <a:latin typeface="Josefin Sans" pitchFamily="2" charset="0"/>
              </a:rPr>
              <a:t> et al. ‘Access to Health Care Services by refugees in Southern Africa: A Review of Literature’ (2015) 16 Southern African Journal of Demography 28.</a:t>
            </a:r>
          </a:p>
        </p:txBody>
      </p:sp>
    </p:spTree>
    <p:extLst>
      <p:ext uri="{BB962C8B-B14F-4D97-AF65-F5344CB8AC3E}">
        <p14:creationId xmlns:p14="http://schemas.microsoft.com/office/powerpoint/2010/main" val="366161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Introduction</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5693866"/>
          </a:xfrm>
          <a:prstGeom prst="rect">
            <a:avLst/>
          </a:prstGeom>
          <a:noFill/>
        </p:spPr>
        <p:txBody>
          <a:bodyPr wrap="square" rtlCol="0">
            <a:spAutoFit/>
          </a:bodyPr>
          <a:lstStyle/>
          <a:p>
            <a:pPr marL="285750" indent="-285750" algn="just">
              <a:buFont typeface="Arial" panose="020B0604020202020204" pitchFamily="34" charset="0"/>
              <a:buChar char="•"/>
            </a:pPr>
            <a:r>
              <a:rPr lang="en-US" sz="2600" dirty="0">
                <a:solidFill>
                  <a:schemeClr val="accent1">
                    <a:lumMod val="75000"/>
                  </a:schemeClr>
                </a:solidFill>
                <a:latin typeface="Josefin Sans" pitchFamily="2" charset="0"/>
              </a:rPr>
              <a:t>The United Nations’ Committee of Experts on Public Administration (CEPA) recommends transforming bureaucratic mind-sets of public institutions and public administration in realizing Sustainable Development Goals and eradication of poverty</a:t>
            </a:r>
          </a:p>
          <a:p>
            <a:pPr algn="just"/>
            <a:endParaRPr lang="en-US" sz="2600" dirty="0">
              <a:solidFill>
                <a:schemeClr val="accent1">
                  <a:lumMod val="75000"/>
                </a:schemeClr>
              </a:solidFill>
              <a:latin typeface="Josefin Sans" pitchFamily="2" charset="0"/>
            </a:endParaRPr>
          </a:p>
          <a:p>
            <a:pPr algn="just"/>
            <a:endParaRPr lang="en-US" sz="2600" dirty="0">
              <a:solidFill>
                <a:schemeClr val="accent1">
                  <a:lumMod val="75000"/>
                </a:schemeClr>
              </a:solidFill>
              <a:latin typeface="Josefin Sans" pitchFamily="2" charset="0"/>
            </a:endParaRPr>
          </a:p>
          <a:p>
            <a:pPr marL="285750" indent="-285750" algn="just">
              <a:buFont typeface="Arial" panose="020B0604020202020204" pitchFamily="34" charset="0"/>
              <a:buChar char="•"/>
            </a:pPr>
            <a:r>
              <a:rPr lang="en-US" sz="2600" dirty="0">
                <a:solidFill>
                  <a:schemeClr val="accent1">
                    <a:lumMod val="75000"/>
                  </a:schemeClr>
                </a:solidFill>
                <a:latin typeface="Josefin Sans" pitchFamily="2" charset="0"/>
              </a:rPr>
              <a:t>The Committee lists nine ways in which this can be done. One of the ways is to equip civil servants with innovative tools and requisite knowledge to understand the interrelations among various aspects of poverty and create and implement integrated approaches</a:t>
            </a:r>
          </a:p>
          <a:p>
            <a:pPr algn="just"/>
            <a:endParaRPr lang="en-US" sz="2600" dirty="0">
              <a:solidFill>
                <a:schemeClr val="accent1">
                  <a:lumMod val="75000"/>
                </a:schemeClr>
              </a:solidFill>
              <a:latin typeface="Josefin Sans" pitchFamily="2" charset="0"/>
            </a:endParaRPr>
          </a:p>
          <a:p>
            <a:pPr marL="285750" indent="-285750" algn="just">
              <a:buFont typeface="Arial" panose="020B0604020202020204" pitchFamily="34" charset="0"/>
              <a:buChar char="•"/>
            </a:pPr>
            <a:r>
              <a:rPr lang="en-US" sz="2600" dirty="0">
                <a:solidFill>
                  <a:schemeClr val="accent1">
                    <a:lumMod val="75000"/>
                  </a:schemeClr>
                </a:solidFill>
                <a:latin typeface="Josefin Sans" pitchFamily="2" charset="0"/>
              </a:rPr>
              <a:t>Supported by the African Charter on Values and Principles of Public Service and Administration, which requires member states to have public administration that operate on the principle of ‘adaptability of public services to the needs of the users, public services that respect the human rights, dignity and integrity of all users.</a:t>
            </a:r>
            <a:endParaRPr lang="en-ZA" sz="2600" dirty="0">
              <a:solidFill>
                <a:schemeClr val="accent1">
                  <a:lumMod val="75000"/>
                </a:schemeClr>
              </a:solidFill>
              <a:latin typeface="Josefin Sans"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Introduction</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5293757"/>
          </a:xfrm>
          <a:prstGeom prst="rect">
            <a:avLst/>
          </a:prstGeom>
          <a:noFill/>
        </p:spPr>
        <p:txBody>
          <a:bodyPr wrap="square" rtlCol="0">
            <a:spAutoFit/>
          </a:bodyPr>
          <a:lstStyle/>
          <a:p>
            <a:pPr marL="285750" indent="-285750" algn="just">
              <a:buFont typeface="Arial" panose="020B0604020202020204" pitchFamily="34" charset="0"/>
              <a:buChar char="•"/>
            </a:pPr>
            <a:r>
              <a:rPr lang="en-US" sz="2600" dirty="0">
                <a:solidFill>
                  <a:schemeClr val="accent1">
                    <a:lumMod val="75000"/>
                  </a:schemeClr>
                </a:solidFill>
                <a:latin typeface="Josefin Sans" pitchFamily="2" charset="0"/>
              </a:rPr>
              <a:t>In South Africa, public administration is governed by the democratic values and principles enshrined in the Constitution, providing services impartially, fairly, equitably and without bias</a:t>
            </a:r>
          </a:p>
          <a:p>
            <a:pPr algn="just"/>
            <a:endParaRPr lang="en-US" sz="2600" dirty="0">
              <a:solidFill>
                <a:schemeClr val="accent1">
                  <a:lumMod val="75000"/>
                </a:schemeClr>
              </a:solidFill>
              <a:latin typeface="Josefin Sans" pitchFamily="2" charset="0"/>
            </a:endParaRPr>
          </a:p>
          <a:p>
            <a:pPr marL="285750" indent="-285750" algn="just">
              <a:buFont typeface="Arial" panose="020B0604020202020204" pitchFamily="34" charset="0"/>
              <a:buChar char="•"/>
            </a:pPr>
            <a:r>
              <a:rPr lang="en-US" sz="2600" dirty="0">
                <a:solidFill>
                  <a:schemeClr val="accent1">
                    <a:lumMod val="75000"/>
                  </a:schemeClr>
                </a:solidFill>
                <a:latin typeface="Josefin Sans" pitchFamily="2" charset="0"/>
              </a:rPr>
              <a:t>Government has been progressively transforming the public service with the aim of creating a professional, transparent and accountable public service that would best serve the interests and needs of all citizens</a:t>
            </a:r>
          </a:p>
          <a:p>
            <a:pPr algn="just"/>
            <a:endParaRPr lang="en-US" sz="2600" dirty="0">
              <a:solidFill>
                <a:schemeClr val="accent1">
                  <a:lumMod val="75000"/>
                </a:schemeClr>
              </a:solidFill>
              <a:latin typeface="Josefin Sans" pitchFamily="2" charset="0"/>
            </a:endParaRPr>
          </a:p>
          <a:p>
            <a:pPr marL="285750" indent="-285750" algn="just">
              <a:buFont typeface="Arial" panose="020B0604020202020204" pitchFamily="34" charset="0"/>
              <a:buChar char="•"/>
            </a:pPr>
            <a:r>
              <a:rPr lang="en-US" sz="2600" dirty="0">
                <a:solidFill>
                  <a:schemeClr val="accent1">
                    <a:lumMod val="75000"/>
                  </a:schemeClr>
                </a:solidFill>
                <a:latin typeface="Josefin Sans" pitchFamily="2" charset="0"/>
              </a:rPr>
              <a:t>Government services, including healthcare, are intended for citizens and the delivery of such services should be done with utmost consideration for citizens’ human rights. Public health services need to be </a:t>
            </a:r>
            <a:r>
              <a:rPr lang="en-US" sz="2600" dirty="0" err="1">
                <a:solidFill>
                  <a:schemeClr val="accent1">
                    <a:lumMod val="75000"/>
                  </a:schemeClr>
                </a:solidFill>
                <a:latin typeface="Josefin Sans" pitchFamily="2" charset="0"/>
              </a:rPr>
              <a:t>centralised</a:t>
            </a:r>
            <a:r>
              <a:rPr lang="en-US" sz="2600" dirty="0">
                <a:solidFill>
                  <a:schemeClr val="accent1">
                    <a:lumMod val="75000"/>
                  </a:schemeClr>
                </a:solidFill>
                <a:latin typeface="Josefin Sans" pitchFamily="2" charset="0"/>
              </a:rPr>
              <a:t> around human rights and explicitly adopt equity to ensure systematic attention to social disadvantage, vulnerability and discrimination in health policies and programs.</a:t>
            </a:r>
            <a:endParaRPr lang="en-ZA" sz="2600" dirty="0">
              <a:solidFill>
                <a:schemeClr val="accent1">
                  <a:lumMod val="75000"/>
                </a:schemeClr>
              </a:solidFill>
              <a:latin typeface="Josefin Sans" pitchFamily="2" charset="0"/>
            </a:endParaRPr>
          </a:p>
        </p:txBody>
      </p:sp>
    </p:spTree>
    <p:extLst>
      <p:ext uri="{BB962C8B-B14F-4D97-AF65-F5344CB8AC3E}">
        <p14:creationId xmlns:p14="http://schemas.microsoft.com/office/powerpoint/2010/main" val="397420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Problem statement</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5016758"/>
          </a:xfrm>
          <a:prstGeom prst="rect">
            <a:avLst/>
          </a:prstGeom>
          <a:noFill/>
        </p:spPr>
        <p:txBody>
          <a:bodyPr wrap="square" rtlCol="0">
            <a:spAutoFit/>
          </a:bodyPr>
          <a:lstStyle/>
          <a:p>
            <a:pPr marL="285750" indent="-285750" algn="just">
              <a:buFont typeface="Arial" panose="020B0604020202020204" pitchFamily="34" charset="0"/>
              <a:buChar char="•"/>
            </a:pPr>
            <a:r>
              <a:rPr lang="en-US" sz="3200" dirty="0">
                <a:solidFill>
                  <a:schemeClr val="accent1">
                    <a:lumMod val="75000"/>
                  </a:schemeClr>
                </a:solidFill>
                <a:latin typeface="Josefin Sans" pitchFamily="2" charset="0"/>
              </a:rPr>
              <a:t>Everyday people approach health institutions; hospitals and primary healthcare clinics to access health services, and they are sometimes met with discriminatory practices which can be interpreted as violation of their human rights. There are instances where people are turned away without assistance, are refused assistance, are treated with indignity, or are given insufficient assistance on various discriminatory grounds. </a:t>
            </a:r>
          </a:p>
          <a:p>
            <a:pPr marL="285750" indent="-285750" algn="just">
              <a:buFont typeface="Arial" panose="020B0604020202020204" pitchFamily="34" charset="0"/>
              <a:buChar char="•"/>
            </a:pPr>
            <a:endParaRPr lang="en-ZA" sz="3200" dirty="0">
              <a:solidFill>
                <a:schemeClr val="accent1">
                  <a:lumMod val="75000"/>
                </a:schemeClr>
              </a:solidFill>
              <a:latin typeface="Josefin Sans" pitchFamily="2" charset="0"/>
            </a:endParaRPr>
          </a:p>
          <a:p>
            <a:pPr marL="285750" indent="-285750" algn="just">
              <a:buFont typeface="Arial" panose="020B0604020202020204" pitchFamily="34" charset="0"/>
              <a:buChar char="•"/>
            </a:pPr>
            <a:r>
              <a:rPr lang="en-US" sz="3200" dirty="0">
                <a:solidFill>
                  <a:schemeClr val="accent1">
                    <a:lumMod val="75000"/>
                  </a:schemeClr>
                </a:solidFill>
                <a:latin typeface="Josefin Sans" pitchFamily="2" charset="0"/>
              </a:rPr>
              <a:t>These practices could be averted by ensuring and promoting human rights knowledge in public healthcare. </a:t>
            </a:r>
            <a:endParaRPr lang="en-ZA" sz="3200" dirty="0">
              <a:solidFill>
                <a:schemeClr val="accent1">
                  <a:lumMod val="75000"/>
                </a:schemeClr>
              </a:solidFill>
              <a:latin typeface="Josefin Sans" pitchFamily="2" charset="0"/>
            </a:endParaRPr>
          </a:p>
        </p:txBody>
      </p:sp>
    </p:spTree>
    <p:extLst>
      <p:ext uri="{BB962C8B-B14F-4D97-AF65-F5344CB8AC3E}">
        <p14:creationId xmlns:p14="http://schemas.microsoft.com/office/powerpoint/2010/main" val="389533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Research objectives</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550920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rgbClr val="C00000"/>
                </a:solidFill>
                <a:latin typeface="Josefin Sans" pitchFamily="2" charset="0"/>
              </a:rPr>
              <a:t>To evaluate the level of understanding of human rights contained in the Constitution and legislation by healthcare practitioners. </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To draw attention to serious human rights violations resulting from conduct of public healthcare practitioners.</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To determine whether healthcare practitioners understand the impact of their conduct on the human rights of patients.</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To subsequently recommend human rights education and training to address the problems raised. </a:t>
            </a:r>
          </a:p>
        </p:txBody>
      </p:sp>
    </p:spTree>
    <p:extLst>
      <p:ext uri="{BB962C8B-B14F-4D97-AF65-F5344CB8AC3E}">
        <p14:creationId xmlns:p14="http://schemas.microsoft.com/office/powerpoint/2010/main" val="153277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Sample group</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4524315"/>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Randomly selected healthcare workers, which would include nurses, nursing assistants, medical doctors, HIV lay counsellors, radiographers, occupational health practitioners, physiotherapists, hospital or clinic managers, administration staff from management of the institutions were targeted, to which a questionnaire would be sent. </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The sample represented those healthcare workers who come into direct contact with patients daily and could provide an insight into the level of human rights awareness in their professional settings. </a:t>
            </a:r>
          </a:p>
        </p:txBody>
      </p:sp>
    </p:spTree>
    <p:extLst>
      <p:ext uri="{BB962C8B-B14F-4D97-AF65-F5344CB8AC3E}">
        <p14:creationId xmlns:p14="http://schemas.microsoft.com/office/powerpoint/2010/main" val="238343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Sample group</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4031873"/>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The data was collected from </a:t>
            </a:r>
            <a:r>
              <a:rPr lang="en-US" sz="3200" dirty="0" err="1">
                <a:solidFill>
                  <a:schemeClr val="accent1">
                    <a:lumMod val="75000"/>
                  </a:schemeClr>
                </a:solidFill>
                <a:latin typeface="Josefin Sans" pitchFamily="2" charset="0"/>
              </a:rPr>
              <a:t>Jabavu</a:t>
            </a:r>
            <a:r>
              <a:rPr lang="en-US" sz="3200" dirty="0">
                <a:solidFill>
                  <a:schemeClr val="accent1">
                    <a:lumMod val="75000"/>
                  </a:schemeClr>
                </a:solidFill>
                <a:latin typeface="Josefin Sans" pitchFamily="2" charset="0"/>
              </a:rPr>
              <a:t> Clinic in Soweto and Edenvale Hospital as per Johannesburg Health District Research Ethics Committee approval</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A total of 62 email addresses was obtained from Edenvale hospital, the workers at the clinic were uncomfortable with providing any contact details, 12 hard copy questionnaires were distributed to the clinic staff</a:t>
            </a:r>
          </a:p>
        </p:txBody>
      </p:sp>
    </p:spTree>
    <p:extLst>
      <p:ext uri="{BB962C8B-B14F-4D97-AF65-F5344CB8AC3E}">
        <p14:creationId xmlns:p14="http://schemas.microsoft.com/office/powerpoint/2010/main" val="95873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Data received and limitations</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The total number of questionnaires that were sent out to participants is 74; </a:t>
            </a: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Emails were sent to 62 sampled for online participation (Edenvale Hospital) and 12 were handed out as printed questionnaires (</a:t>
            </a:r>
            <a:r>
              <a:rPr lang="en-US" sz="3200" dirty="0" err="1">
                <a:solidFill>
                  <a:schemeClr val="accent1">
                    <a:lumMod val="75000"/>
                  </a:schemeClr>
                </a:solidFill>
                <a:latin typeface="Josefin Sans" pitchFamily="2" charset="0"/>
              </a:rPr>
              <a:t>Jabavu</a:t>
            </a:r>
            <a:r>
              <a:rPr lang="en-US" sz="3200" dirty="0">
                <a:solidFill>
                  <a:schemeClr val="accent1">
                    <a:lumMod val="75000"/>
                  </a:schemeClr>
                </a:solidFill>
                <a:latin typeface="Josefin Sans" pitchFamily="2" charset="0"/>
              </a:rPr>
              <a:t> Clinic). </a:t>
            </a: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The total of returned questionnaires was 19, online questionnaire received only seven (7) responses which constitutes 11.3% response rate and of the 12 handed out printed questionnaires all were returned which is a 100% response rate</a:t>
            </a:r>
          </a:p>
          <a:p>
            <a:pPr algn="just"/>
            <a:endParaRPr lang="en-US" sz="3200" dirty="0">
              <a:solidFill>
                <a:schemeClr val="accent1">
                  <a:lumMod val="75000"/>
                </a:schemeClr>
              </a:solidFill>
              <a:latin typeface="Josefin Sans" pitchFamily="2" charset="0"/>
            </a:endParaRPr>
          </a:p>
        </p:txBody>
      </p:sp>
    </p:spTree>
    <p:extLst>
      <p:ext uri="{BB962C8B-B14F-4D97-AF65-F5344CB8AC3E}">
        <p14:creationId xmlns:p14="http://schemas.microsoft.com/office/powerpoint/2010/main" val="395265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0041" y="1335566"/>
            <a:ext cx="16640925" cy="1143000"/>
          </a:xfrm>
        </p:spPr>
        <p:txBody>
          <a:bodyPr/>
          <a:lstStyle/>
          <a:p>
            <a:r>
              <a:rPr lang="en-US" dirty="0">
                <a:solidFill>
                  <a:schemeClr val="bg2">
                    <a:lumMod val="25000"/>
                  </a:schemeClr>
                </a:solidFill>
                <a:latin typeface="Josefin Sans" pitchFamily="2" charset="0"/>
              </a:rPr>
              <a:t>Data received and limitations</a:t>
            </a:r>
          </a:p>
        </p:txBody>
      </p:sp>
      <p:sp>
        <p:nvSpPr>
          <p:cNvPr id="15" name="TextBox 14">
            <a:extLst>
              <a:ext uri="{FF2B5EF4-FFF2-40B4-BE49-F238E27FC236}">
                <a16:creationId xmlns:a16="http://schemas.microsoft.com/office/drawing/2014/main" id="{EE12C31D-7DF5-48F6-43D8-7349185D0690}"/>
              </a:ext>
            </a:extLst>
          </p:cNvPr>
          <p:cNvSpPr txBox="1"/>
          <p:nvPr/>
        </p:nvSpPr>
        <p:spPr>
          <a:xfrm>
            <a:off x="1447800" y="2562619"/>
            <a:ext cx="13571031"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Difficulties with getting healthcare workers to participate (busy and some skeptical) some thought their responses would be reported to the department.</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The response rate was low at the hospital even with reminders being sent every third day for two weeks. </a:t>
            </a:r>
          </a:p>
          <a:p>
            <a:pPr algn="just"/>
            <a:endParaRPr lang="en-US" sz="3200" dirty="0">
              <a:solidFill>
                <a:schemeClr val="accent1">
                  <a:lumMod val="75000"/>
                </a:schemeClr>
              </a:solidFill>
              <a:latin typeface="Josefin Sans" pitchFamily="2" charset="0"/>
            </a:endParaRPr>
          </a:p>
          <a:p>
            <a:pPr marL="457200" indent="-457200" algn="just">
              <a:buFont typeface="Arial" panose="020B0604020202020204" pitchFamily="34" charset="0"/>
              <a:buChar char="•"/>
            </a:pPr>
            <a:r>
              <a:rPr lang="en-US" sz="3200" dirty="0">
                <a:solidFill>
                  <a:schemeClr val="accent1">
                    <a:lumMod val="75000"/>
                  </a:schemeClr>
                </a:solidFill>
                <a:latin typeface="Josefin Sans" pitchFamily="2" charset="0"/>
              </a:rPr>
              <a:t>The results emanating from the small sample size and low response rate cannot be </a:t>
            </a:r>
            <a:r>
              <a:rPr lang="en-US" sz="3200" dirty="0" err="1">
                <a:solidFill>
                  <a:schemeClr val="accent1">
                    <a:lumMod val="75000"/>
                  </a:schemeClr>
                </a:solidFill>
                <a:latin typeface="Josefin Sans" pitchFamily="2" charset="0"/>
              </a:rPr>
              <a:t>generalised</a:t>
            </a:r>
            <a:r>
              <a:rPr lang="en-US" sz="3200" dirty="0">
                <a:solidFill>
                  <a:schemeClr val="accent1">
                    <a:lumMod val="75000"/>
                  </a:schemeClr>
                </a:solidFill>
                <a:latin typeface="Josefin Sans" pitchFamily="2" charset="0"/>
              </a:rPr>
              <a:t> to the whole population of healthcare workers in Gauteng. </a:t>
            </a:r>
          </a:p>
        </p:txBody>
      </p:sp>
    </p:spTree>
    <p:extLst>
      <p:ext uri="{BB962C8B-B14F-4D97-AF65-F5344CB8AC3E}">
        <p14:creationId xmlns:p14="http://schemas.microsoft.com/office/powerpoint/2010/main" val="3357368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4187</TotalTime>
  <Words>1254</Words>
  <Application>Microsoft Office PowerPoint</Application>
  <PresentationFormat>Custom</PresentationFormat>
  <Paragraphs>113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Josefin Sans</vt:lpstr>
      <vt:lpstr>Arial</vt:lpstr>
      <vt:lpstr>Montserrat Ultra-Bold</vt:lpstr>
      <vt:lpstr>Calibri</vt:lpstr>
      <vt:lpstr>Office Theme</vt:lpstr>
      <vt:lpstr>AWARENESS OF HUMAN RIGHTS OF PATIENTS BY PUBLIC HEALTH PRACTITIONERS IN SOUTH AFRICA</vt:lpstr>
      <vt:lpstr>Introduction</vt:lpstr>
      <vt:lpstr>Introduction</vt:lpstr>
      <vt:lpstr>Problem statement</vt:lpstr>
      <vt:lpstr>Research objectives</vt:lpstr>
      <vt:lpstr>Sample group</vt:lpstr>
      <vt:lpstr>Sample group</vt:lpstr>
      <vt:lpstr>Data received and limitations</vt:lpstr>
      <vt:lpstr>Data received and limitations</vt:lpstr>
      <vt:lpstr>Results</vt:lpstr>
      <vt:lpstr>Recommendations</vt:lpstr>
      <vt:lpstr>Recommendations</vt:lpstr>
      <vt:lpstr>END! Thank you Contact Details: Ms. Cebile Dlmaini Cebile.Dlamini@rightsmagnify.co.za 0832868957</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General Slide</dc:title>
  <dc:creator>Cebile Dlamini</dc:creator>
  <cp:lastModifiedBy>Cebile Dlamini</cp:lastModifiedBy>
  <cp:revision>2</cp:revision>
  <dcterms:created xsi:type="dcterms:W3CDTF">2006-08-16T00:00:00Z</dcterms:created>
  <dcterms:modified xsi:type="dcterms:W3CDTF">2024-08-23T09:59:51Z</dcterms:modified>
  <dc:identifier>DAGBbRz9S2I</dc:identifier>
</cp:coreProperties>
</file>