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Josefin Sans" pitchFamily="2" charset="0"/>
      <p:regular r:id="rId5"/>
      <p:bold r:id="rId6"/>
    </p:embeddedFont>
    <p:embeddedFont>
      <p:font typeface="Montserrat Ultra-Bold" panose="020B0604020202020204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41" d="100"/>
          <a:sy n="41" d="100"/>
        </p:scale>
        <p:origin x="11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MEASURING PLHIV PERCEPTIONS OF QUALITY OF CATE TO IDENTIFY BARRIERS TO ACCESS AND UTILIZING HIV SERVICES IN 15 FAST-TRACK CITIES - THE CASE OF CITY OF JOHANNESBURG (Preliminary Results)  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Roets, L;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Khaile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N; </a:t>
            </a:r>
            <a:r>
              <a:rPr lang="en-GB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Sibidé</a:t>
            </a: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 and Zuniga, J</a:t>
            </a:r>
            <a:b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76500"/>
            <a:ext cx="18287999" cy="6609390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2F58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GB" sz="1800" b="1" dirty="0">
              <a:solidFill>
                <a:srgbClr val="2F581F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main objective of the Fast-Track Cities Quality of Care Survey was to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identify, using quantitative methods, the primary clinical, structural, and social factors influencing PLHIV perceptions of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QoC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urban health care settings.  The survey questionnaire covered key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QoC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domain perspectives including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linkage to and retention in HIV; </a:t>
            </a:r>
          </a:p>
          <a:p>
            <a:pPr algn="just">
              <a:lnSpc>
                <a:spcPct val="115000"/>
              </a:lnSpc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 and ART adherence; </a:t>
            </a:r>
          </a:p>
          <a:p>
            <a:pPr algn="just">
              <a:lnSpc>
                <a:spcPct val="115000"/>
              </a:lnSpc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HIV literacy; </a:t>
            </a:r>
          </a:p>
          <a:p>
            <a:pPr algn="just">
              <a:lnSpc>
                <a:spcPct val="115000"/>
              </a:lnSpc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secondary HIV prevention; </a:t>
            </a:r>
          </a:p>
          <a:p>
            <a:pPr algn="just">
              <a:lnSpc>
                <a:spcPct val="115000"/>
              </a:lnSpc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whole-person care; interpersonal communication, including stigma and discrimination; </a:t>
            </a:r>
          </a:p>
          <a:p>
            <a:pPr algn="just">
              <a:lnSpc>
                <a:spcPct val="115000"/>
              </a:lnSpc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economic access to HIV and other health services among various PLHIV subpopulations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Methodology:</a:t>
            </a:r>
            <a:endParaRPr lang="en-GB" sz="1800" b="1" dirty="0">
              <a:solidFill>
                <a:srgbClr val="2F581F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survey questionnaire was designed to be either self-administered or administered by a trained interviewer. A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total of 416 PLHIV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were surveyed in the City of Johannesburg from April 2023 to September 2024.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1270" algn="just">
              <a:lnSpc>
                <a:spcPct val="150000"/>
              </a:lnSpc>
            </a:pPr>
            <a:r>
              <a:rPr lang="en-GB" sz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Cluster (clinics and health facilities and NGOs) and  purposive sampling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 used - 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 following criteria was used to determine eligibility: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Confirmed HIV-positive status; Aged 18 years of age or older; Living in and accessing HIV services in the City of Johannesburg; Having accessed HIV care or having been on ART for ≥12 months; Gender identity (male/female) and KP member (MSM, sex worker, transgender, young people [18-24])</a:t>
            </a:r>
          </a:p>
          <a:p>
            <a:pPr indent="-1270" algn="just">
              <a:lnSpc>
                <a:spcPct val="150000"/>
              </a:lnSpc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Ethical clearance from South African Medical Association Research Ethics Committee (2021/2023) and Permission from Research Committee of Johannesburg Health District</a:t>
            </a:r>
            <a:endParaRPr lang="en-GB" sz="18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B38C2-DAF4-F165-487A-B380A81EA0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58511" y="9040969"/>
            <a:ext cx="2511770" cy="5669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5D85A3-4E04-5DBA-05D3-C3F7F903C7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65250" y="9673144"/>
            <a:ext cx="350520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A3C2-84B4-1E3C-6961-9F21309CF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42900"/>
            <a:ext cx="7772400" cy="4648199"/>
          </a:xfrm>
        </p:spPr>
        <p:txBody>
          <a:bodyPr>
            <a:normAutofit/>
          </a:bodyPr>
          <a:lstStyle/>
          <a:p>
            <a:r>
              <a:rPr lang="en-ZA" dirty="0"/>
              <a:t>Demographics</a:t>
            </a:r>
            <a:br>
              <a:rPr lang="en-ZA" dirty="0"/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Among the 416 survey respondents, 60% identified at the time of the survey as female, 30% as male, 6% transgender female, and 1% transgender male. The majority of respondents in the survey fell between the age ranges of 30-49 (66%). Small numbers of respondents identified as sex workers (20%) , 11% as migrants and 8% as MSM. Of the respondents, 70% had been living with HIV for less than 10 years and 97% were currently on ART. </a:t>
            </a:r>
            <a:br>
              <a:rPr lang="en-GB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10E98-E207-37C9-7944-F087D2D75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200" y="723900"/>
            <a:ext cx="9372600" cy="9448800"/>
          </a:xfrm>
        </p:spPr>
        <p:txBody>
          <a:bodyPr>
            <a:normAutofit/>
          </a:bodyPr>
          <a:lstStyle/>
          <a:p>
            <a:r>
              <a:rPr lang="en-ZA" dirty="0"/>
              <a:t>Preliminary Key Results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terms of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HIV knowledge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46% correctly answered the definition of viral load as being the amount of HIV in the blood, but 56% did not know what an undetectable viral load meant which is a challenge for actioning the U=U message. The majority of respondents (84%) agreed completely or somewhat that they would like to know more about HIV and ART.</a:t>
            </a:r>
            <a:endParaRPr lang="en-GB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relation to counseling, 97% and 92%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respondents, respectively, reported they received counseling from their health care providers on HIV transmission modes and ART adherence in the past 12 months. However, 40% responded that they had not, or were unsure of having received any counselling about U=U within the same timeframe. </a:t>
            </a:r>
            <a:endParaRPr lang="en-GB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While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42% of respondents reported same-day ART initiation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initiation took more than three months from HIV diagnosis for 28% of respondents. Despite many patients having received differentiated care with visit spacing, 91% reported monthly or more frequent clinic visits. Majority of PLHIV (41%) reported an undetectable viral load in the previous 12 months, 21% reported a detectable viral load, and 38% did not know their viral load. </a:t>
            </a:r>
            <a:endParaRPr lang="en-GB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the past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months, only 35% of respondents reported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being tested for TB and 60% reported having received isoniazid to prevent TB.  </a:t>
            </a:r>
            <a:endParaRPr lang="en-GB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asked about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their health care facilities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42% of respondents reported having felt unwelcome at the health facility. Most respondents did not report transport challenges or issues related to work as barriers to accessing HIV care.</a:t>
            </a:r>
            <a:endParaRPr lang="en-GB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A997E-8185-9C9E-C88B-263B5C082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05300"/>
            <a:ext cx="6553200" cy="3371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674C05-C8EC-C13E-BE8F-B685D101AFF5}"/>
              </a:ext>
            </a:extLst>
          </p:cNvPr>
          <p:cNvSpPr txBox="1"/>
          <p:nvPr/>
        </p:nvSpPr>
        <p:spPr>
          <a:xfrm>
            <a:off x="685800" y="78105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Research Team – Ms N </a:t>
            </a:r>
            <a:r>
              <a:rPr lang="en-ZA" dirty="0" err="1"/>
              <a:t>Khaile</a:t>
            </a:r>
            <a:r>
              <a:rPr lang="en-ZA" dirty="0"/>
              <a:t>, Ms B </a:t>
            </a:r>
            <a:r>
              <a:rPr lang="en-ZA" dirty="0" err="1"/>
              <a:t>Puthumo</a:t>
            </a:r>
            <a:r>
              <a:rPr lang="en-ZA" dirty="0"/>
              <a:t>, Ms S </a:t>
            </a:r>
            <a:r>
              <a:rPr lang="en-ZA" dirty="0" err="1"/>
              <a:t>Masekoameng</a:t>
            </a:r>
            <a:r>
              <a:rPr lang="en-ZA" dirty="0"/>
              <a:t>, Mr L Roets (Principal Investigator) &amp; Ms L </a:t>
            </a:r>
            <a:r>
              <a:rPr lang="en-ZA" dirty="0" err="1"/>
              <a:t>Ntloko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922453-A256-594D-8248-DD1389BEC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99" y="8670010"/>
            <a:ext cx="4294061" cy="969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81BF11-7CF8-6F38-2BEB-D3E04E779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639300"/>
            <a:ext cx="35052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26" y="2115123"/>
            <a:ext cx="10287000" cy="6056754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28" y="2130329"/>
            <a:ext cx="10286999" cy="605675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51885" y="5382128"/>
            <a:ext cx="3752969" cy="6056762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752605" y="1454577"/>
            <a:ext cx="5850535" cy="6268437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15140" y="2099915"/>
            <a:ext cx="10287005" cy="605675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08D60-E882-A9D3-75B8-86E608D0E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083" y="880282"/>
            <a:ext cx="4802049" cy="50812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Preliminary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08B22-91D4-657F-5006-F8C75B9BA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5388" y="974220"/>
            <a:ext cx="9833021" cy="8319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tx1"/>
                </a:solidFill>
              </a:rPr>
              <a:t>Recommendations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tx1"/>
                </a:solidFill>
                <a:effectLst/>
              </a:rPr>
              <a:t>Survey results highlight the importance of providing services that </a:t>
            </a:r>
            <a:r>
              <a:rPr lang="en-US" sz="3000" b="1" dirty="0">
                <a:solidFill>
                  <a:schemeClr val="tx1"/>
                </a:solidFill>
                <a:effectLst/>
              </a:rPr>
              <a:t>ensure PLHIV are effectively linked to care </a:t>
            </a:r>
            <a:r>
              <a:rPr lang="en-US" sz="3000" dirty="0">
                <a:solidFill>
                  <a:schemeClr val="tx1"/>
                </a:solidFill>
                <a:effectLst/>
              </a:rPr>
              <a:t>and </a:t>
            </a:r>
            <a:r>
              <a:rPr lang="en-US" sz="3000" b="1" dirty="0">
                <a:solidFill>
                  <a:schemeClr val="tx1"/>
                </a:solidFill>
                <a:effectLst/>
              </a:rPr>
              <a:t>mechanisms are put into place to retain them in care </a:t>
            </a:r>
            <a:r>
              <a:rPr lang="en-US" sz="3000" dirty="0">
                <a:solidFill>
                  <a:schemeClr val="tx1"/>
                </a:solidFill>
                <a:effectLst/>
              </a:rPr>
              <a:t>but also have </a:t>
            </a:r>
            <a:r>
              <a:rPr lang="en-US" sz="3000" b="1" dirty="0">
                <a:solidFill>
                  <a:schemeClr val="tx1"/>
                </a:solidFill>
                <a:effectLst/>
              </a:rPr>
              <a:t>an adequate understanding of these mechanisms through continuous counseling</a:t>
            </a:r>
            <a:r>
              <a:rPr lang="en-US" sz="3000" dirty="0">
                <a:solidFill>
                  <a:schemeClr val="tx1"/>
                </a:solidFill>
                <a:effectLst/>
              </a:rPr>
              <a:t>. It is clear that poor </a:t>
            </a:r>
            <a:r>
              <a:rPr lang="en-US" sz="3000" dirty="0" err="1">
                <a:solidFill>
                  <a:schemeClr val="tx1"/>
                </a:solidFill>
                <a:effectLst/>
              </a:rPr>
              <a:t>QoC</a:t>
            </a:r>
            <a:r>
              <a:rPr lang="en-US" sz="3000" dirty="0">
                <a:solidFill>
                  <a:schemeClr val="tx1"/>
                </a:solidFill>
                <a:effectLst/>
              </a:rPr>
              <a:t> can translate into decreased QoL, which can be predicted by evaluating </a:t>
            </a:r>
            <a:r>
              <a:rPr lang="en-US" sz="3000" b="1" dirty="0">
                <a:solidFill>
                  <a:schemeClr val="tx1"/>
                </a:solidFill>
                <a:effectLst/>
              </a:rPr>
              <a:t>aspects like coping strategies, social support groups, psychological well-being, and physical manifestations</a:t>
            </a:r>
            <a:r>
              <a:rPr lang="en-US" sz="3000" dirty="0">
                <a:solidFill>
                  <a:schemeClr val="tx1"/>
                </a:solidFill>
                <a:effectLst/>
              </a:rPr>
              <a:t>.  As a result, </a:t>
            </a:r>
            <a:r>
              <a:rPr lang="en-US" sz="3000" b="1" dirty="0">
                <a:solidFill>
                  <a:schemeClr val="tx1"/>
                </a:solidFill>
                <a:effectLst/>
              </a:rPr>
              <a:t>care and treatment for PLHIV is gradually shifting from only increasing life expectancy </a:t>
            </a:r>
            <a:r>
              <a:rPr lang="en-US" sz="3000" dirty="0">
                <a:solidFill>
                  <a:schemeClr val="tx1"/>
                </a:solidFill>
                <a:effectLst/>
              </a:rPr>
              <a:t>to finding ways to </a:t>
            </a:r>
            <a:r>
              <a:rPr lang="en-US" sz="3000" b="1" dirty="0">
                <a:solidFill>
                  <a:schemeClr val="tx1"/>
                </a:solidFill>
                <a:effectLst/>
              </a:rPr>
              <a:t>improve non-health-related determinants </a:t>
            </a:r>
            <a:r>
              <a:rPr lang="en-US" sz="3000" dirty="0">
                <a:solidFill>
                  <a:schemeClr val="tx1"/>
                </a:solidFill>
                <a:effectLst/>
              </a:rPr>
              <a:t>that may act as </a:t>
            </a:r>
            <a:r>
              <a:rPr lang="en-US" sz="3000" b="1" dirty="0">
                <a:solidFill>
                  <a:schemeClr val="tx1"/>
                </a:solidFill>
                <a:effectLst/>
              </a:rPr>
              <a:t>a barrier to accessing and utilizing quality HIV care</a:t>
            </a:r>
            <a:r>
              <a:rPr lang="en-US" sz="3000" dirty="0">
                <a:solidFill>
                  <a:schemeClr val="tx1"/>
                </a:solidFill>
                <a:effectLst/>
              </a:rPr>
              <a:t>. 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7A226-AA10-F526-A81A-CC9C355C5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0" y="7962901"/>
            <a:ext cx="3870754" cy="1330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FFC6E0-652D-4F64-04AC-58D052E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763" y="8628096"/>
            <a:ext cx="35052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2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8505</TotalTime>
  <Words>821</Words>
  <Application>Microsoft Office PowerPoint</Application>
  <PresentationFormat>Custom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Montserrat Ultra-Bold</vt:lpstr>
      <vt:lpstr>Arial</vt:lpstr>
      <vt:lpstr>Symbol</vt:lpstr>
      <vt:lpstr>Calibri Light</vt:lpstr>
      <vt:lpstr>Josefin Sans</vt:lpstr>
      <vt:lpstr>Calibri</vt:lpstr>
      <vt:lpstr>Times New Roman</vt:lpstr>
      <vt:lpstr>Office Theme</vt:lpstr>
      <vt:lpstr>MEASURING PLHIV PERCEPTIONS OF QUALITY OF CATE TO IDENTIFY BARRIERS TO ACCESS AND UTILIZING HIV SERVICES IN 15 FAST-TRACK CITIES - THE CASE OF CITY OF JOHANNESBURG (Preliminary Results)  Roets, L; Khaile, N; Sibidé, I and Zuniga, J </vt:lpstr>
      <vt:lpstr>Demographics Among the 416 survey respondents, 60% identified at the time of the survey as female, 30% as male, 6% transgender female, and 1% transgender male. The majority of respondents in the survey fell between the age ranges of 30-49 (66%). Small numbers of respondents identified as sex workers (20%) , 11% as migrants and 8% as MSM. Of the respondents, 70% had been living with HIV for less than 10 years and 97% were currently on ART.  </vt:lpstr>
      <vt:lpstr>Preliminary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General Slide</dc:title>
  <dc:creator>Roets, Leon</dc:creator>
  <cp:lastModifiedBy>Roets, Leon</cp:lastModifiedBy>
  <cp:revision>5</cp:revision>
  <dcterms:created xsi:type="dcterms:W3CDTF">2006-08-16T00:00:00Z</dcterms:created>
  <dcterms:modified xsi:type="dcterms:W3CDTF">2024-08-28T07:34:35Z</dcterms:modified>
  <dc:identifier>DAGBbRz9S2I</dc:identifier>
</cp:coreProperties>
</file>