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11"/>
  </p:notesMasterIdLst>
  <p:sldIdLst>
    <p:sldId id="257" r:id="rId2"/>
    <p:sldId id="256" r:id="rId3"/>
    <p:sldId id="259" r:id="rId4"/>
    <p:sldId id="260" r:id="rId5"/>
    <p:sldId id="261" r:id="rId6"/>
    <p:sldId id="262" r:id="rId7"/>
    <p:sldId id="265" r:id="rId8"/>
    <p:sldId id="263" r:id="rId9"/>
    <p:sldId id="264" r:id="rId10"/>
  </p:sldIdLst>
  <p:sldSz cx="18288000" cy="10287000"/>
  <p:notesSz cx="6858000" cy="9144000"/>
  <p:embeddedFontLst>
    <p:embeddedFont>
      <p:font typeface="Josefin Sans" pitchFamily="2" charset="0"/>
      <p:regular r:id="rId12"/>
      <p:bold r:id="rId13"/>
    </p:embeddedFont>
    <p:embeddedFont>
      <p:font typeface="Montserrat Ultra-Bold" panose="020B0604020202020204" charset="0"/>
      <p:regular r:id="rId14"/>
      <p:bold r:id="rId15"/>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11" autoAdjust="0"/>
    <p:restoredTop sz="83422" autoAdjust="0"/>
  </p:normalViewPr>
  <p:slideViewPr>
    <p:cSldViewPr>
      <p:cViewPr varScale="1">
        <p:scale>
          <a:sx n="40" d="100"/>
          <a:sy n="40" d="100"/>
        </p:scale>
        <p:origin x="30" y="7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font" Target="fonts/font2.fntdata"/><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font" Target="fonts/font1.fntdata"/><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font" Target="fonts/font4.fntdata"/><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3.fntdata"/></Relationships>
</file>

<file path=ppt/diagrams/colors1.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BDB586E-CAED-4414-BF89-26A8359FCBD8}" type="doc">
      <dgm:prSet loTypeId="urn:microsoft.com/office/officeart/2005/8/layout/process5" loCatId="process" qsTypeId="urn:microsoft.com/office/officeart/2005/8/quickstyle/simple5" qsCatId="simple" csTypeId="urn:microsoft.com/office/officeart/2005/8/colors/accent2_1" csCatId="accent2" phldr="1"/>
      <dgm:spPr/>
      <dgm:t>
        <a:bodyPr/>
        <a:lstStyle/>
        <a:p>
          <a:endParaRPr lang="en-ZA"/>
        </a:p>
      </dgm:t>
    </dgm:pt>
    <dgm:pt modelId="{35C44D76-FDC7-425D-AEC9-C277D5F7251B}">
      <dgm:prSet phldrT="[Text]" custT="1"/>
      <dgm:spPr/>
      <dgm:t>
        <a:bodyPr/>
        <a:lstStyle/>
        <a:p>
          <a:r>
            <a:rPr lang="en-ZA" sz="3200" b="1" dirty="0">
              <a:effectLst/>
              <a:latin typeface="Calibri" panose="020F0502020204030204" pitchFamily="34" charset="0"/>
              <a:ea typeface="Calibri" panose="020F0502020204030204" pitchFamily="34" charset="0"/>
              <a:cs typeface="Times New Roman" panose="02020603050405020304" pitchFamily="18" charset="0"/>
            </a:rPr>
            <a:t>477 black African pregnant women @ high risk for GDM(24-32 weeks) from JHB ante-natal clinics </a:t>
          </a:r>
        </a:p>
      </dgm:t>
    </dgm:pt>
    <dgm:pt modelId="{A90A6596-277A-47BC-8A8B-46757F4BAE18}" type="parTrans" cxnId="{9E871B76-6020-4B2E-8B2F-D28384E8B4D8}">
      <dgm:prSet/>
      <dgm:spPr/>
      <dgm:t>
        <a:bodyPr/>
        <a:lstStyle/>
        <a:p>
          <a:endParaRPr lang="en-ZA"/>
        </a:p>
      </dgm:t>
    </dgm:pt>
    <dgm:pt modelId="{9921CA15-E117-439D-BCEA-D7CA7FECEC34}" type="sibTrans" cxnId="{9E871B76-6020-4B2E-8B2F-D28384E8B4D8}">
      <dgm:prSet/>
      <dgm:spPr/>
      <dgm:t>
        <a:bodyPr/>
        <a:lstStyle/>
        <a:p>
          <a:endParaRPr lang="en-ZA"/>
        </a:p>
      </dgm:t>
    </dgm:pt>
    <dgm:pt modelId="{48D490BD-AA37-4594-B116-FD074ACB2B63}">
      <dgm:prSet phldrT="[Text]" custT="1"/>
      <dgm:spPr/>
      <dgm:t>
        <a:bodyPr/>
        <a:lstStyle/>
        <a:p>
          <a:r>
            <a:rPr lang="en-ZA" sz="3200" b="1" dirty="0">
              <a:effectLst/>
              <a:latin typeface="Calibri" panose="020F0502020204030204" pitchFamily="34" charset="0"/>
              <a:ea typeface="Calibri" panose="020F0502020204030204" pitchFamily="34" charset="0"/>
              <a:cs typeface="Times New Roman" panose="02020603050405020304" pitchFamily="18" charset="0"/>
            </a:rPr>
            <a:t>OGTT for GDM diagnosis (75g of glucose and IADPSG criteria)</a:t>
          </a:r>
          <a:endParaRPr lang="en-ZA" sz="3200" b="1" dirty="0"/>
        </a:p>
      </dgm:t>
    </dgm:pt>
    <dgm:pt modelId="{F2464010-FDE0-46C7-85AD-5300E1A43B4C}" type="parTrans" cxnId="{E67AEE26-FCDF-46C2-9C1A-D99D8D772224}">
      <dgm:prSet/>
      <dgm:spPr/>
      <dgm:t>
        <a:bodyPr/>
        <a:lstStyle/>
        <a:p>
          <a:endParaRPr lang="en-ZA"/>
        </a:p>
      </dgm:t>
    </dgm:pt>
    <dgm:pt modelId="{DF1C7500-C4BE-4DB4-B9FE-51FD8EB1928D}" type="sibTrans" cxnId="{E67AEE26-FCDF-46C2-9C1A-D99D8D772224}">
      <dgm:prSet/>
      <dgm:spPr/>
      <dgm:t>
        <a:bodyPr/>
        <a:lstStyle/>
        <a:p>
          <a:endParaRPr lang="en-ZA"/>
        </a:p>
      </dgm:t>
    </dgm:pt>
    <dgm:pt modelId="{2F1AD40E-85F5-40C0-A952-6C930F787F7C}">
      <dgm:prSet phldrT="[Text]" custT="1"/>
      <dgm:spPr/>
      <dgm:t>
        <a:bodyPr/>
        <a:lstStyle/>
        <a:p>
          <a:r>
            <a:rPr lang="en-ZA" sz="3200" b="1" dirty="0">
              <a:effectLst/>
              <a:latin typeface="Calibri" panose="020F0502020204030204" pitchFamily="34" charset="0"/>
              <a:ea typeface="Calibri" panose="020F0502020204030204" pitchFamily="34" charset="0"/>
              <a:cs typeface="Times New Roman" panose="02020603050405020304" pitchFamily="18" charset="0"/>
            </a:rPr>
            <a:t>Demographic and  anthropometric data was measured by qualified nurse</a:t>
          </a:r>
          <a:endParaRPr lang="en-ZA" sz="3200" b="1" dirty="0"/>
        </a:p>
      </dgm:t>
    </dgm:pt>
    <dgm:pt modelId="{E73D302B-9829-49DD-8DB6-4AEF1C32E053}" type="parTrans" cxnId="{A24F354E-7633-41B7-BA8D-A3C5EB727775}">
      <dgm:prSet/>
      <dgm:spPr/>
      <dgm:t>
        <a:bodyPr/>
        <a:lstStyle/>
        <a:p>
          <a:endParaRPr lang="en-ZA"/>
        </a:p>
      </dgm:t>
    </dgm:pt>
    <dgm:pt modelId="{5EBE8904-5DE7-4898-A9AD-D637ECED7C32}" type="sibTrans" cxnId="{A24F354E-7633-41B7-BA8D-A3C5EB727775}">
      <dgm:prSet/>
      <dgm:spPr/>
      <dgm:t>
        <a:bodyPr/>
        <a:lstStyle/>
        <a:p>
          <a:endParaRPr lang="en-ZA"/>
        </a:p>
      </dgm:t>
    </dgm:pt>
    <dgm:pt modelId="{78BC5F50-4C56-4B68-8F06-5364B35AA18E}">
      <dgm:prSet phldrT="[Text]" custT="1"/>
      <dgm:spPr/>
      <dgm:t>
        <a:bodyPr/>
        <a:lstStyle/>
        <a:p>
          <a:r>
            <a:rPr lang="en-ZA" sz="3200" b="1" dirty="0">
              <a:effectLst/>
              <a:latin typeface="Calibri" panose="020F0502020204030204" pitchFamily="34" charset="0"/>
              <a:ea typeface="Calibri" panose="020F0502020204030204" pitchFamily="34" charset="0"/>
              <a:cs typeface="Times New Roman" panose="02020603050405020304" pitchFamily="18" charset="0"/>
            </a:rPr>
            <a:t>Blood glucose  and GA (%) was measured by Cobas 8100 automated analyser from Roche.  HbA1c (%) measured by HPLC (</a:t>
          </a:r>
          <a:r>
            <a:rPr lang="en-ZA" sz="3200" b="1" dirty="0" err="1">
              <a:effectLst/>
              <a:latin typeface="Calibri" panose="020F0502020204030204" pitchFamily="34" charset="0"/>
              <a:ea typeface="Calibri" panose="020F0502020204030204" pitchFamily="34" charset="0"/>
              <a:cs typeface="Times New Roman" panose="02020603050405020304" pitchFamily="18" charset="0"/>
            </a:rPr>
            <a:t>BioRad</a:t>
          </a:r>
          <a:r>
            <a:rPr lang="en-ZA" sz="3200" b="1" dirty="0">
              <a:effectLst/>
              <a:latin typeface="Calibri" panose="020F0502020204030204" pitchFamily="34" charset="0"/>
              <a:ea typeface="Calibri" panose="020F0502020204030204" pitchFamily="34" charset="0"/>
              <a:cs typeface="Times New Roman" panose="02020603050405020304" pitchFamily="18" charset="0"/>
            </a:rPr>
            <a:t>)</a:t>
          </a:r>
          <a:endParaRPr lang="en-ZA" sz="3200" b="1" dirty="0"/>
        </a:p>
      </dgm:t>
    </dgm:pt>
    <dgm:pt modelId="{045F3372-6394-4D41-935F-A15185DE0582}" type="parTrans" cxnId="{A419BFC6-EB22-4BDE-B37D-6407B275EE32}">
      <dgm:prSet/>
      <dgm:spPr/>
      <dgm:t>
        <a:bodyPr/>
        <a:lstStyle/>
        <a:p>
          <a:endParaRPr lang="en-ZA"/>
        </a:p>
      </dgm:t>
    </dgm:pt>
    <dgm:pt modelId="{35D99A2C-C44D-407C-9ABE-8FC91C20A720}" type="sibTrans" cxnId="{A419BFC6-EB22-4BDE-B37D-6407B275EE32}">
      <dgm:prSet/>
      <dgm:spPr/>
      <dgm:t>
        <a:bodyPr/>
        <a:lstStyle/>
        <a:p>
          <a:endParaRPr lang="en-ZA"/>
        </a:p>
      </dgm:t>
    </dgm:pt>
    <dgm:pt modelId="{75DFCE82-9BBD-479E-B8AB-8FA25C82781E}" type="pres">
      <dgm:prSet presAssocID="{DBDB586E-CAED-4414-BF89-26A8359FCBD8}" presName="diagram" presStyleCnt="0">
        <dgm:presLayoutVars>
          <dgm:dir/>
          <dgm:resizeHandles val="exact"/>
        </dgm:presLayoutVars>
      </dgm:prSet>
      <dgm:spPr/>
    </dgm:pt>
    <dgm:pt modelId="{8B81C4EF-F309-48DB-8BC5-A9ABDE850EB3}" type="pres">
      <dgm:prSet presAssocID="{35C44D76-FDC7-425D-AEC9-C277D5F7251B}" presName="node" presStyleLbl="node1" presStyleIdx="0" presStyleCnt="4" custScaleY="238639">
        <dgm:presLayoutVars>
          <dgm:bulletEnabled val="1"/>
        </dgm:presLayoutVars>
      </dgm:prSet>
      <dgm:spPr/>
    </dgm:pt>
    <dgm:pt modelId="{38032557-5AE5-45B5-AB73-A7CC62EEA737}" type="pres">
      <dgm:prSet presAssocID="{9921CA15-E117-439D-BCEA-D7CA7FECEC34}" presName="sibTrans" presStyleLbl="sibTrans2D1" presStyleIdx="0" presStyleCnt="3"/>
      <dgm:spPr/>
    </dgm:pt>
    <dgm:pt modelId="{BA53FADE-1C02-4BA8-984D-760C3BEFB42F}" type="pres">
      <dgm:prSet presAssocID="{9921CA15-E117-439D-BCEA-D7CA7FECEC34}" presName="connectorText" presStyleLbl="sibTrans2D1" presStyleIdx="0" presStyleCnt="3"/>
      <dgm:spPr/>
    </dgm:pt>
    <dgm:pt modelId="{32EC238D-67BF-4DBB-A3DE-D3B1D7480B9C}" type="pres">
      <dgm:prSet presAssocID="{48D490BD-AA37-4594-B116-FD074ACB2B63}" presName="node" presStyleLbl="node1" presStyleIdx="1" presStyleCnt="4" custScaleY="146927" custLinFactNeighborX="3876" custLinFactNeighborY="952">
        <dgm:presLayoutVars>
          <dgm:bulletEnabled val="1"/>
        </dgm:presLayoutVars>
      </dgm:prSet>
      <dgm:spPr/>
    </dgm:pt>
    <dgm:pt modelId="{785D835A-4181-4FF4-B90C-8EBE5FC11FA8}" type="pres">
      <dgm:prSet presAssocID="{DF1C7500-C4BE-4DB4-B9FE-51FD8EB1928D}" presName="sibTrans" presStyleLbl="sibTrans2D1" presStyleIdx="1" presStyleCnt="3"/>
      <dgm:spPr/>
    </dgm:pt>
    <dgm:pt modelId="{F9FAC946-A7A0-46C2-910F-44787D3F97DC}" type="pres">
      <dgm:prSet presAssocID="{DF1C7500-C4BE-4DB4-B9FE-51FD8EB1928D}" presName="connectorText" presStyleLbl="sibTrans2D1" presStyleIdx="1" presStyleCnt="3"/>
      <dgm:spPr/>
    </dgm:pt>
    <dgm:pt modelId="{985FA9B2-2907-4981-ADCA-78C680F1E357}" type="pres">
      <dgm:prSet presAssocID="{2F1AD40E-85F5-40C0-A952-6C930F787F7C}" presName="node" presStyleLbl="node1" presStyleIdx="2" presStyleCnt="4" custScaleY="153732">
        <dgm:presLayoutVars>
          <dgm:bulletEnabled val="1"/>
        </dgm:presLayoutVars>
      </dgm:prSet>
      <dgm:spPr/>
    </dgm:pt>
    <dgm:pt modelId="{0EE32A81-7D22-49AF-B4AB-472C28B028FB}" type="pres">
      <dgm:prSet presAssocID="{5EBE8904-5DE7-4898-A9AD-D637ECED7C32}" presName="sibTrans" presStyleLbl="sibTrans2D1" presStyleIdx="2" presStyleCnt="3"/>
      <dgm:spPr/>
    </dgm:pt>
    <dgm:pt modelId="{65CCB14B-C593-4990-AF3E-84C56894FF8F}" type="pres">
      <dgm:prSet presAssocID="{5EBE8904-5DE7-4898-A9AD-D637ECED7C32}" presName="connectorText" presStyleLbl="sibTrans2D1" presStyleIdx="2" presStyleCnt="3"/>
      <dgm:spPr/>
    </dgm:pt>
    <dgm:pt modelId="{3DFCF151-CD78-4190-BB7E-DF2C36888F86}" type="pres">
      <dgm:prSet presAssocID="{78BC5F50-4C56-4B68-8F06-5364B35AA18E}" presName="node" presStyleLbl="node1" presStyleIdx="3" presStyleCnt="4" custScaleY="275450">
        <dgm:presLayoutVars>
          <dgm:bulletEnabled val="1"/>
        </dgm:presLayoutVars>
      </dgm:prSet>
      <dgm:spPr/>
    </dgm:pt>
  </dgm:ptLst>
  <dgm:cxnLst>
    <dgm:cxn modelId="{66B84507-9718-4EFF-9FA9-E69236306009}" type="presOf" srcId="{35C44D76-FDC7-425D-AEC9-C277D5F7251B}" destId="{8B81C4EF-F309-48DB-8BC5-A9ABDE850EB3}" srcOrd="0" destOrd="0" presId="urn:microsoft.com/office/officeart/2005/8/layout/process5"/>
    <dgm:cxn modelId="{E67AEE26-FCDF-46C2-9C1A-D99D8D772224}" srcId="{DBDB586E-CAED-4414-BF89-26A8359FCBD8}" destId="{48D490BD-AA37-4594-B116-FD074ACB2B63}" srcOrd="1" destOrd="0" parTransId="{F2464010-FDE0-46C7-85AD-5300E1A43B4C}" sibTransId="{DF1C7500-C4BE-4DB4-B9FE-51FD8EB1928D}"/>
    <dgm:cxn modelId="{EF04EC3A-805F-4AA3-AA8C-BC9374EDE462}" type="presOf" srcId="{48D490BD-AA37-4594-B116-FD074ACB2B63}" destId="{32EC238D-67BF-4DBB-A3DE-D3B1D7480B9C}" srcOrd="0" destOrd="0" presId="urn:microsoft.com/office/officeart/2005/8/layout/process5"/>
    <dgm:cxn modelId="{D160D566-3C66-4021-8156-1E24592F3A2F}" type="presOf" srcId="{9921CA15-E117-439D-BCEA-D7CA7FECEC34}" destId="{BA53FADE-1C02-4BA8-984D-760C3BEFB42F}" srcOrd="1" destOrd="0" presId="urn:microsoft.com/office/officeart/2005/8/layout/process5"/>
    <dgm:cxn modelId="{0B55874D-7815-4765-A0D3-69CD0294636A}" type="presOf" srcId="{78BC5F50-4C56-4B68-8F06-5364B35AA18E}" destId="{3DFCF151-CD78-4190-BB7E-DF2C36888F86}" srcOrd="0" destOrd="0" presId="urn:microsoft.com/office/officeart/2005/8/layout/process5"/>
    <dgm:cxn modelId="{A24F354E-7633-41B7-BA8D-A3C5EB727775}" srcId="{DBDB586E-CAED-4414-BF89-26A8359FCBD8}" destId="{2F1AD40E-85F5-40C0-A952-6C930F787F7C}" srcOrd="2" destOrd="0" parTransId="{E73D302B-9829-49DD-8DB6-4AEF1C32E053}" sibTransId="{5EBE8904-5DE7-4898-A9AD-D637ECED7C32}"/>
    <dgm:cxn modelId="{41B90A70-6CA6-4576-B996-6B1F9002BF81}" type="presOf" srcId="{9921CA15-E117-439D-BCEA-D7CA7FECEC34}" destId="{38032557-5AE5-45B5-AB73-A7CC62EEA737}" srcOrd="0" destOrd="0" presId="urn:microsoft.com/office/officeart/2005/8/layout/process5"/>
    <dgm:cxn modelId="{BE56C975-10EE-4734-A0DF-7E74CF440F03}" type="presOf" srcId="{DF1C7500-C4BE-4DB4-B9FE-51FD8EB1928D}" destId="{F9FAC946-A7A0-46C2-910F-44787D3F97DC}" srcOrd="1" destOrd="0" presId="urn:microsoft.com/office/officeart/2005/8/layout/process5"/>
    <dgm:cxn modelId="{9E871B76-6020-4B2E-8B2F-D28384E8B4D8}" srcId="{DBDB586E-CAED-4414-BF89-26A8359FCBD8}" destId="{35C44D76-FDC7-425D-AEC9-C277D5F7251B}" srcOrd="0" destOrd="0" parTransId="{A90A6596-277A-47BC-8A8B-46757F4BAE18}" sibTransId="{9921CA15-E117-439D-BCEA-D7CA7FECEC34}"/>
    <dgm:cxn modelId="{C737D68E-70BF-4D51-A078-71700683B4A7}" type="presOf" srcId="{5EBE8904-5DE7-4898-A9AD-D637ECED7C32}" destId="{65CCB14B-C593-4990-AF3E-84C56894FF8F}" srcOrd="1" destOrd="0" presId="urn:microsoft.com/office/officeart/2005/8/layout/process5"/>
    <dgm:cxn modelId="{2C495F97-EEA6-4B33-8786-87C185C9F779}" type="presOf" srcId="{5EBE8904-5DE7-4898-A9AD-D637ECED7C32}" destId="{0EE32A81-7D22-49AF-B4AB-472C28B028FB}" srcOrd="0" destOrd="0" presId="urn:microsoft.com/office/officeart/2005/8/layout/process5"/>
    <dgm:cxn modelId="{A419BFC6-EB22-4BDE-B37D-6407B275EE32}" srcId="{DBDB586E-CAED-4414-BF89-26A8359FCBD8}" destId="{78BC5F50-4C56-4B68-8F06-5364B35AA18E}" srcOrd="3" destOrd="0" parTransId="{045F3372-6394-4D41-935F-A15185DE0582}" sibTransId="{35D99A2C-C44D-407C-9ABE-8FC91C20A720}"/>
    <dgm:cxn modelId="{33968AE2-AD5D-48DB-824B-2404D9B01CB8}" type="presOf" srcId="{DF1C7500-C4BE-4DB4-B9FE-51FD8EB1928D}" destId="{785D835A-4181-4FF4-B90C-8EBE5FC11FA8}" srcOrd="0" destOrd="0" presId="urn:microsoft.com/office/officeart/2005/8/layout/process5"/>
    <dgm:cxn modelId="{3A6B7DF3-7F8D-4558-8E51-BB7E013302DB}" type="presOf" srcId="{DBDB586E-CAED-4414-BF89-26A8359FCBD8}" destId="{75DFCE82-9BBD-479E-B8AB-8FA25C82781E}" srcOrd="0" destOrd="0" presId="urn:microsoft.com/office/officeart/2005/8/layout/process5"/>
    <dgm:cxn modelId="{A3C720F8-DB42-4715-8E65-9A5A02E64BC4}" type="presOf" srcId="{2F1AD40E-85F5-40C0-A952-6C930F787F7C}" destId="{985FA9B2-2907-4981-ADCA-78C680F1E357}" srcOrd="0" destOrd="0" presId="urn:microsoft.com/office/officeart/2005/8/layout/process5"/>
    <dgm:cxn modelId="{9FC9C08E-AAF0-4EAA-930A-CBD3FDE38DC3}" type="presParOf" srcId="{75DFCE82-9BBD-479E-B8AB-8FA25C82781E}" destId="{8B81C4EF-F309-48DB-8BC5-A9ABDE850EB3}" srcOrd="0" destOrd="0" presId="urn:microsoft.com/office/officeart/2005/8/layout/process5"/>
    <dgm:cxn modelId="{6DB965C2-B98A-46A5-99E8-5A0E8A3B3B1E}" type="presParOf" srcId="{75DFCE82-9BBD-479E-B8AB-8FA25C82781E}" destId="{38032557-5AE5-45B5-AB73-A7CC62EEA737}" srcOrd="1" destOrd="0" presId="urn:microsoft.com/office/officeart/2005/8/layout/process5"/>
    <dgm:cxn modelId="{B4619C65-AAD9-4D65-8535-B1998174E014}" type="presParOf" srcId="{38032557-5AE5-45B5-AB73-A7CC62EEA737}" destId="{BA53FADE-1C02-4BA8-984D-760C3BEFB42F}" srcOrd="0" destOrd="0" presId="urn:microsoft.com/office/officeart/2005/8/layout/process5"/>
    <dgm:cxn modelId="{C1AEA868-8A44-41F7-A7A7-D17AE516FE7C}" type="presParOf" srcId="{75DFCE82-9BBD-479E-B8AB-8FA25C82781E}" destId="{32EC238D-67BF-4DBB-A3DE-D3B1D7480B9C}" srcOrd="2" destOrd="0" presId="urn:microsoft.com/office/officeart/2005/8/layout/process5"/>
    <dgm:cxn modelId="{584D21DD-1B6F-41C0-BE0E-C01EEC6E7865}" type="presParOf" srcId="{75DFCE82-9BBD-479E-B8AB-8FA25C82781E}" destId="{785D835A-4181-4FF4-B90C-8EBE5FC11FA8}" srcOrd="3" destOrd="0" presId="urn:microsoft.com/office/officeart/2005/8/layout/process5"/>
    <dgm:cxn modelId="{2740C566-CD9D-4AC8-934F-0F5CDB6DE0AF}" type="presParOf" srcId="{785D835A-4181-4FF4-B90C-8EBE5FC11FA8}" destId="{F9FAC946-A7A0-46C2-910F-44787D3F97DC}" srcOrd="0" destOrd="0" presId="urn:microsoft.com/office/officeart/2005/8/layout/process5"/>
    <dgm:cxn modelId="{610AB509-D123-4821-A696-1DF41678176D}" type="presParOf" srcId="{75DFCE82-9BBD-479E-B8AB-8FA25C82781E}" destId="{985FA9B2-2907-4981-ADCA-78C680F1E357}" srcOrd="4" destOrd="0" presId="urn:microsoft.com/office/officeart/2005/8/layout/process5"/>
    <dgm:cxn modelId="{698D3785-320D-4DCA-A471-E8A038C1CD89}" type="presParOf" srcId="{75DFCE82-9BBD-479E-B8AB-8FA25C82781E}" destId="{0EE32A81-7D22-49AF-B4AB-472C28B028FB}" srcOrd="5" destOrd="0" presId="urn:microsoft.com/office/officeart/2005/8/layout/process5"/>
    <dgm:cxn modelId="{57CE6ABA-862E-471D-8FF3-78E32ABACC1C}" type="presParOf" srcId="{0EE32A81-7D22-49AF-B4AB-472C28B028FB}" destId="{65CCB14B-C593-4990-AF3E-84C56894FF8F}" srcOrd="0" destOrd="0" presId="urn:microsoft.com/office/officeart/2005/8/layout/process5"/>
    <dgm:cxn modelId="{BDE70772-FD30-450F-99D3-714A7DDE36C5}" type="presParOf" srcId="{75DFCE82-9BBD-479E-B8AB-8FA25C82781E}" destId="{3DFCF151-CD78-4190-BB7E-DF2C36888F86}" srcOrd="6" destOrd="0" presId="urn:microsoft.com/office/officeart/2005/8/layout/process5"/>
  </dgm:cxnLst>
  <dgm:bg/>
  <dgm:whole/>
  <dgm:extLst>
    <a:ext uri="http://schemas.microsoft.com/office/drawing/2008/diagram">
      <dsp:dataModelExt xmlns:dsp="http://schemas.microsoft.com/office/drawing/2008/diagram" relId="rId14"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B81C4EF-F309-48DB-8BC5-A9ABDE850EB3}">
      <dsp:nvSpPr>
        <dsp:cNvPr id="0" name=""/>
        <dsp:cNvSpPr/>
      </dsp:nvSpPr>
      <dsp:spPr>
        <a:xfrm>
          <a:off x="7530" y="458013"/>
          <a:ext cx="3292387" cy="4714152"/>
        </a:xfrm>
        <a:prstGeom prst="roundRect">
          <a:avLst>
            <a:gd name="adj" fmla="val 10000"/>
          </a:avLst>
        </a:prstGeom>
        <a:gradFill rotWithShape="0">
          <a:gsLst>
            <a:gs pos="0">
              <a:schemeClr val="lt1">
                <a:hueOff val="0"/>
                <a:satOff val="0"/>
                <a:lumOff val="0"/>
                <a:alphaOff val="0"/>
                <a:shade val="51000"/>
                <a:satMod val="130000"/>
              </a:schemeClr>
            </a:gs>
            <a:gs pos="80000">
              <a:schemeClr val="lt1">
                <a:hueOff val="0"/>
                <a:satOff val="0"/>
                <a:lumOff val="0"/>
                <a:alphaOff val="0"/>
                <a:shade val="93000"/>
                <a:satMod val="130000"/>
              </a:schemeClr>
            </a:gs>
            <a:gs pos="100000">
              <a:schemeClr val="l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ctr" defTabSz="1422400">
            <a:lnSpc>
              <a:spcPct val="90000"/>
            </a:lnSpc>
            <a:spcBef>
              <a:spcPct val="0"/>
            </a:spcBef>
            <a:spcAft>
              <a:spcPct val="35000"/>
            </a:spcAft>
            <a:buNone/>
          </a:pPr>
          <a:r>
            <a:rPr lang="en-ZA" sz="3200" b="1" kern="1200" dirty="0">
              <a:effectLst/>
              <a:latin typeface="Calibri" panose="020F0502020204030204" pitchFamily="34" charset="0"/>
              <a:ea typeface="Calibri" panose="020F0502020204030204" pitchFamily="34" charset="0"/>
              <a:cs typeface="Times New Roman" panose="02020603050405020304" pitchFamily="18" charset="0"/>
            </a:rPr>
            <a:t>477 black African pregnant women @ high risk for GDM(24-32 weeks) from JHB ante-natal clinics </a:t>
          </a:r>
        </a:p>
      </dsp:txBody>
      <dsp:txXfrm>
        <a:off x="103961" y="554444"/>
        <a:ext cx="3099525" cy="4521290"/>
      </dsp:txXfrm>
    </dsp:sp>
    <dsp:sp modelId="{38032557-5AE5-45B5-AB73-A7CC62EEA737}">
      <dsp:nvSpPr>
        <dsp:cNvPr id="0" name=""/>
        <dsp:cNvSpPr/>
      </dsp:nvSpPr>
      <dsp:spPr>
        <a:xfrm rot="13648">
          <a:off x="3617719" y="2416150"/>
          <a:ext cx="765627" cy="816512"/>
        </a:xfrm>
        <a:prstGeom prst="rightArrow">
          <a:avLst>
            <a:gd name="adj1" fmla="val 60000"/>
            <a:gd name="adj2" fmla="val 50000"/>
          </a:avLst>
        </a:prstGeom>
        <a:gradFill rotWithShape="0">
          <a:gsLst>
            <a:gs pos="0">
              <a:schemeClr val="accent2">
                <a:tint val="60000"/>
                <a:hueOff val="0"/>
                <a:satOff val="0"/>
                <a:lumOff val="0"/>
                <a:alphaOff val="0"/>
                <a:shade val="51000"/>
                <a:satMod val="130000"/>
              </a:schemeClr>
            </a:gs>
            <a:gs pos="80000">
              <a:schemeClr val="accent2">
                <a:tint val="60000"/>
                <a:hueOff val="0"/>
                <a:satOff val="0"/>
                <a:lumOff val="0"/>
                <a:alphaOff val="0"/>
                <a:shade val="93000"/>
                <a:satMod val="130000"/>
              </a:schemeClr>
            </a:gs>
            <a:gs pos="100000">
              <a:schemeClr val="accent2">
                <a:tint val="6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0" tIns="0" rIns="0" bIns="0" numCol="1" spcCol="1270" anchor="ctr" anchorCtr="0">
          <a:noAutofit/>
        </a:bodyPr>
        <a:lstStyle/>
        <a:p>
          <a:pPr marL="0" lvl="0" indent="0" algn="ctr" defTabSz="1555750">
            <a:lnSpc>
              <a:spcPct val="90000"/>
            </a:lnSpc>
            <a:spcBef>
              <a:spcPct val="0"/>
            </a:spcBef>
            <a:spcAft>
              <a:spcPct val="35000"/>
            </a:spcAft>
            <a:buNone/>
          </a:pPr>
          <a:endParaRPr lang="en-ZA" sz="3500" kern="1200"/>
        </a:p>
      </dsp:txBody>
      <dsp:txXfrm>
        <a:off x="3617720" y="2578996"/>
        <a:ext cx="535939" cy="489908"/>
      </dsp:txXfrm>
    </dsp:sp>
    <dsp:sp modelId="{32EC238D-67BF-4DBB-A3DE-D3B1D7480B9C}">
      <dsp:nvSpPr>
        <dsp:cNvPr id="0" name=""/>
        <dsp:cNvSpPr/>
      </dsp:nvSpPr>
      <dsp:spPr>
        <a:xfrm>
          <a:off x="4744485" y="1382673"/>
          <a:ext cx="3292387" cy="2902443"/>
        </a:xfrm>
        <a:prstGeom prst="roundRect">
          <a:avLst>
            <a:gd name="adj" fmla="val 10000"/>
          </a:avLst>
        </a:prstGeom>
        <a:gradFill rotWithShape="0">
          <a:gsLst>
            <a:gs pos="0">
              <a:schemeClr val="lt1">
                <a:hueOff val="0"/>
                <a:satOff val="0"/>
                <a:lumOff val="0"/>
                <a:alphaOff val="0"/>
                <a:shade val="51000"/>
                <a:satMod val="130000"/>
              </a:schemeClr>
            </a:gs>
            <a:gs pos="80000">
              <a:schemeClr val="lt1">
                <a:hueOff val="0"/>
                <a:satOff val="0"/>
                <a:lumOff val="0"/>
                <a:alphaOff val="0"/>
                <a:shade val="93000"/>
                <a:satMod val="130000"/>
              </a:schemeClr>
            </a:gs>
            <a:gs pos="100000">
              <a:schemeClr val="l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ctr" defTabSz="1422400">
            <a:lnSpc>
              <a:spcPct val="90000"/>
            </a:lnSpc>
            <a:spcBef>
              <a:spcPct val="0"/>
            </a:spcBef>
            <a:spcAft>
              <a:spcPct val="35000"/>
            </a:spcAft>
            <a:buNone/>
          </a:pPr>
          <a:r>
            <a:rPr lang="en-ZA" sz="3200" b="1" kern="1200" dirty="0">
              <a:effectLst/>
              <a:latin typeface="Calibri" panose="020F0502020204030204" pitchFamily="34" charset="0"/>
              <a:ea typeface="Calibri" panose="020F0502020204030204" pitchFamily="34" charset="0"/>
              <a:cs typeface="Times New Roman" panose="02020603050405020304" pitchFamily="18" charset="0"/>
            </a:rPr>
            <a:t>OGTT for GDM diagnosis (75g of glucose and IADPSG criteria)</a:t>
          </a:r>
          <a:endParaRPr lang="en-ZA" sz="3200" b="1" kern="1200" dirty="0"/>
        </a:p>
      </dsp:txBody>
      <dsp:txXfrm>
        <a:off x="4829495" y="1467683"/>
        <a:ext cx="3122367" cy="2732423"/>
      </dsp:txXfrm>
    </dsp:sp>
    <dsp:sp modelId="{785D835A-4181-4FF4-B90C-8EBE5FC11FA8}">
      <dsp:nvSpPr>
        <dsp:cNvPr id="0" name=""/>
        <dsp:cNvSpPr/>
      </dsp:nvSpPr>
      <dsp:spPr>
        <a:xfrm rot="21585575">
          <a:off x="8298525" y="2416311"/>
          <a:ext cx="630356" cy="816512"/>
        </a:xfrm>
        <a:prstGeom prst="rightArrow">
          <a:avLst>
            <a:gd name="adj1" fmla="val 60000"/>
            <a:gd name="adj2" fmla="val 50000"/>
          </a:avLst>
        </a:prstGeom>
        <a:gradFill rotWithShape="0">
          <a:gsLst>
            <a:gs pos="0">
              <a:schemeClr val="accent2">
                <a:tint val="60000"/>
                <a:hueOff val="0"/>
                <a:satOff val="0"/>
                <a:lumOff val="0"/>
                <a:alphaOff val="0"/>
                <a:shade val="51000"/>
                <a:satMod val="130000"/>
              </a:schemeClr>
            </a:gs>
            <a:gs pos="80000">
              <a:schemeClr val="accent2">
                <a:tint val="60000"/>
                <a:hueOff val="0"/>
                <a:satOff val="0"/>
                <a:lumOff val="0"/>
                <a:alphaOff val="0"/>
                <a:shade val="93000"/>
                <a:satMod val="130000"/>
              </a:schemeClr>
            </a:gs>
            <a:gs pos="100000">
              <a:schemeClr val="accent2">
                <a:tint val="6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0" tIns="0" rIns="0" bIns="0" numCol="1" spcCol="1270" anchor="ctr" anchorCtr="0">
          <a:noAutofit/>
        </a:bodyPr>
        <a:lstStyle/>
        <a:p>
          <a:pPr marL="0" lvl="0" indent="0" algn="ctr" defTabSz="1555750">
            <a:lnSpc>
              <a:spcPct val="90000"/>
            </a:lnSpc>
            <a:spcBef>
              <a:spcPct val="0"/>
            </a:spcBef>
            <a:spcAft>
              <a:spcPct val="35000"/>
            </a:spcAft>
            <a:buNone/>
          </a:pPr>
          <a:endParaRPr lang="en-ZA" sz="3500" kern="1200"/>
        </a:p>
      </dsp:txBody>
      <dsp:txXfrm>
        <a:off x="8298526" y="2580010"/>
        <a:ext cx="441249" cy="489908"/>
      </dsp:txXfrm>
    </dsp:sp>
    <dsp:sp modelId="{985FA9B2-2907-4981-ADCA-78C680F1E357}">
      <dsp:nvSpPr>
        <dsp:cNvPr id="0" name=""/>
        <dsp:cNvSpPr/>
      </dsp:nvSpPr>
      <dsp:spPr>
        <a:xfrm>
          <a:off x="9226215" y="1296653"/>
          <a:ext cx="3292387" cy="3036871"/>
        </a:xfrm>
        <a:prstGeom prst="roundRect">
          <a:avLst>
            <a:gd name="adj" fmla="val 10000"/>
          </a:avLst>
        </a:prstGeom>
        <a:gradFill rotWithShape="0">
          <a:gsLst>
            <a:gs pos="0">
              <a:schemeClr val="lt1">
                <a:hueOff val="0"/>
                <a:satOff val="0"/>
                <a:lumOff val="0"/>
                <a:alphaOff val="0"/>
                <a:shade val="51000"/>
                <a:satMod val="130000"/>
              </a:schemeClr>
            </a:gs>
            <a:gs pos="80000">
              <a:schemeClr val="lt1">
                <a:hueOff val="0"/>
                <a:satOff val="0"/>
                <a:lumOff val="0"/>
                <a:alphaOff val="0"/>
                <a:shade val="93000"/>
                <a:satMod val="130000"/>
              </a:schemeClr>
            </a:gs>
            <a:gs pos="100000">
              <a:schemeClr val="l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ctr" defTabSz="1422400">
            <a:lnSpc>
              <a:spcPct val="90000"/>
            </a:lnSpc>
            <a:spcBef>
              <a:spcPct val="0"/>
            </a:spcBef>
            <a:spcAft>
              <a:spcPct val="35000"/>
            </a:spcAft>
            <a:buNone/>
          </a:pPr>
          <a:r>
            <a:rPr lang="en-ZA" sz="3200" b="1" kern="1200" dirty="0">
              <a:effectLst/>
              <a:latin typeface="Calibri" panose="020F0502020204030204" pitchFamily="34" charset="0"/>
              <a:ea typeface="Calibri" panose="020F0502020204030204" pitchFamily="34" charset="0"/>
              <a:cs typeface="Times New Roman" panose="02020603050405020304" pitchFamily="18" charset="0"/>
            </a:rPr>
            <a:t>Demographic and  anthropometric data was measured by qualified nurse</a:t>
          </a:r>
          <a:endParaRPr lang="en-ZA" sz="3200" b="1" kern="1200" dirty="0"/>
        </a:p>
      </dsp:txBody>
      <dsp:txXfrm>
        <a:off x="9315162" y="1385600"/>
        <a:ext cx="3114493" cy="2858977"/>
      </dsp:txXfrm>
    </dsp:sp>
    <dsp:sp modelId="{0EE32A81-7D22-49AF-B4AB-472C28B028FB}">
      <dsp:nvSpPr>
        <dsp:cNvPr id="0" name=""/>
        <dsp:cNvSpPr/>
      </dsp:nvSpPr>
      <dsp:spPr>
        <a:xfrm>
          <a:off x="12808333" y="2406833"/>
          <a:ext cx="697986" cy="816512"/>
        </a:xfrm>
        <a:prstGeom prst="rightArrow">
          <a:avLst>
            <a:gd name="adj1" fmla="val 60000"/>
            <a:gd name="adj2" fmla="val 50000"/>
          </a:avLst>
        </a:prstGeom>
        <a:gradFill rotWithShape="0">
          <a:gsLst>
            <a:gs pos="0">
              <a:schemeClr val="accent2">
                <a:tint val="60000"/>
                <a:hueOff val="0"/>
                <a:satOff val="0"/>
                <a:lumOff val="0"/>
                <a:alphaOff val="0"/>
                <a:shade val="51000"/>
                <a:satMod val="130000"/>
              </a:schemeClr>
            </a:gs>
            <a:gs pos="80000">
              <a:schemeClr val="accent2">
                <a:tint val="60000"/>
                <a:hueOff val="0"/>
                <a:satOff val="0"/>
                <a:lumOff val="0"/>
                <a:alphaOff val="0"/>
                <a:shade val="93000"/>
                <a:satMod val="130000"/>
              </a:schemeClr>
            </a:gs>
            <a:gs pos="100000">
              <a:schemeClr val="accent2">
                <a:tint val="6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0" tIns="0" rIns="0" bIns="0" numCol="1" spcCol="1270" anchor="ctr" anchorCtr="0">
          <a:noAutofit/>
        </a:bodyPr>
        <a:lstStyle/>
        <a:p>
          <a:pPr marL="0" lvl="0" indent="0" algn="ctr" defTabSz="1555750">
            <a:lnSpc>
              <a:spcPct val="90000"/>
            </a:lnSpc>
            <a:spcBef>
              <a:spcPct val="0"/>
            </a:spcBef>
            <a:spcAft>
              <a:spcPct val="35000"/>
            </a:spcAft>
            <a:buNone/>
          </a:pPr>
          <a:endParaRPr lang="en-ZA" sz="3500" kern="1200"/>
        </a:p>
      </dsp:txBody>
      <dsp:txXfrm>
        <a:off x="12808333" y="2570135"/>
        <a:ext cx="488590" cy="489908"/>
      </dsp:txXfrm>
    </dsp:sp>
    <dsp:sp modelId="{3DFCF151-CD78-4190-BB7E-DF2C36888F86}">
      <dsp:nvSpPr>
        <dsp:cNvPr id="0" name=""/>
        <dsp:cNvSpPr/>
      </dsp:nvSpPr>
      <dsp:spPr>
        <a:xfrm>
          <a:off x="13835558" y="94425"/>
          <a:ext cx="3292387" cy="5441328"/>
        </a:xfrm>
        <a:prstGeom prst="roundRect">
          <a:avLst>
            <a:gd name="adj" fmla="val 10000"/>
          </a:avLst>
        </a:prstGeom>
        <a:gradFill rotWithShape="0">
          <a:gsLst>
            <a:gs pos="0">
              <a:schemeClr val="lt1">
                <a:hueOff val="0"/>
                <a:satOff val="0"/>
                <a:lumOff val="0"/>
                <a:alphaOff val="0"/>
                <a:shade val="51000"/>
                <a:satMod val="130000"/>
              </a:schemeClr>
            </a:gs>
            <a:gs pos="80000">
              <a:schemeClr val="lt1">
                <a:hueOff val="0"/>
                <a:satOff val="0"/>
                <a:lumOff val="0"/>
                <a:alphaOff val="0"/>
                <a:shade val="93000"/>
                <a:satMod val="130000"/>
              </a:schemeClr>
            </a:gs>
            <a:gs pos="100000">
              <a:schemeClr val="l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ctr" defTabSz="1422400">
            <a:lnSpc>
              <a:spcPct val="90000"/>
            </a:lnSpc>
            <a:spcBef>
              <a:spcPct val="0"/>
            </a:spcBef>
            <a:spcAft>
              <a:spcPct val="35000"/>
            </a:spcAft>
            <a:buNone/>
          </a:pPr>
          <a:r>
            <a:rPr lang="en-ZA" sz="3200" b="1" kern="1200" dirty="0">
              <a:effectLst/>
              <a:latin typeface="Calibri" panose="020F0502020204030204" pitchFamily="34" charset="0"/>
              <a:ea typeface="Calibri" panose="020F0502020204030204" pitchFamily="34" charset="0"/>
              <a:cs typeface="Times New Roman" panose="02020603050405020304" pitchFamily="18" charset="0"/>
            </a:rPr>
            <a:t>Blood glucose  and GA (%) was measured by Cobas 8100 automated analyser from Roche.  HbA1c (%) measured by HPLC (</a:t>
          </a:r>
          <a:r>
            <a:rPr lang="en-ZA" sz="3200" b="1" kern="1200" dirty="0" err="1">
              <a:effectLst/>
              <a:latin typeface="Calibri" panose="020F0502020204030204" pitchFamily="34" charset="0"/>
              <a:ea typeface="Calibri" panose="020F0502020204030204" pitchFamily="34" charset="0"/>
              <a:cs typeface="Times New Roman" panose="02020603050405020304" pitchFamily="18" charset="0"/>
            </a:rPr>
            <a:t>BioRad</a:t>
          </a:r>
          <a:r>
            <a:rPr lang="en-ZA" sz="3200" b="1" kern="1200" dirty="0">
              <a:effectLst/>
              <a:latin typeface="Calibri" panose="020F0502020204030204" pitchFamily="34" charset="0"/>
              <a:ea typeface="Calibri" panose="020F0502020204030204" pitchFamily="34" charset="0"/>
              <a:cs typeface="Times New Roman" panose="02020603050405020304" pitchFamily="18" charset="0"/>
            </a:rPr>
            <a:t>)</a:t>
          </a:r>
          <a:endParaRPr lang="en-ZA" sz="3200" b="1" kern="1200" dirty="0"/>
        </a:p>
      </dsp:txBody>
      <dsp:txXfrm>
        <a:off x="13931989" y="190856"/>
        <a:ext cx="3099525" cy="5248466"/>
      </dsp:txXfrm>
    </dsp:sp>
  </dsp:spTree>
</dsp:drawing>
</file>

<file path=ppt/diagrams/layout1.xml><?xml version="1.0" encoding="utf-8"?>
<dgm:layoutDef xmlns:dgm="http://schemas.openxmlformats.org/drawingml/2006/diagram" xmlns:a="http://schemas.openxmlformats.org/drawingml/2006/main" uniqueId="urn:microsoft.com/office/officeart/2005/8/layout/process5">
  <dgm:title val=""/>
  <dgm:desc val=""/>
  <dgm:catLst>
    <dgm:cat type="process" pri="17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diagram">
    <dgm:varLst>
      <dgm:dir/>
      <dgm:resizeHandles val="exact"/>
    </dgm:varLst>
    <dgm:choose name="Name0">
      <dgm:if name="Name1" axis="self" func="var" arg="dir" op="equ" val="norm">
        <dgm:alg type="snake">
          <dgm:param type="grDir" val="tL"/>
          <dgm:param type="flowDir" val="row"/>
          <dgm:param type="contDir" val="revDir"/>
          <dgm:param type="bkpt" val="endCnv"/>
        </dgm:alg>
      </dgm:if>
      <dgm:else name="Name2">
        <dgm:alg type="snake">
          <dgm:param type="grDir" val="tR"/>
          <dgm:param type="flowDir" val="row"/>
          <dgm:param type="contDir" val="rev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4"/>
      <dgm:constr type="sp" refType="w" refFor="ch" refForName="sibTrans"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ZA"/>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D214652-AE02-4FCD-B043-F968A87384B1}" type="datetimeFigureOut">
              <a:rPr lang="en-ZA" smtClean="0"/>
              <a:t>2024/08/26</a:t>
            </a:fld>
            <a:endParaRPr lang="en-ZA"/>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ZA"/>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ZA"/>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14355A7-1EF0-4670-8267-26E04FD68AD0}" type="slidenum">
              <a:rPr lang="en-ZA" smtClean="0"/>
              <a:t>‹#›</a:t>
            </a:fld>
            <a:endParaRPr lang="en-ZA"/>
          </a:p>
        </p:txBody>
      </p:sp>
    </p:spTree>
    <p:extLst>
      <p:ext uri="{BB962C8B-B14F-4D97-AF65-F5344CB8AC3E}">
        <p14:creationId xmlns:p14="http://schemas.microsoft.com/office/powerpoint/2010/main" val="145350115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ZA" sz="1800" dirty="0">
                <a:effectLst/>
                <a:latin typeface="Aptos" panose="020B0004020202020204" pitchFamily="34" charset="0"/>
                <a:ea typeface="Aptos" panose="020B0004020202020204" pitchFamily="34" charset="0"/>
                <a:cs typeface="Times New Roman" panose="02020603050405020304" pitchFamily="18" charset="0"/>
              </a:rPr>
              <a:t>Several health organisations have advocated for universal GDM screening using oral glucose tolerance test (OGTT)</a:t>
            </a:r>
            <a:endParaRPr lang="en-ZA" dirty="0"/>
          </a:p>
        </p:txBody>
      </p:sp>
      <p:sp>
        <p:nvSpPr>
          <p:cNvPr id="4" name="Slide Number Placeholder 3"/>
          <p:cNvSpPr>
            <a:spLocks noGrp="1"/>
          </p:cNvSpPr>
          <p:nvPr>
            <p:ph type="sldNum" sz="quarter" idx="5"/>
          </p:nvPr>
        </p:nvSpPr>
        <p:spPr/>
        <p:txBody>
          <a:bodyPr/>
          <a:lstStyle/>
          <a:p>
            <a:fld id="{E14355A7-1EF0-4670-8267-26E04FD68AD0}" type="slidenum">
              <a:rPr lang="en-ZA" smtClean="0"/>
              <a:t>2</a:t>
            </a:fld>
            <a:endParaRPr lang="en-ZA"/>
          </a:p>
        </p:txBody>
      </p:sp>
    </p:spTree>
    <p:extLst>
      <p:ext uri="{BB962C8B-B14F-4D97-AF65-F5344CB8AC3E}">
        <p14:creationId xmlns:p14="http://schemas.microsoft.com/office/powerpoint/2010/main" val="161689326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571500" indent="-571500">
              <a:buFont typeface="Arial" panose="020B0604020202020204" pitchFamily="34" charset="0"/>
              <a:buChar char="•"/>
            </a:pPr>
            <a:r>
              <a:rPr lang="en-ZA" sz="1200" dirty="0">
                <a:effectLst/>
                <a:latin typeface="Aptos" panose="020B0004020202020204" pitchFamily="34" charset="0"/>
                <a:ea typeface="Aptos" panose="020B0004020202020204" pitchFamily="34" charset="0"/>
                <a:cs typeface="Times New Roman" panose="02020603050405020304" pitchFamily="18" charset="0"/>
              </a:rPr>
              <a:t>however, in practice, public health care centres are unable to administer OGTT due to inadequate resources and many women will be subjected to OGTT for no reason, for example, 1000 out 100 participants are negative for </a:t>
            </a:r>
            <a:r>
              <a:rPr lang="en-ZA" sz="1200" dirty="0" err="1">
                <a:effectLst/>
                <a:latin typeface="Aptos" panose="020B0004020202020204" pitchFamily="34" charset="0"/>
                <a:ea typeface="Aptos" panose="020B0004020202020204" pitchFamily="34" charset="0"/>
                <a:cs typeface="Times New Roman" panose="02020603050405020304" pitchFamily="18" charset="0"/>
              </a:rPr>
              <a:t>gdm</a:t>
            </a:r>
            <a:r>
              <a:rPr lang="en-ZA" sz="1200" dirty="0">
                <a:effectLst/>
                <a:latin typeface="Aptos" panose="020B0004020202020204" pitchFamily="34" charset="0"/>
                <a:ea typeface="Aptos" panose="020B0004020202020204" pitchFamily="34" charset="0"/>
                <a:cs typeface="Times New Roman" panose="02020603050405020304" pitchFamily="18" charset="0"/>
              </a:rPr>
              <a:t> (Macaulay 2018),</a:t>
            </a:r>
          </a:p>
          <a:p>
            <a:pPr marL="571500" indent="-571500">
              <a:buFont typeface="Arial" panose="020B0604020202020204" pitchFamily="34" charset="0"/>
              <a:buChar char="•"/>
            </a:pPr>
            <a:r>
              <a:rPr lang="en-ZA" sz="1200" dirty="0">
                <a:effectLst/>
                <a:latin typeface="Aptos" panose="020B0004020202020204" pitchFamily="34" charset="0"/>
                <a:ea typeface="Aptos" panose="020B0004020202020204" pitchFamily="34" charset="0"/>
                <a:cs typeface="Times New Roman" panose="02020603050405020304" pitchFamily="18" charset="0"/>
              </a:rPr>
              <a:t>In addition, we all know the volumes of patients in </a:t>
            </a:r>
            <a:r>
              <a:rPr lang="en-ZA" sz="1200" dirty="0" err="1">
                <a:effectLst/>
                <a:latin typeface="Aptos" panose="020B0004020202020204" pitchFamily="34" charset="0"/>
                <a:ea typeface="Aptos" panose="020B0004020202020204" pitchFamily="34" charset="0"/>
                <a:cs typeface="Times New Roman" panose="02020603050405020304" pitchFamily="18" charset="0"/>
              </a:rPr>
              <a:t>tertiarty</a:t>
            </a:r>
            <a:r>
              <a:rPr lang="en-ZA" sz="1200" dirty="0">
                <a:effectLst/>
                <a:latin typeface="Aptos" panose="020B0004020202020204" pitchFamily="34" charset="0"/>
                <a:ea typeface="Aptos" panose="020B0004020202020204" pitchFamily="34" charset="0"/>
                <a:cs typeface="Times New Roman" panose="02020603050405020304" pitchFamily="18" charset="0"/>
              </a:rPr>
              <a:t> hospitals is massive, it does not help that the </a:t>
            </a:r>
            <a:r>
              <a:rPr lang="en-ZA" sz="4000" dirty="0"/>
              <a:t>OGTT is minimum 2 hours long, nurses would need to prepare glucose solutions for each woman to drink, draw blood minimum 3 times depending on the criteria for diagnosis used. Furthermore, the procedure may lead to vomiting or nausea, and women are required to come fasted. </a:t>
            </a:r>
          </a:p>
          <a:p>
            <a:pPr marL="0" marR="0" lvl="0" indent="0" algn="l" defTabSz="914400" rtl="0" eaLnBrk="1" fontAlgn="auto" latinLnBrk="0" hangingPunct="1">
              <a:lnSpc>
                <a:spcPct val="100000"/>
              </a:lnSpc>
              <a:spcBef>
                <a:spcPts val="0"/>
              </a:spcBef>
              <a:spcAft>
                <a:spcPts val="0"/>
              </a:spcAft>
              <a:buClrTx/>
              <a:buSzTx/>
              <a:buFontTx/>
              <a:buNone/>
              <a:tabLst/>
              <a:defRPr/>
            </a:pPr>
            <a:r>
              <a:rPr lang="en-ZA" sz="1200" dirty="0">
                <a:effectLst/>
                <a:latin typeface="Aptos" panose="020B0004020202020204" pitchFamily="34" charset="0"/>
                <a:ea typeface="Aptos" panose="020B0004020202020204" pitchFamily="34" charset="0"/>
                <a:cs typeface="Times New Roman" panose="02020603050405020304" pitchFamily="18" charset="0"/>
              </a:rPr>
              <a:t>so only women with high-risk factors for GDM are eligible for OGTT. However, the risk factor approach is known to have poor sensitivity (58.7%) and specificity (58.6%) for detecting GDM. </a:t>
            </a:r>
            <a:endParaRPr lang="en-ZA" dirty="0"/>
          </a:p>
        </p:txBody>
      </p:sp>
      <p:sp>
        <p:nvSpPr>
          <p:cNvPr id="4" name="Slide Number Placeholder 3"/>
          <p:cNvSpPr>
            <a:spLocks noGrp="1"/>
          </p:cNvSpPr>
          <p:nvPr>
            <p:ph type="sldNum" sz="quarter" idx="5"/>
          </p:nvPr>
        </p:nvSpPr>
        <p:spPr/>
        <p:txBody>
          <a:bodyPr/>
          <a:lstStyle/>
          <a:p>
            <a:fld id="{E14355A7-1EF0-4670-8267-26E04FD68AD0}" type="slidenum">
              <a:rPr lang="en-ZA" smtClean="0"/>
              <a:t>3</a:t>
            </a:fld>
            <a:endParaRPr lang="en-ZA"/>
          </a:p>
        </p:txBody>
      </p:sp>
    </p:spTree>
    <p:extLst>
      <p:ext uri="{BB962C8B-B14F-4D97-AF65-F5344CB8AC3E}">
        <p14:creationId xmlns:p14="http://schemas.microsoft.com/office/powerpoint/2010/main" val="233723299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ZA" sz="1200" dirty="0">
                <a:effectLst/>
                <a:latin typeface="Aptos" panose="020B0004020202020204" pitchFamily="34" charset="0"/>
                <a:ea typeface="Aptos" panose="020B0004020202020204" pitchFamily="34" charset="0"/>
                <a:cs typeface="Times New Roman" panose="02020603050405020304" pitchFamily="18" charset="0"/>
              </a:rPr>
              <a:t>In this study, we intended to find a GDM diagnostic method that would be cost-effective and accurate. </a:t>
            </a:r>
          </a:p>
          <a:p>
            <a:endParaRPr lang="en-ZA" dirty="0"/>
          </a:p>
        </p:txBody>
      </p:sp>
      <p:sp>
        <p:nvSpPr>
          <p:cNvPr id="4" name="Slide Number Placeholder 3"/>
          <p:cNvSpPr>
            <a:spLocks noGrp="1"/>
          </p:cNvSpPr>
          <p:nvPr>
            <p:ph type="sldNum" sz="quarter" idx="5"/>
          </p:nvPr>
        </p:nvSpPr>
        <p:spPr/>
        <p:txBody>
          <a:bodyPr/>
          <a:lstStyle/>
          <a:p>
            <a:fld id="{E14355A7-1EF0-4670-8267-26E04FD68AD0}" type="slidenum">
              <a:rPr lang="en-ZA" smtClean="0"/>
              <a:t>4</a:t>
            </a:fld>
            <a:endParaRPr lang="en-ZA"/>
          </a:p>
        </p:txBody>
      </p:sp>
    </p:spTree>
    <p:extLst>
      <p:ext uri="{BB962C8B-B14F-4D97-AF65-F5344CB8AC3E}">
        <p14:creationId xmlns:p14="http://schemas.microsoft.com/office/powerpoint/2010/main" val="181602699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5"/>
          </p:nvPr>
        </p:nvSpPr>
        <p:spPr/>
        <p:txBody>
          <a:bodyPr/>
          <a:lstStyle/>
          <a:p>
            <a:fld id="{E14355A7-1EF0-4670-8267-26E04FD68AD0}" type="slidenum">
              <a:rPr lang="en-ZA" smtClean="0"/>
              <a:t>5</a:t>
            </a:fld>
            <a:endParaRPr lang="en-ZA"/>
          </a:p>
        </p:txBody>
      </p:sp>
    </p:spTree>
    <p:extLst>
      <p:ext uri="{BB962C8B-B14F-4D97-AF65-F5344CB8AC3E}">
        <p14:creationId xmlns:p14="http://schemas.microsoft.com/office/powerpoint/2010/main" val="119357679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ZA" sz="1800" dirty="0">
                <a:effectLst/>
                <a:latin typeface="Calibri" panose="020F0502020204030204" pitchFamily="34" charset="0"/>
                <a:ea typeface="Calibri" panose="020F0502020204030204" pitchFamily="34" charset="0"/>
                <a:cs typeface="Times New Roman" panose="02020603050405020304" pitchFamily="18" charset="0"/>
              </a:rPr>
              <a:t>The sensitivity and specificity of</a:t>
            </a:r>
            <a:r>
              <a:rPr lang="en-ZA" sz="1800" b="1" dirty="0">
                <a:effectLst/>
                <a:latin typeface="Calibri" panose="020F0502020204030204" pitchFamily="34" charset="0"/>
                <a:ea typeface="Calibri" panose="020F0502020204030204" pitchFamily="34" charset="0"/>
                <a:cs typeface="Times New Roman" panose="02020603050405020304" pitchFamily="18" charset="0"/>
              </a:rPr>
              <a:t> </a:t>
            </a:r>
            <a:r>
              <a:rPr lang="en-ZA" sz="1800" dirty="0">
                <a:effectLst/>
                <a:latin typeface="Calibri" panose="020F0502020204030204" pitchFamily="34" charset="0"/>
                <a:ea typeface="Calibri" panose="020F0502020204030204" pitchFamily="34" charset="0"/>
                <a:cs typeface="Times New Roman" panose="02020603050405020304" pitchFamily="18" charset="0"/>
              </a:rPr>
              <a:t>HbA1c at 5.5% threshold for GDM diagnosis were 54% and 80% and for GA at 37.56% threshold were 54% and 83% whilst using an FPG cut point of 5.1mmol/L they were 87% and 100%, respectively. FPG missed 10 out of 78 GDM cases. To identify the women with GDM who were not identified using an FPG of 5.1mmol/L we found that an FPG cut point of 4.6mmol/L yielded a sensitivity and specificity of 90% and 75%, respectively. </a:t>
            </a:r>
            <a:endParaRPr lang="en-ZA" dirty="0"/>
          </a:p>
        </p:txBody>
      </p:sp>
      <p:sp>
        <p:nvSpPr>
          <p:cNvPr id="4" name="Slide Number Placeholder 3"/>
          <p:cNvSpPr>
            <a:spLocks noGrp="1"/>
          </p:cNvSpPr>
          <p:nvPr>
            <p:ph type="sldNum" sz="quarter" idx="5"/>
          </p:nvPr>
        </p:nvSpPr>
        <p:spPr/>
        <p:txBody>
          <a:bodyPr/>
          <a:lstStyle/>
          <a:p>
            <a:fld id="{E14355A7-1EF0-4670-8267-26E04FD68AD0}" type="slidenum">
              <a:rPr lang="en-ZA" smtClean="0"/>
              <a:t>6</a:t>
            </a:fld>
            <a:endParaRPr lang="en-ZA"/>
          </a:p>
        </p:txBody>
      </p:sp>
    </p:spTree>
    <p:extLst>
      <p:ext uri="{BB962C8B-B14F-4D97-AF65-F5344CB8AC3E}">
        <p14:creationId xmlns:p14="http://schemas.microsoft.com/office/powerpoint/2010/main" val="92847381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ZA" dirty="0"/>
          </a:p>
        </p:txBody>
      </p:sp>
      <p:sp>
        <p:nvSpPr>
          <p:cNvPr id="4" name="Slide Number Placeholder 3"/>
          <p:cNvSpPr>
            <a:spLocks noGrp="1"/>
          </p:cNvSpPr>
          <p:nvPr>
            <p:ph type="sldNum" sz="quarter" idx="5"/>
          </p:nvPr>
        </p:nvSpPr>
        <p:spPr/>
        <p:txBody>
          <a:bodyPr/>
          <a:lstStyle/>
          <a:p>
            <a:fld id="{E14355A7-1EF0-4670-8267-26E04FD68AD0}" type="slidenum">
              <a:rPr lang="en-ZA" smtClean="0"/>
              <a:t>7</a:t>
            </a:fld>
            <a:endParaRPr lang="en-ZA"/>
          </a:p>
        </p:txBody>
      </p:sp>
    </p:spTree>
    <p:extLst>
      <p:ext uri="{BB962C8B-B14F-4D97-AF65-F5344CB8AC3E}">
        <p14:creationId xmlns:p14="http://schemas.microsoft.com/office/powerpoint/2010/main" val="338079178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ZA" sz="1800" dirty="0">
                <a:effectLst/>
                <a:latin typeface="Calibri" panose="020F0502020204030204" pitchFamily="34" charset="0"/>
                <a:ea typeface="Calibri" panose="020F0502020204030204" pitchFamily="34" charset="0"/>
                <a:cs typeface="Times New Roman" panose="02020603050405020304" pitchFamily="18" charset="0"/>
              </a:rPr>
              <a:t>The IADPSG recommends the use of  FPG as a first step and a full OGTT to be reserved for those women with a non-diagnostic FPG in areas with limited resources </a:t>
            </a:r>
            <a:r>
              <a:rPr lang="en-ZA" sz="1800" dirty="0">
                <a:effectLst/>
                <a:latin typeface="Calibri" panose="020F0502020204030204" pitchFamily="34" charset="0"/>
                <a:ea typeface="Calibri" panose="020F0502020204030204" pitchFamily="34" charset="0"/>
              </a:rPr>
              <a:t>(24)</a:t>
            </a:r>
            <a:r>
              <a:rPr lang="en-ZA" sz="1800" dirty="0">
                <a:effectLst/>
                <a:latin typeface="Calibri" panose="020F0502020204030204" pitchFamily="34" charset="0"/>
                <a:ea typeface="Calibri" panose="020F0502020204030204" pitchFamily="34" charset="0"/>
                <a:cs typeface="Times New Roman" panose="02020603050405020304" pitchFamily="18" charset="0"/>
              </a:rPr>
              <a:t>.  If we would translate this to the current study, 68 out of 477 would be excused from doing the full OGTT. To reduce the number of full OGTTs to be performed, this study recommends that a full OGTT should be reserved for women at high risk for GDM who have FPG </a:t>
            </a:r>
            <a:r>
              <a:rPr lang="en-ZA" sz="1800" dirty="0">
                <a:effectLst/>
                <a:latin typeface="Calibri" panose="020F0502020204030204" pitchFamily="34" charset="0"/>
                <a:ea typeface="Calibri" panose="020F0502020204030204" pitchFamily="34" charset="0"/>
              </a:rPr>
              <a:t>levels between</a:t>
            </a:r>
            <a:r>
              <a:rPr lang="en-ZA" sz="1800" dirty="0">
                <a:effectLst/>
                <a:latin typeface="Calibri" panose="020F0502020204030204" pitchFamily="34" charset="0"/>
                <a:ea typeface="Calibri" panose="020F0502020204030204" pitchFamily="34" charset="0"/>
                <a:cs typeface="Times New Roman" panose="02020603050405020304" pitchFamily="18" charset="0"/>
              </a:rPr>
              <a:t> 4.6 mmol/L and 5.0 mmol/L. This will allow for a 77% reduction in OGTTs. </a:t>
            </a:r>
            <a:endParaRPr lang="en-ZA" dirty="0"/>
          </a:p>
        </p:txBody>
      </p:sp>
      <p:sp>
        <p:nvSpPr>
          <p:cNvPr id="4" name="Slide Number Placeholder 3"/>
          <p:cNvSpPr>
            <a:spLocks noGrp="1"/>
          </p:cNvSpPr>
          <p:nvPr>
            <p:ph type="sldNum" sz="quarter" idx="5"/>
          </p:nvPr>
        </p:nvSpPr>
        <p:spPr/>
        <p:txBody>
          <a:bodyPr/>
          <a:lstStyle/>
          <a:p>
            <a:fld id="{E14355A7-1EF0-4670-8267-26E04FD68AD0}" type="slidenum">
              <a:rPr lang="en-ZA" smtClean="0"/>
              <a:t>8</a:t>
            </a:fld>
            <a:endParaRPr lang="en-ZA"/>
          </a:p>
        </p:txBody>
      </p:sp>
    </p:spTree>
    <p:extLst>
      <p:ext uri="{BB962C8B-B14F-4D97-AF65-F5344CB8AC3E}">
        <p14:creationId xmlns:p14="http://schemas.microsoft.com/office/powerpoint/2010/main" val="22070889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ZA" sz="1800" dirty="0">
                <a:effectLst/>
                <a:latin typeface="Calibri" panose="020F0502020204030204" pitchFamily="34" charset="0"/>
                <a:ea typeface="Calibri" panose="020F0502020204030204" pitchFamily="34" charset="0"/>
                <a:cs typeface="Times New Roman" panose="02020603050405020304" pitchFamily="18" charset="0"/>
              </a:rPr>
              <a:t>The IADPSG recommends the use of  FPG as a first step and a full OGTT to be reserved for those women with a non-diagnostic FPG in areas with limited resources </a:t>
            </a:r>
            <a:r>
              <a:rPr lang="en-ZA" sz="1800" dirty="0">
                <a:effectLst/>
                <a:latin typeface="Calibri" panose="020F0502020204030204" pitchFamily="34" charset="0"/>
                <a:ea typeface="Calibri" panose="020F0502020204030204" pitchFamily="34" charset="0"/>
              </a:rPr>
              <a:t>(24)</a:t>
            </a:r>
            <a:r>
              <a:rPr lang="en-ZA" sz="1800" dirty="0">
                <a:effectLst/>
                <a:latin typeface="Calibri" panose="020F0502020204030204" pitchFamily="34" charset="0"/>
                <a:ea typeface="Calibri" panose="020F0502020204030204" pitchFamily="34" charset="0"/>
                <a:cs typeface="Times New Roman" panose="02020603050405020304" pitchFamily="18" charset="0"/>
              </a:rPr>
              <a:t>.  If we would translate this to the current study, 68 out of 477 would be excused from doing the full OGTT. To reduce the number of full OGTTs to be performed, this study recommends that a full OGTT should be reserved for women at high risk for GDM who have FPG </a:t>
            </a:r>
            <a:r>
              <a:rPr lang="en-ZA" sz="1800" dirty="0">
                <a:effectLst/>
                <a:latin typeface="Calibri" panose="020F0502020204030204" pitchFamily="34" charset="0"/>
                <a:ea typeface="Calibri" panose="020F0502020204030204" pitchFamily="34" charset="0"/>
              </a:rPr>
              <a:t>levels between</a:t>
            </a:r>
            <a:r>
              <a:rPr lang="en-ZA" sz="1800" dirty="0">
                <a:effectLst/>
                <a:latin typeface="Calibri" panose="020F0502020204030204" pitchFamily="34" charset="0"/>
                <a:ea typeface="Calibri" panose="020F0502020204030204" pitchFamily="34" charset="0"/>
                <a:cs typeface="Times New Roman" panose="02020603050405020304" pitchFamily="18" charset="0"/>
              </a:rPr>
              <a:t> 4.6 mmol/L and 5.0 mmol/L. This will allow for a 77% reduction in OGTTs. </a:t>
            </a:r>
            <a:endParaRPr lang="en-ZA" dirty="0"/>
          </a:p>
        </p:txBody>
      </p:sp>
      <p:sp>
        <p:nvSpPr>
          <p:cNvPr id="4" name="Slide Number Placeholder 3"/>
          <p:cNvSpPr>
            <a:spLocks noGrp="1"/>
          </p:cNvSpPr>
          <p:nvPr>
            <p:ph type="sldNum" sz="quarter" idx="5"/>
          </p:nvPr>
        </p:nvSpPr>
        <p:spPr/>
        <p:txBody>
          <a:bodyPr/>
          <a:lstStyle/>
          <a:p>
            <a:fld id="{E14355A7-1EF0-4670-8267-26E04FD68AD0}" type="slidenum">
              <a:rPr lang="en-ZA" smtClean="0"/>
              <a:t>9</a:t>
            </a:fld>
            <a:endParaRPr lang="en-ZA"/>
          </a:p>
        </p:txBody>
      </p:sp>
    </p:spTree>
    <p:extLst>
      <p:ext uri="{BB962C8B-B14F-4D97-AF65-F5344CB8AC3E}">
        <p14:creationId xmlns:p14="http://schemas.microsoft.com/office/powerpoint/2010/main" val="360694076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8/26/2024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8/26/2024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8/26/2024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8/26/2024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8/26/2024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8/26/2024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8/26/2024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8/26/2024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8/26/2024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8/26/2024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8/26/2024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8/26/2024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sv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svg"/><Relationship Id="rId5" Type="http://schemas.openxmlformats.org/officeDocument/2006/relationships/image" Target="../media/image4.png"/><Relationship Id="rId4" Type="http://schemas.openxmlformats.org/officeDocument/2006/relationships/image" Target="../media/image3.jpeg"/></Relationships>
</file>

<file path=ppt/slides/_rels/slide2.xml.rels><?xml version="1.0" encoding="UTF-8" standalone="yes"?>
<Relationships xmlns="http://schemas.openxmlformats.org/package/2006/relationships"><Relationship Id="rId8" Type="http://schemas.openxmlformats.org/officeDocument/2006/relationships/image" Target="../media/image5.svg"/><Relationship Id="rId3" Type="http://schemas.openxmlformats.org/officeDocument/2006/relationships/image" Target="../media/image6.png"/><Relationship Id="rId7"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3.jpeg"/><Relationship Id="rId5" Type="http://schemas.openxmlformats.org/officeDocument/2006/relationships/image" Target="../media/image2.svg"/><Relationship Id="rId4" Type="http://schemas.openxmlformats.org/officeDocument/2006/relationships/image" Target="../media/image1.png"/><Relationship Id="rId9" Type="http://schemas.openxmlformats.org/officeDocument/2006/relationships/image" Target="../media/image7.png"/></Relationships>
</file>

<file path=ppt/slides/_rels/slide3.xml.rels><?xml version="1.0" encoding="UTF-8" standalone="yes"?>
<Relationships xmlns="http://schemas.openxmlformats.org/package/2006/relationships"><Relationship Id="rId8" Type="http://schemas.openxmlformats.org/officeDocument/2006/relationships/image" Target="../media/image5.svg"/><Relationship Id="rId3" Type="http://schemas.openxmlformats.org/officeDocument/2006/relationships/image" Target="../media/image6.png"/><Relationship Id="rId7"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3.jpeg"/><Relationship Id="rId5" Type="http://schemas.openxmlformats.org/officeDocument/2006/relationships/image" Target="../media/image2.svg"/><Relationship Id="rId10" Type="http://schemas.openxmlformats.org/officeDocument/2006/relationships/image" Target="../media/image8.png"/><Relationship Id="rId4" Type="http://schemas.openxmlformats.org/officeDocument/2006/relationships/image" Target="../media/image1.png"/><Relationship Id="rId9" Type="http://schemas.openxmlformats.org/officeDocument/2006/relationships/image" Target="../media/image7.png"/></Relationships>
</file>

<file path=ppt/slides/_rels/slide4.xml.rels><?xml version="1.0" encoding="UTF-8" standalone="yes"?>
<Relationships xmlns="http://schemas.openxmlformats.org/package/2006/relationships"><Relationship Id="rId8" Type="http://schemas.openxmlformats.org/officeDocument/2006/relationships/image" Target="../media/image5.svg"/><Relationship Id="rId3" Type="http://schemas.openxmlformats.org/officeDocument/2006/relationships/image" Target="../media/image6.png"/><Relationship Id="rId7"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3.jpeg"/><Relationship Id="rId5" Type="http://schemas.openxmlformats.org/officeDocument/2006/relationships/image" Target="../media/image2.svg"/><Relationship Id="rId4" Type="http://schemas.openxmlformats.org/officeDocument/2006/relationships/image" Target="../media/image1.png"/><Relationship Id="rId9" Type="http://schemas.openxmlformats.org/officeDocument/2006/relationships/image" Target="../media/image7.png"/></Relationships>
</file>

<file path=ppt/slides/_rels/slide5.xml.rels><?xml version="1.0" encoding="UTF-8" standalone="yes"?>
<Relationships xmlns="http://schemas.openxmlformats.org/package/2006/relationships"><Relationship Id="rId8" Type="http://schemas.openxmlformats.org/officeDocument/2006/relationships/image" Target="../media/image5.svg"/><Relationship Id="rId13" Type="http://schemas.openxmlformats.org/officeDocument/2006/relationships/diagramColors" Target="../diagrams/colors1.xml"/><Relationship Id="rId3" Type="http://schemas.openxmlformats.org/officeDocument/2006/relationships/image" Target="../media/image6.png"/><Relationship Id="rId7" Type="http://schemas.openxmlformats.org/officeDocument/2006/relationships/image" Target="../media/image4.png"/><Relationship Id="rId12" Type="http://schemas.openxmlformats.org/officeDocument/2006/relationships/diagramQuickStyle" Target="../diagrams/quickStyle1.xm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3.jpeg"/><Relationship Id="rId11" Type="http://schemas.openxmlformats.org/officeDocument/2006/relationships/diagramLayout" Target="../diagrams/layout1.xml"/><Relationship Id="rId5" Type="http://schemas.openxmlformats.org/officeDocument/2006/relationships/image" Target="../media/image2.svg"/><Relationship Id="rId10" Type="http://schemas.openxmlformats.org/officeDocument/2006/relationships/diagramData" Target="../diagrams/data1.xml"/><Relationship Id="rId4" Type="http://schemas.openxmlformats.org/officeDocument/2006/relationships/image" Target="../media/image1.png"/><Relationship Id="rId9" Type="http://schemas.openxmlformats.org/officeDocument/2006/relationships/image" Target="../media/image7.png"/><Relationship Id="rId14" Type="http://schemas.microsoft.com/office/2007/relationships/diagramDrawing" Target="../diagrams/drawing1.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image" Target="../media/image3.jpeg"/></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image" Target="../media/image3.jpeg"/></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image" Target="../media/image3.jpeg"/></Relationships>
</file>

<file path=ppt/slides/_rels/slide9.xml.rels><?xml version="1.0" encoding="UTF-8" standalone="yes"?>
<Relationships xmlns="http://schemas.openxmlformats.org/package/2006/relationships"><Relationship Id="rId8" Type="http://schemas.openxmlformats.org/officeDocument/2006/relationships/image" Target="../media/image5.svg"/><Relationship Id="rId13" Type="http://schemas.openxmlformats.org/officeDocument/2006/relationships/image" Target="../media/image12.png"/><Relationship Id="rId3" Type="http://schemas.openxmlformats.org/officeDocument/2006/relationships/image" Target="../media/image6.png"/><Relationship Id="rId7" Type="http://schemas.openxmlformats.org/officeDocument/2006/relationships/image" Target="../media/image4.png"/><Relationship Id="rId12" Type="http://schemas.openxmlformats.org/officeDocument/2006/relationships/image" Target="../media/image11.pn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3.jpeg"/><Relationship Id="rId11" Type="http://schemas.openxmlformats.org/officeDocument/2006/relationships/image" Target="../media/image10.png"/><Relationship Id="rId5" Type="http://schemas.openxmlformats.org/officeDocument/2006/relationships/image" Target="../media/image2.svg"/><Relationship Id="rId10" Type="http://schemas.openxmlformats.org/officeDocument/2006/relationships/image" Target="../media/image9.png"/><Relationship Id="rId4" Type="http://schemas.openxmlformats.org/officeDocument/2006/relationships/image" Target="../media/image1.png"/><Relationship Id="rId9"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1028700" y="908230"/>
            <a:ext cx="16225843" cy="1153795"/>
          </a:xfrm>
          <a:prstGeom prst="rect">
            <a:avLst/>
          </a:prstGeom>
        </p:spPr>
        <p:txBody>
          <a:bodyPr lIns="0" tIns="0" rIns="0" bIns="0" rtlCol="0" anchor="t">
            <a:spAutoFit/>
          </a:bodyPr>
          <a:lstStyle/>
          <a:p>
            <a:pPr algn="l">
              <a:lnSpc>
                <a:spcPts val="9379"/>
              </a:lnSpc>
            </a:pPr>
            <a:r>
              <a:rPr lang="en-US" sz="6699">
                <a:solidFill>
                  <a:srgbClr val="DCB05B"/>
                </a:solidFill>
                <a:latin typeface="Montserrat Ultra-Bold"/>
              </a:rPr>
              <a:t>JOHANNESBURG HEALTH DISTRICT </a:t>
            </a:r>
          </a:p>
        </p:txBody>
      </p:sp>
      <p:sp>
        <p:nvSpPr>
          <p:cNvPr id="3" name="TextBox 3"/>
          <p:cNvSpPr txBox="1"/>
          <p:nvPr/>
        </p:nvSpPr>
        <p:spPr>
          <a:xfrm>
            <a:off x="2160225" y="2088932"/>
            <a:ext cx="13962793" cy="1153795"/>
          </a:xfrm>
          <a:prstGeom prst="rect">
            <a:avLst/>
          </a:prstGeom>
        </p:spPr>
        <p:txBody>
          <a:bodyPr lIns="0" tIns="0" rIns="0" bIns="0" rtlCol="0" anchor="t">
            <a:spAutoFit/>
          </a:bodyPr>
          <a:lstStyle/>
          <a:p>
            <a:pPr algn="r">
              <a:lnSpc>
                <a:spcPts val="9379"/>
              </a:lnSpc>
            </a:pPr>
            <a:r>
              <a:rPr lang="en-US" sz="6699">
                <a:solidFill>
                  <a:srgbClr val="0063A0"/>
                </a:solidFill>
                <a:latin typeface="Montserrat Ultra-Bold"/>
              </a:rPr>
              <a:t>2024 RESEARCH CONFERENCE</a:t>
            </a:r>
          </a:p>
        </p:txBody>
      </p:sp>
      <p:sp>
        <p:nvSpPr>
          <p:cNvPr id="4" name="Freeform 4"/>
          <p:cNvSpPr/>
          <p:nvPr/>
        </p:nvSpPr>
        <p:spPr>
          <a:xfrm>
            <a:off x="15018832" y="1547067"/>
            <a:ext cx="3636016" cy="9680082"/>
          </a:xfrm>
          <a:custGeom>
            <a:avLst/>
            <a:gdLst/>
            <a:ahLst/>
            <a:cxnLst/>
            <a:rect l="l" t="t" r="r" b="b"/>
            <a:pathLst>
              <a:path w="3636016" h="9680082">
                <a:moveTo>
                  <a:pt x="0" y="0"/>
                </a:moveTo>
                <a:lnTo>
                  <a:pt x="3636016" y="0"/>
                </a:lnTo>
                <a:lnTo>
                  <a:pt x="3636016" y="9680082"/>
                </a:lnTo>
                <a:lnTo>
                  <a:pt x="0" y="9680082"/>
                </a:lnTo>
                <a:lnTo>
                  <a:pt x="0" y="0"/>
                </a:lnTo>
                <a:close/>
              </a:path>
            </a:pathLst>
          </a:custGeom>
          <a:blipFill>
            <a:blip r:embed="rId2">
              <a:alphaModFix amt="37000"/>
              <a:extLst>
                <a:ext uri="{96DAC541-7B7A-43D3-8B79-37D633B846F1}">
                  <asvg:svgBlip xmlns:asvg="http://schemas.microsoft.com/office/drawing/2016/SVG/main" r:embed="rId3"/>
                </a:ext>
              </a:extLst>
            </a:blip>
            <a:stretch>
              <a:fillRect/>
            </a:stretch>
          </a:blipFill>
        </p:spPr>
        <p:txBody>
          <a:bodyPr/>
          <a:lstStyle/>
          <a:p>
            <a:endParaRPr lang="en-US"/>
          </a:p>
        </p:txBody>
      </p:sp>
      <p:grpSp>
        <p:nvGrpSpPr>
          <p:cNvPr id="5" name="Group 5"/>
          <p:cNvGrpSpPr>
            <a:grpSpLocks noChangeAspect="1"/>
          </p:cNvGrpSpPr>
          <p:nvPr/>
        </p:nvGrpSpPr>
        <p:grpSpPr>
          <a:xfrm>
            <a:off x="14497763" y="301323"/>
            <a:ext cx="11802750" cy="12978807"/>
            <a:chOff x="0" y="0"/>
            <a:chExt cx="14228623" cy="15646400"/>
          </a:xfrm>
        </p:grpSpPr>
        <p:sp>
          <p:nvSpPr>
            <p:cNvPr id="6" name="Freeform 6"/>
            <p:cNvSpPr/>
            <p:nvPr/>
          </p:nvSpPr>
          <p:spPr>
            <a:xfrm>
              <a:off x="0" y="0"/>
              <a:ext cx="14228699" cy="15646400"/>
            </a:xfrm>
            <a:custGeom>
              <a:avLst/>
              <a:gdLst/>
              <a:ahLst/>
              <a:cxnLst/>
              <a:rect l="l" t="t" r="r" b="b"/>
              <a:pathLst>
                <a:path w="14228699" h="15646400">
                  <a:moveTo>
                    <a:pt x="4891913" y="0"/>
                  </a:moveTo>
                  <a:lnTo>
                    <a:pt x="0" y="8473059"/>
                  </a:lnTo>
                  <a:lnTo>
                    <a:pt x="4141597" y="15646400"/>
                  </a:lnTo>
                  <a:lnTo>
                    <a:pt x="14228699" y="15646400"/>
                  </a:lnTo>
                  <a:lnTo>
                    <a:pt x="14228699" y="0"/>
                  </a:lnTo>
                  <a:close/>
                </a:path>
              </a:pathLst>
            </a:custGeom>
            <a:blipFill>
              <a:blip r:embed="rId4"/>
              <a:stretch>
                <a:fillRect t="-22720" r="-160054" b="-22720"/>
              </a:stretch>
            </a:blipFill>
          </p:spPr>
          <p:txBody>
            <a:bodyPr/>
            <a:lstStyle/>
            <a:p>
              <a:endParaRPr lang="en-US"/>
            </a:p>
          </p:txBody>
        </p:sp>
      </p:grpSp>
      <p:sp>
        <p:nvSpPr>
          <p:cNvPr id="7" name="Freeform 7"/>
          <p:cNvSpPr/>
          <p:nvPr/>
        </p:nvSpPr>
        <p:spPr>
          <a:xfrm>
            <a:off x="14497763" y="301323"/>
            <a:ext cx="4678154" cy="12978807"/>
          </a:xfrm>
          <a:custGeom>
            <a:avLst/>
            <a:gdLst/>
            <a:ahLst/>
            <a:cxnLst/>
            <a:rect l="l" t="t" r="r" b="b"/>
            <a:pathLst>
              <a:path w="4678154" h="12978807">
                <a:moveTo>
                  <a:pt x="0" y="0"/>
                </a:moveTo>
                <a:lnTo>
                  <a:pt x="4678154" y="0"/>
                </a:lnTo>
                <a:lnTo>
                  <a:pt x="4678154" y="12978807"/>
                </a:lnTo>
                <a:lnTo>
                  <a:pt x="0" y="12978807"/>
                </a:lnTo>
                <a:lnTo>
                  <a:pt x="0" y="0"/>
                </a:lnTo>
                <a:close/>
              </a:path>
            </a:pathLst>
          </a:custGeom>
          <a:blipFill>
            <a:blip r:embed="rId5">
              <a:alphaModFix amt="43999"/>
              <a:extLst>
                <a:ext uri="{96DAC541-7B7A-43D3-8B79-37D633B846F1}">
                  <asvg:svgBlip xmlns:asvg="http://schemas.microsoft.com/office/drawing/2016/SVG/main" r:embed="rId6"/>
                </a:ext>
              </a:extLst>
            </a:blip>
            <a:stretch>
              <a:fillRect/>
            </a:stretch>
          </a:blipFill>
        </p:spPr>
        <p:txBody>
          <a:bodyPr/>
          <a:lstStyle/>
          <a:p>
            <a:endParaRPr lang="en-US"/>
          </a:p>
        </p:txBody>
      </p:sp>
      <p:sp>
        <p:nvSpPr>
          <p:cNvPr id="8" name="Freeform 8"/>
          <p:cNvSpPr/>
          <p:nvPr/>
        </p:nvSpPr>
        <p:spPr>
          <a:xfrm>
            <a:off x="1043544" y="8677157"/>
            <a:ext cx="2648900" cy="1002924"/>
          </a:xfrm>
          <a:custGeom>
            <a:avLst/>
            <a:gdLst/>
            <a:ahLst/>
            <a:cxnLst/>
            <a:rect l="l" t="t" r="r" b="b"/>
            <a:pathLst>
              <a:path w="2648900" h="1002924">
                <a:moveTo>
                  <a:pt x="0" y="0"/>
                </a:moveTo>
                <a:lnTo>
                  <a:pt x="2648900" y="0"/>
                </a:lnTo>
                <a:lnTo>
                  <a:pt x="2648900" y="1002925"/>
                </a:lnTo>
                <a:lnTo>
                  <a:pt x="0" y="1002925"/>
                </a:lnTo>
                <a:lnTo>
                  <a:pt x="0" y="0"/>
                </a:lnTo>
                <a:close/>
              </a:path>
            </a:pathLst>
          </a:custGeom>
          <a:blipFill>
            <a:blip r:embed="rId7"/>
            <a:stretch>
              <a:fillRect/>
            </a:stretch>
          </a:blipFill>
        </p:spPr>
        <p:txBody>
          <a:bodyPr/>
          <a:lstStyle/>
          <a:p>
            <a:endParaRPr lang="en-US"/>
          </a:p>
        </p:txBody>
      </p:sp>
      <p:sp>
        <p:nvSpPr>
          <p:cNvPr id="9" name="Freeform 9"/>
          <p:cNvSpPr/>
          <p:nvPr/>
        </p:nvSpPr>
        <p:spPr>
          <a:xfrm>
            <a:off x="15922068" y="8677157"/>
            <a:ext cx="1337232" cy="1002924"/>
          </a:xfrm>
          <a:custGeom>
            <a:avLst/>
            <a:gdLst/>
            <a:ahLst/>
            <a:cxnLst/>
            <a:rect l="l" t="t" r="r" b="b"/>
            <a:pathLst>
              <a:path w="1337232" h="1002924">
                <a:moveTo>
                  <a:pt x="0" y="0"/>
                </a:moveTo>
                <a:lnTo>
                  <a:pt x="1337232" y="0"/>
                </a:lnTo>
                <a:lnTo>
                  <a:pt x="1337232" y="1002925"/>
                </a:lnTo>
                <a:lnTo>
                  <a:pt x="0" y="1002925"/>
                </a:lnTo>
                <a:lnTo>
                  <a:pt x="0" y="0"/>
                </a:lnTo>
                <a:close/>
              </a:path>
            </a:pathLst>
          </a:custGeom>
          <a:blipFill>
            <a:blip r:embed="rId8"/>
            <a:stretch>
              <a:fillRect/>
            </a:stretch>
          </a:blipFill>
        </p:spPr>
        <p:txBody>
          <a:bodyPr/>
          <a:lstStyle/>
          <a:p>
            <a:endParaRPr lang="en-US"/>
          </a:p>
        </p:txBody>
      </p:sp>
      <p:sp>
        <p:nvSpPr>
          <p:cNvPr id="10" name="TextBox 10"/>
          <p:cNvSpPr txBox="1"/>
          <p:nvPr/>
        </p:nvSpPr>
        <p:spPr>
          <a:xfrm>
            <a:off x="6100515" y="8963461"/>
            <a:ext cx="6086971" cy="721995"/>
          </a:xfrm>
          <a:prstGeom prst="rect">
            <a:avLst/>
          </a:prstGeom>
        </p:spPr>
        <p:txBody>
          <a:bodyPr lIns="0" tIns="0" rIns="0" bIns="0" rtlCol="0" anchor="t">
            <a:spAutoFit/>
          </a:bodyPr>
          <a:lstStyle/>
          <a:p>
            <a:pPr marL="0" lvl="0" indent="0" algn="ctr">
              <a:lnSpc>
                <a:spcPts val="5880"/>
              </a:lnSpc>
              <a:spcBef>
                <a:spcPct val="0"/>
              </a:spcBef>
            </a:pPr>
            <a:r>
              <a:rPr lang="en-US" sz="4200">
                <a:solidFill>
                  <a:srgbClr val="DCB05B"/>
                </a:solidFill>
                <a:latin typeface="Josefin Sans"/>
              </a:rPr>
              <a:t>#JoburgResearch2024</a:t>
            </a:r>
          </a:p>
        </p:txBody>
      </p:sp>
      <p:sp>
        <p:nvSpPr>
          <p:cNvPr id="11" name="Title 10">
            <a:extLst>
              <a:ext uri="{FF2B5EF4-FFF2-40B4-BE49-F238E27FC236}">
                <a16:creationId xmlns:a16="http://schemas.microsoft.com/office/drawing/2014/main" id="{ED3E32D4-2941-4187-1E23-42A1CE7EFAB7}"/>
              </a:ext>
            </a:extLst>
          </p:cNvPr>
          <p:cNvSpPr>
            <a:spLocks noGrp="1"/>
          </p:cNvSpPr>
          <p:nvPr>
            <p:ph type="ctrTitle"/>
          </p:nvPr>
        </p:nvSpPr>
        <p:spPr>
          <a:xfrm>
            <a:off x="1043544" y="3764038"/>
            <a:ext cx="13663056" cy="2102660"/>
          </a:xfrm>
        </p:spPr>
        <p:txBody>
          <a:bodyPr>
            <a:noAutofit/>
          </a:bodyPr>
          <a:lstStyle/>
          <a:p>
            <a:r>
              <a:rPr lang="en-ZA" kern="1400" spc="-50" dirty="0">
                <a:effectLst/>
                <a:latin typeface="Calibri" panose="020F0502020204030204" pitchFamily="34" charset="0"/>
                <a:ea typeface="Times New Roman" panose="02020603050405020304" pitchFamily="18" charset="0"/>
                <a:cs typeface="Calibri" panose="020F0502020204030204" pitchFamily="34" charset="0"/>
              </a:rPr>
              <a:t>Fasting plasma glucose performs better than glycated haemoglobin and glycated albumin for diagnosing gestational diabetes</a:t>
            </a:r>
            <a:endParaRPr lang="en-US" dirty="0">
              <a:latin typeface="Calibri" panose="020F0502020204030204" pitchFamily="34" charset="0"/>
              <a:cs typeface="Calibri" panose="020F0502020204030204" pitchFamily="34" charset="0"/>
            </a:endParaRPr>
          </a:p>
        </p:txBody>
      </p:sp>
      <p:sp>
        <p:nvSpPr>
          <p:cNvPr id="12" name="Subtitle 11">
            <a:extLst>
              <a:ext uri="{FF2B5EF4-FFF2-40B4-BE49-F238E27FC236}">
                <a16:creationId xmlns:a16="http://schemas.microsoft.com/office/drawing/2014/main" id="{F1F19105-7E69-742F-8A31-59279A138F5E}"/>
              </a:ext>
            </a:extLst>
          </p:cNvPr>
          <p:cNvSpPr>
            <a:spLocks noGrp="1"/>
          </p:cNvSpPr>
          <p:nvPr>
            <p:ph type="subTitle" idx="1"/>
          </p:nvPr>
        </p:nvSpPr>
        <p:spPr>
          <a:xfrm>
            <a:off x="3429000" y="6538779"/>
            <a:ext cx="9086096" cy="1752600"/>
          </a:xfrm>
        </p:spPr>
        <p:txBody>
          <a:bodyPr>
            <a:noAutofit/>
          </a:bodyPr>
          <a:lstStyle/>
          <a:p>
            <a:r>
              <a:rPr lang="en-US" sz="3600" b="1" dirty="0"/>
              <a:t>Presenter: Lungile Khambule</a:t>
            </a:r>
          </a:p>
          <a:p>
            <a:r>
              <a:rPr lang="en-US" sz="3600" b="1" dirty="0"/>
              <a:t>Authors: Lungile Khambule, Lawrence Chauke, Nigel J Crowther, Jaya A George</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1043544" y="8677157"/>
            <a:ext cx="2648900" cy="1002924"/>
          </a:xfrm>
          <a:custGeom>
            <a:avLst/>
            <a:gdLst/>
            <a:ahLst/>
            <a:cxnLst/>
            <a:rect l="l" t="t" r="r" b="b"/>
            <a:pathLst>
              <a:path w="2648900" h="1002924">
                <a:moveTo>
                  <a:pt x="0" y="0"/>
                </a:moveTo>
                <a:lnTo>
                  <a:pt x="2648900" y="0"/>
                </a:lnTo>
                <a:lnTo>
                  <a:pt x="2648900" y="1002925"/>
                </a:lnTo>
                <a:lnTo>
                  <a:pt x="0" y="1002925"/>
                </a:lnTo>
                <a:lnTo>
                  <a:pt x="0" y="0"/>
                </a:lnTo>
                <a:close/>
              </a:path>
            </a:pathLst>
          </a:custGeom>
          <a:blipFill>
            <a:blip r:embed="rId3"/>
            <a:stretch>
              <a:fillRect/>
            </a:stretch>
          </a:blipFill>
        </p:spPr>
        <p:txBody>
          <a:bodyPr/>
          <a:lstStyle/>
          <a:p>
            <a:endParaRPr lang="en-US"/>
          </a:p>
        </p:txBody>
      </p:sp>
      <p:sp>
        <p:nvSpPr>
          <p:cNvPr id="3" name="TextBox 3"/>
          <p:cNvSpPr txBox="1"/>
          <p:nvPr/>
        </p:nvSpPr>
        <p:spPr>
          <a:xfrm>
            <a:off x="725991" y="495053"/>
            <a:ext cx="11616191" cy="514350"/>
          </a:xfrm>
          <a:prstGeom prst="rect">
            <a:avLst/>
          </a:prstGeom>
        </p:spPr>
        <p:txBody>
          <a:bodyPr lIns="0" tIns="0" rIns="0" bIns="0" rtlCol="0" anchor="t">
            <a:spAutoFit/>
          </a:bodyPr>
          <a:lstStyle/>
          <a:p>
            <a:pPr algn="l">
              <a:lnSpc>
                <a:spcPts val="4200"/>
              </a:lnSpc>
            </a:pPr>
            <a:r>
              <a:rPr lang="en-US" sz="3000">
                <a:solidFill>
                  <a:srgbClr val="DCB05B"/>
                </a:solidFill>
                <a:latin typeface="Montserrat Ultra-Bold"/>
              </a:rPr>
              <a:t>JOHANNESBURG HEALTH DISTRICT </a:t>
            </a:r>
          </a:p>
        </p:txBody>
      </p:sp>
      <p:sp>
        <p:nvSpPr>
          <p:cNvPr id="4" name="Freeform 4"/>
          <p:cNvSpPr/>
          <p:nvPr/>
        </p:nvSpPr>
        <p:spPr>
          <a:xfrm>
            <a:off x="15018832" y="1547067"/>
            <a:ext cx="3636016" cy="9680082"/>
          </a:xfrm>
          <a:custGeom>
            <a:avLst/>
            <a:gdLst/>
            <a:ahLst/>
            <a:cxnLst/>
            <a:rect l="l" t="t" r="r" b="b"/>
            <a:pathLst>
              <a:path w="3636016" h="9680082">
                <a:moveTo>
                  <a:pt x="0" y="0"/>
                </a:moveTo>
                <a:lnTo>
                  <a:pt x="3636016" y="0"/>
                </a:lnTo>
                <a:lnTo>
                  <a:pt x="3636016" y="9680082"/>
                </a:lnTo>
                <a:lnTo>
                  <a:pt x="0" y="9680082"/>
                </a:lnTo>
                <a:lnTo>
                  <a:pt x="0" y="0"/>
                </a:lnTo>
                <a:close/>
              </a:path>
            </a:pathLst>
          </a:custGeom>
          <a:blipFill>
            <a:blip r:embed="rId4">
              <a:alphaModFix amt="37000"/>
              <a:extLst>
                <a:ext uri="{96DAC541-7B7A-43D3-8B79-37D633B846F1}">
                  <asvg:svgBlip xmlns:asvg="http://schemas.microsoft.com/office/drawing/2016/SVG/main" r:embed="rId5"/>
                </a:ext>
              </a:extLst>
            </a:blip>
            <a:stretch>
              <a:fillRect/>
            </a:stretch>
          </a:blipFill>
        </p:spPr>
        <p:txBody>
          <a:bodyPr/>
          <a:lstStyle/>
          <a:p>
            <a:endParaRPr lang="en-US"/>
          </a:p>
        </p:txBody>
      </p:sp>
      <p:grpSp>
        <p:nvGrpSpPr>
          <p:cNvPr id="5" name="Group 5"/>
          <p:cNvGrpSpPr>
            <a:grpSpLocks noChangeAspect="1"/>
          </p:cNvGrpSpPr>
          <p:nvPr/>
        </p:nvGrpSpPr>
        <p:grpSpPr>
          <a:xfrm>
            <a:off x="14497763" y="301323"/>
            <a:ext cx="11802750" cy="12978807"/>
            <a:chOff x="0" y="0"/>
            <a:chExt cx="14228623" cy="15646400"/>
          </a:xfrm>
        </p:grpSpPr>
        <p:sp>
          <p:nvSpPr>
            <p:cNvPr id="6" name="Freeform 6"/>
            <p:cNvSpPr/>
            <p:nvPr/>
          </p:nvSpPr>
          <p:spPr>
            <a:xfrm>
              <a:off x="0" y="0"/>
              <a:ext cx="14228699" cy="15646400"/>
            </a:xfrm>
            <a:custGeom>
              <a:avLst/>
              <a:gdLst/>
              <a:ahLst/>
              <a:cxnLst/>
              <a:rect l="l" t="t" r="r" b="b"/>
              <a:pathLst>
                <a:path w="14228699" h="15646400">
                  <a:moveTo>
                    <a:pt x="4891913" y="0"/>
                  </a:moveTo>
                  <a:lnTo>
                    <a:pt x="0" y="8473059"/>
                  </a:lnTo>
                  <a:lnTo>
                    <a:pt x="4141597" y="15646400"/>
                  </a:lnTo>
                  <a:lnTo>
                    <a:pt x="14228699" y="15646400"/>
                  </a:lnTo>
                  <a:lnTo>
                    <a:pt x="14228699" y="0"/>
                  </a:lnTo>
                  <a:close/>
                </a:path>
              </a:pathLst>
            </a:custGeom>
            <a:blipFill>
              <a:blip r:embed="rId6"/>
              <a:stretch>
                <a:fillRect t="-22720" r="-160054" b="-22720"/>
              </a:stretch>
            </a:blipFill>
          </p:spPr>
          <p:txBody>
            <a:bodyPr/>
            <a:lstStyle/>
            <a:p>
              <a:endParaRPr lang="en-US"/>
            </a:p>
          </p:txBody>
        </p:sp>
      </p:grpSp>
      <p:sp>
        <p:nvSpPr>
          <p:cNvPr id="7" name="Freeform 7"/>
          <p:cNvSpPr/>
          <p:nvPr/>
        </p:nvSpPr>
        <p:spPr>
          <a:xfrm>
            <a:off x="14497763" y="301323"/>
            <a:ext cx="4678154" cy="12978807"/>
          </a:xfrm>
          <a:custGeom>
            <a:avLst/>
            <a:gdLst/>
            <a:ahLst/>
            <a:cxnLst/>
            <a:rect l="l" t="t" r="r" b="b"/>
            <a:pathLst>
              <a:path w="4678154" h="12978807">
                <a:moveTo>
                  <a:pt x="0" y="0"/>
                </a:moveTo>
                <a:lnTo>
                  <a:pt x="4678154" y="0"/>
                </a:lnTo>
                <a:lnTo>
                  <a:pt x="4678154" y="12978807"/>
                </a:lnTo>
                <a:lnTo>
                  <a:pt x="0" y="12978807"/>
                </a:lnTo>
                <a:lnTo>
                  <a:pt x="0" y="0"/>
                </a:lnTo>
                <a:close/>
              </a:path>
            </a:pathLst>
          </a:custGeom>
          <a:blipFill>
            <a:blip r:embed="rId7">
              <a:alphaModFix amt="43999"/>
              <a:extLst>
                <a:ext uri="{96DAC541-7B7A-43D3-8B79-37D633B846F1}">
                  <asvg:svgBlip xmlns:asvg="http://schemas.microsoft.com/office/drawing/2016/SVG/main" r:embed="rId8"/>
                </a:ext>
              </a:extLst>
            </a:blip>
            <a:stretch>
              <a:fillRect/>
            </a:stretch>
          </a:blipFill>
        </p:spPr>
        <p:txBody>
          <a:bodyPr/>
          <a:lstStyle/>
          <a:p>
            <a:endParaRPr lang="en-US"/>
          </a:p>
        </p:txBody>
      </p:sp>
      <p:sp>
        <p:nvSpPr>
          <p:cNvPr id="8" name="Freeform 8"/>
          <p:cNvSpPr/>
          <p:nvPr/>
        </p:nvSpPr>
        <p:spPr>
          <a:xfrm>
            <a:off x="15922068" y="8677157"/>
            <a:ext cx="1337232" cy="1002924"/>
          </a:xfrm>
          <a:custGeom>
            <a:avLst/>
            <a:gdLst/>
            <a:ahLst/>
            <a:cxnLst/>
            <a:rect l="l" t="t" r="r" b="b"/>
            <a:pathLst>
              <a:path w="1337232" h="1002924">
                <a:moveTo>
                  <a:pt x="0" y="0"/>
                </a:moveTo>
                <a:lnTo>
                  <a:pt x="1337232" y="0"/>
                </a:lnTo>
                <a:lnTo>
                  <a:pt x="1337232" y="1002925"/>
                </a:lnTo>
                <a:lnTo>
                  <a:pt x="0" y="1002925"/>
                </a:lnTo>
                <a:lnTo>
                  <a:pt x="0" y="0"/>
                </a:lnTo>
                <a:close/>
              </a:path>
            </a:pathLst>
          </a:custGeom>
          <a:blipFill>
            <a:blip r:embed="rId9"/>
            <a:stretch>
              <a:fillRect/>
            </a:stretch>
          </a:blipFill>
        </p:spPr>
        <p:txBody>
          <a:bodyPr/>
          <a:lstStyle/>
          <a:p>
            <a:endParaRPr lang="en-US"/>
          </a:p>
        </p:txBody>
      </p:sp>
      <p:sp>
        <p:nvSpPr>
          <p:cNvPr id="9" name="TextBox 9"/>
          <p:cNvSpPr txBox="1"/>
          <p:nvPr/>
        </p:nvSpPr>
        <p:spPr>
          <a:xfrm>
            <a:off x="11046866" y="514350"/>
            <a:ext cx="6212434" cy="514350"/>
          </a:xfrm>
          <a:prstGeom prst="rect">
            <a:avLst/>
          </a:prstGeom>
        </p:spPr>
        <p:txBody>
          <a:bodyPr lIns="0" tIns="0" rIns="0" bIns="0" rtlCol="0" anchor="t">
            <a:spAutoFit/>
          </a:bodyPr>
          <a:lstStyle/>
          <a:p>
            <a:pPr algn="r">
              <a:lnSpc>
                <a:spcPts val="4200"/>
              </a:lnSpc>
            </a:pPr>
            <a:r>
              <a:rPr lang="en-US" sz="3000">
                <a:solidFill>
                  <a:srgbClr val="0063A0"/>
                </a:solidFill>
                <a:latin typeface="Montserrat Ultra-Bold"/>
              </a:rPr>
              <a:t>2024 RESEARCH CONFERENCE</a:t>
            </a:r>
          </a:p>
        </p:txBody>
      </p:sp>
      <p:sp>
        <p:nvSpPr>
          <p:cNvPr id="10" name="TextBox 10"/>
          <p:cNvSpPr txBox="1"/>
          <p:nvPr/>
        </p:nvSpPr>
        <p:spPr>
          <a:xfrm>
            <a:off x="6100515" y="8963461"/>
            <a:ext cx="6086971" cy="721995"/>
          </a:xfrm>
          <a:prstGeom prst="rect">
            <a:avLst/>
          </a:prstGeom>
        </p:spPr>
        <p:txBody>
          <a:bodyPr lIns="0" tIns="0" rIns="0" bIns="0" rtlCol="0" anchor="t">
            <a:spAutoFit/>
          </a:bodyPr>
          <a:lstStyle/>
          <a:p>
            <a:pPr marL="0" lvl="0" indent="0" algn="ctr">
              <a:lnSpc>
                <a:spcPts val="5880"/>
              </a:lnSpc>
              <a:spcBef>
                <a:spcPct val="0"/>
              </a:spcBef>
            </a:pPr>
            <a:r>
              <a:rPr lang="en-US" sz="4200">
                <a:solidFill>
                  <a:srgbClr val="765944"/>
                </a:solidFill>
                <a:latin typeface="Josefin Sans"/>
              </a:rPr>
              <a:t>#JoburgResearch2024</a:t>
            </a:r>
          </a:p>
        </p:txBody>
      </p:sp>
      <p:sp>
        <p:nvSpPr>
          <p:cNvPr id="11" name="Title 10">
            <a:extLst>
              <a:ext uri="{FF2B5EF4-FFF2-40B4-BE49-F238E27FC236}">
                <a16:creationId xmlns:a16="http://schemas.microsoft.com/office/drawing/2014/main" id="{306F2A92-12BC-277D-D55C-4E68BD6641FD}"/>
              </a:ext>
            </a:extLst>
          </p:cNvPr>
          <p:cNvSpPr>
            <a:spLocks noGrp="1"/>
          </p:cNvSpPr>
          <p:nvPr>
            <p:ph type="title"/>
          </p:nvPr>
        </p:nvSpPr>
        <p:spPr>
          <a:xfrm>
            <a:off x="808874" y="1547067"/>
            <a:ext cx="16640925" cy="1143000"/>
          </a:xfrm>
        </p:spPr>
        <p:txBody>
          <a:bodyPr>
            <a:noAutofit/>
          </a:bodyPr>
          <a:lstStyle/>
          <a:p>
            <a:r>
              <a:rPr lang="en-US" sz="7200" b="1" dirty="0"/>
              <a:t>Background</a:t>
            </a:r>
          </a:p>
        </p:txBody>
      </p:sp>
      <p:sp>
        <p:nvSpPr>
          <p:cNvPr id="12" name="Content Placeholder 11">
            <a:extLst>
              <a:ext uri="{FF2B5EF4-FFF2-40B4-BE49-F238E27FC236}">
                <a16:creationId xmlns:a16="http://schemas.microsoft.com/office/drawing/2014/main" id="{26A4406C-3ECD-0A0C-2CC0-A2565277C341}"/>
              </a:ext>
            </a:extLst>
          </p:cNvPr>
          <p:cNvSpPr>
            <a:spLocks noGrp="1"/>
          </p:cNvSpPr>
          <p:nvPr>
            <p:ph idx="1"/>
          </p:nvPr>
        </p:nvSpPr>
        <p:spPr>
          <a:xfrm>
            <a:off x="820907" y="3009901"/>
            <a:ext cx="16640924" cy="5029200"/>
          </a:xfrm>
        </p:spPr>
        <p:txBody>
          <a:bodyPr/>
          <a:lstStyle/>
          <a:p>
            <a:r>
              <a:rPr lang="en-US" sz="4000" dirty="0"/>
              <a:t>Gestational diabetes mellitus (GDM) affects 1 in 10 pregnancies in South Africa (Macaulay 2018)</a:t>
            </a:r>
            <a:r>
              <a:rPr lang="en-US" sz="4000" baseline="30000" dirty="0"/>
              <a:t>1</a:t>
            </a:r>
          </a:p>
          <a:p>
            <a:pPr marL="0" indent="0">
              <a:buNone/>
            </a:pPr>
            <a:endParaRPr lang="en-US" sz="4000" dirty="0"/>
          </a:p>
          <a:p>
            <a:r>
              <a:rPr lang="en-US" sz="4000" dirty="0"/>
              <a:t>GDM complications are preventable if diagnosed accurately and in time</a:t>
            </a:r>
          </a:p>
          <a:p>
            <a:endParaRPr lang="en-US" sz="4000" dirty="0"/>
          </a:p>
          <a:p>
            <a:r>
              <a:rPr lang="en-US" sz="4000" dirty="0"/>
              <a:t>WHO 2013</a:t>
            </a:r>
            <a:r>
              <a:rPr lang="en-US" sz="4000" baseline="30000" dirty="0"/>
              <a:t>2</a:t>
            </a:r>
            <a:r>
              <a:rPr lang="en-US" sz="4000" dirty="0"/>
              <a:t> guidelines recommend that  ALL pregnant women should be tested, preferably by OGTT.</a:t>
            </a:r>
          </a:p>
        </p:txBody>
      </p:sp>
      <p:sp>
        <p:nvSpPr>
          <p:cNvPr id="14" name="TextBox 13">
            <a:extLst>
              <a:ext uri="{FF2B5EF4-FFF2-40B4-BE49-F238E27FC236}">
                <a16:creationId xmlns:a16="http://schemas.microsoft.com/office/drawing/2014/main" id="{54470345-75D4-9BF3-13CA-F9C16A1621C1}"/>
              </a:ext>
            </a:extLst>
          </p:cNvPr>
          <p:cNvSpPr txBox="1"/>
          <p:nvPr/>
        </p:nvSpPr>
        <p:spPr>
          <a:xfrm>
            <a:off x="2057400" y="8234302"/>
            <a:ext cx="13150516" cy="646331"/>
          </a:xfrm>
          <a:prstGeom prst="rect">
            <a:avLst/>
          </a:prstGeom>
          <a:noFill/>
        </p:spPr>
        <p:txBody>
          <a:bodyPr wrap="square">
            <a:spAutoFit/>
          </a:bodyPr>
          <a:lstStyle/>
          <a:p>
            <a:r>
              <a:rPr lang="en-ZA" sz="1800" dirty="0">
                <a:effectLst/>
                <a:latin typeface="Calibri" panose="020F0502020204030204" pitchFamily="34" charset="0"/>
                <a:ea typeface="Calibri" panose="020F0502020204030204" pitchFamily="34" charset="0"/>
              </a:rPr>
              <a:t>1.Macaulay S, Ngobeni M, </a:t>
            </a:r>
            <a:r>
              <a:rPr lang="en-ZA" sz="1800" dirty="0" err="1">
                <a:effectLst/>
                <a:latin typeface="Calibri" panose="020F0502020204030204" pitchFamily="34" charset="0"/>
                <a:ea typeface="Calibri" panose="020F0502020204030204" pitchFamily="34" charset="0"/>
              </a:rPr>
              <a:t>Dunger</a:t>
            </a:r>
            <a:r>
              <a:rPr lang="en-ZA" sz="1800" dirty="0">
                <a:effectLst/>
                <a:latin typeface="Calibri" panose="020F0502020204030204" pitchFamily="34" charset="0"/>
                <a:ea typeface="Calibri" panose="020F0502020204030204" pitchFamily="34" charset="0"/>
              </a:rPr>
              <a:t> DB, Norris SA. Diabetes Res Clin </a:t>
            </a:r>
            <a:r>
              <a:rPr lang="en-ZA" sz="1800" dirty="0" err="1">
                <a:effectLst/>
                <a:latin typeface="Calibri" panose="020F0502020204030204" pitchFamily="34" charset="0"/>
                <a:ea typeface="Calibri" panose="020F0502020204030204" pitchFamily="34" charset="0"/>
              </a:rPr>
              <a:t>Pract</a:t>
            </a:r>
            <a:r>
              <a:rPr lang="en-ZA" sz="1800" dirty="0">
                <a:effectLst/>
                <a:latin typeface="Calibri" panose="020F0502020204030204" pitchFamily="34" charset="0"/>
                <a:ea typeface="Calibri" panose="020F0502020204030204" pitchFamily="34" charset="0"/>
              </a:rPr>
              <a:t>. 2018 May;139:278–87.</a:t>
            </a:r>
          </a:p>
          <a:p>
            <a:r>
              <a:rPr lang="en-ZA" dirty="0">
                <a:latin typeface="Calibri" panose="020F0502020204030204" pitchFamily="34" charset="0"/>
              </a:rPr>
              <a:t>2.</a:t>
            </a:r>
            <a:r>
              <a:rPr lang="en-ZA" sz="1800" dirty="0">
                <a:effectLst/>
                <a:latin typeface="Calibri" panose="020F0502020204030204" pitchFamily="34" charset="0"/>
                <a:ea typeface="Calibri" panose="020F0502020204030204" pitchFamily="34" charset="0"/>
              </a:rPr>
              <a:t> World Health Organization. Report No.: WHO/NMH/MND/13.2. Available from: https://apps.who.int/iris/handle/10665/85975</a:t>
            </a:r>
            <a:endParaRPr lang="en-ZA"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1043544" y="8677157"/>
            <a:ext cx="2648900" cy="1002924"/>
          </a:xfrm>
          <a:custGeom>
            <a:avLst/>
            <a:gdLst/>
            <a:ahLst/>
            <a:cxnLst/>
            <a:rect l="l" t="t" r="r" b="b"/>
            <a:pathLst>
              <a:path w="2648900" h="1002924">
                <a:moveTo>
                  <a:pt x="0" y="0"/>
                </a:moveTo>
                <a:lnTo>
                  <a:pt x="2648900" y="0"/>
                </a:lnTo>
                <a:lnTo>
                  <a:pt x="2648900" y="1002925"/>
                </a:lnTo>
                <a:lnTo>
                  <a:pt x="0" y="1002925"/>
                </a:lnTo>
                <a:lnTo>
                  <a:pt x="0" y="0"/>
                </a:lnTo>
                <a:close/>
              </a:path>
            </a:pathLst>
          </a:custGeom>
          <a:blipFill>
            <a:blip r:embed="rId3"/>
            <a:stretch>
              <a:fillRect/>
            </a:stretch>
          </a:blipFill>
        </p:spPr>
        <p:txBody>
          <a:bodyPr/>
          <a:lstStyle/>
          <a:p>
            <a:endParaRPr lang="en-US"/>
          </a:p>
        </p:txBody>
      </p:sp>
      <p:sp>
        <p:nvSpPr>
          <p:cNvPr id="3" name="TextBox 3"/>
          <p:cNvSpPr txBox="1"/>
          <p:nvPr/>
        </p:nvSpPr>
        <p:spPr>
          <a:xfrm>
            <a:off x="725991" y="495053"/>
            <a:ext cx="11616191" cy="514350"/>
          </a:xfrm>
          <a:prstGeom prst="rect">
            <a:avLst/>
          </a:prstGeom>
        </p:spPr>
        <p:txBody>
          <a:bodyPr lIns="0" tIns="0" rIns="0" bIns="0" rtlCol="0" anchor="t">
            <a:spAutoFit/>
          </a:bodyPr>
          <a:lstStyle/>
          <a:p>
            <a:pPr algn="l">
              <a:lnSpc>
                <a:spcPts val="4200"/>
              </a:lnSpc>
            </a:pPr>
            <a:r>
              <a:rPr lang="en-US" sz="3000">
                <a:solidFill>
                  <a:srgbClr val="DCB05B"/>
                </a:solidFill>
                <a:latin typeface="Montserrat Ultra-Bold"/>
              </a:rPr>
              <a:t>JOHANNESBURG HEALTH DISTRICT </a:t>
            </a:r>
          </a:p>
        </p:txBody>
      </p:sp>
      <p:sp>
        <p:nvSpPr>
          <p:cNvPr id="4" name="Freeform 4"/>
          <p:cNvSpPr/>
          <p:nvPr/>
        </p:nvSpPr>
        <p:spPr>
          <a:xfrm>
            <a:off x="15018832" y="1547067"/>
            <a:ext cx="3636016" cy="9680082"/>
          </a:xfrm>
          <a:custGeom>
            <a:avLst/>
            <a:gdLst/>
            <a:ahLst/>
            <a:cxnLst/>
            <a:rect l="l" t="t" r="r" b="b"/>
            <a:pathLst>
              <a:path w="3636016" h="9680082">
                <a:moveTo>
                  <a:pt x="0" y="0"/>
                </a:moveTo>
                <a:lnTo>
                  <a:pt x="3636016" y="0"/>
                </a:lnTo>
                <a:lnTo>
                  <a:pt x="3636016" y="9680082"/>
                </a:lnTo>
                <a:lnTo>
                  <a:pt x="0" y="9680082"/>
                </a:lnTo>
                <a:lnTo>
                  <a:pt x="0" y="0"/>
                </a:lnTo>
                <a:close/>
              </a:path>
            </a:pathLst>
          </a:custGeom>
          <a:blipFill>
            <a:blip r:embed="rId4">
              <a:alphaModFix amt="37000"/>
              <a:extLst>
                <a:ext uri="{96DAC541-7B7A-43D3-8B79-37D633B846F1}">
                  <asvg:svgBlip xmlns:asvg="http://schemas.microsoft.com/office/drawing/2016/SVG/main" r:embed="rId5"/>
                </a:ext>
              </a:extLst>
            </a:blip>
            <a:stretch>
              <a:fillRect/>
            </a:stretch>
          </a:blipFill>
        </p:spPr>
        <p:txBody>
          <a:bodyPr/>
          <a:lstStyle/>
          <a:p>
            <a:endParaRPr lang="en-US"/>
          </a:p>
        </p:txBody>
      </p:sp>
      <p:grpSp>
        <p:nvGrpSpPr>
          <p:cNvPr id="5" name="Group 5"/>
          <p:cNvGrpSpPr>
            <a:grpSpLocks noChangeAspect="1"/>
          </p:cNvGrpSpPr>
          <p:nvPr/>
        </p:nvGrpSpPr>
        <p:grpSpPr>
          <a:xfrm>
            <a:off x="14497763" y="301323"/>
            <a:ext cx="11802750" cy="12978807"/>
            <a:chOff x="0" y="0"/>
            <a:chExt cx="14228623" cy="15646400"/>
          </a:xfrm>
        </p:grpSpPr>
        <p:sp>
          <p:nvSpPr>
            <p:cNvPr id="6" name="Freeform 6"/>
            <p:cNvSpPr/>
            <p:nvPr/>
          </p:nvSpPr>
          <p:spPr>
            <a:xfrm>
              <a:off x="0" y="0"/>
              <a:ext cx="14228699" cy="15646400"/>
            </a:xfrm>
            <a:custGeom>
              <a:avLst/>
              <a:gdLst/>
              <a:ahLst/>
              <a:cxnLst/>
              <a:rect l="l" t="t" r="r" b="b"/>
              <a:pathLst>
                <a:path w="14228699" h="15646400">
                  <a:moveTo>
                    <a:pt x="4891913" y="0"/>
                  </a:moveTo>
                  <a:lnTo>
                    <a:pt x="0" y="8473059"/>
                  </a:lnTo>
                  <a:lnTo>
                    <a:pt x="4141597" y="15646400"/>
                  </a:lnTo>
                  <a:lnTo>
                    <a:pt x="14228699" y="15646400"/>
                  </a:lnTo>
                  <a:lnTo>
                    <a:pt x="14228699" y="0"/>
                  </a:lnTo>
                  <a:close/>
                </a:path>
              </a:pathLst>
            </a:custGeom>
            <a:blipFill>
              <a:blip r:embed="rId6"/>
              <a:stretch>
                <a:fillRect t="-22720" r="-160054" b="-22720"/>
              </a:stretch>
            </a:blipFill>
          </p:spPr>
          <p:txBody>
            <a:bodyPr/>
            <a:lstStyle/>
            <a:p>
              <a:endParaRPr lang="en-US"/>
            </a:p>
          </p:txBody>
        </p:sp>
      </p:grpSp>
      <p:sp>
        <p:nvSpPr>
          <p:cNvPr id="7" name="Freeform 7"/>
          <p:cNvSpPr/>
          <p:nvPr/>
        </p:nvSpPr>
        <p:spPr>
          <a:xfrm>
            <a:off x="14497763" y="301323"/>
            <a:ext cx="4678154" cy="12978807"/>
          </a:xfrm>
          <a:custGeom>
            <a:avLst/>
            <a:gdLst/>
            <a:ahLst/>
            <a:cxnLst/>
            <a:rect l="l" t="t" r="r" b="b"/>
            <a:pathLst>
              <a:path w="4678154" h="12978807">
                <a:moveTo>
                  <a:pt x="0" y="0"/>
                </a:moveTo>
                <a:lnTo>
                  <a:pt x="4678154" y="0"/>
                </a:lnTo>
                <a:lnTo>
                  <a:pt x="4678154" y="12978807"/>
                </a:lnTo>
                <a:lnTo>
                  <a:pt x="0" y="12978807"/>
                </a:lnTo>
                <a:lnTo>
                  <a:pt x="0" y="0"/>
                </a:lnTo>
                <a:close/>
              </a:path>
            </a:pathLst>
          </a:custGeom>
          <a:blipFill>
            <a:blip r:embed="rId7">
              <a:alphaModFix amt="43999"/>
              <a:extLst>
                <a:ext uri="{96DAC541-7B7A-43D3-8B79-37D633B846F1}">
                  <asvg:svgBlip xmlns:asvg="http://schemas.microsoft.com/office/drawing/2016/SVG/main" r:embed="rId8"/>
                </a:ext>
              </a:extLst>
            </a:blip>
            <a:stretch>
              <a:fillRect/>
            </a:stretch>
          </a:blipFill>
        </p:spPr>
        <p:txBody>
          <a:bodyPr/>
          <a:lstStyle/>
          <a:p>
            <a:endParaRPr lang="en-US"/>
          </a:p>
        </p:txBody>
      </p:sp>
      <p:sp>
        <p:nvSpPr>
          <p:cNvPr id="8" name="Freeform 8"/>
          <p:cNvSpPr/>
          <p:nvPr/>
        </p:nvSpPr>
        <p:spPr>
          <a:xfrm>
            <a:off x="15922068" y="8677157"/>
            <a:ext cx="1337232" cy="1002924"/>
          </a:xfrm>
          <a:custGeom>
            <a:avLst/>
            <a:gdLst/>
            <a:ahLst/>
            <a:cxnLst/>
            <a:rect l="l" t="t" r="r" b="b"/>
            <a:pathLst>
              <a:path w="1337232" h="1002924">
                <a:moveTo>
                  <a:pt x="0" y="0"/>
                </a:moveTo>
                <a:lnTo>
                  <a:pt x="1337232" y="0"/>
                </a:lnTo>
                <a:lnTo>
                  <a:pt x="1337232" y="1002925"/>
                </a:lnTo>
                <a:lnTo>
                  <a:pt x="0" y="1002925"/>
                </a:lnTo>
                <a:lnTo>
                  <a:pt x="0" y="0"/>
                </a:lnTo>
                <a:close/>
              </a:path>
            </a:pathLst>
          </a:custGeom>
          <a:blipFill>
            <a:blip r:embed="rId9"/>
            <a:stretch>
              <a:fillRect/>
            </a:stretch>
          </a:blipFill>
        </p:spPr>
        <p:txBody>
          <a:bodyPr/>
          <a:lstStyle/>
          <a:p>
            <a:endParaRPr lang="en-US"/>
          </a:p>
        </p:txBody>
      </p:sp>
      <p:sp>
        <p:nvSpPr>
          <p:cNvPr id="9" name="TextBox 9"/>
          <p:cNvSpPr txBox="1"/>
          <p:nvPr/>
        </p:nvSpPr>
        <p:spPr>
          <a:xfrm>
            <a:off x="11046866" y="514350"/>
            <a:ext cx="6212434" cy="514350"/>
          </a:xfrm>
          <a:prstGeom prst="rect">
            <a:avLst/>
          </a:prstGeom>
        </p:spPr>
        <p:txBody>
          <a:bodyPr lIns="0" tIns="0" rIns="0" bIns="0" rtlCol="0" anchor="t">
            <a:spAutoFit/>
          </a:bodyPr>
          <a:lstStyle/>
          <a:p>
            <a:pPr algn="r">
              <a:lnSpc>
                <a:spcPts val="4200"/>
              </a:lnSpc>
            </a:pPr>
            <a:r>
              <a:rPr lang="en-US" sz="3000">
                <a:solidFill>
                  <a:srgbClr val="0063A0"/>
                </a:solidFill>
                <a:latin typeface="Montserrat Ultra-Bold"/>
              </a:rPr>
              <a:t>2024 RESEARCH CONFERENCE</a:t>
            </a:r>
          </a:p>
        </p:txBody>
      </p:sp>
      <p:sp>
        <p:nvSpPr>
          <p:cNvPr id="10" name="TextBox 10"/>
          <p:cNvSpPr txBox="1"/>
          <p:nvPr/>
        </p:nvSpPr>
        <p:spPr>
          <a:xfrm>
            <a:off x="6100515" y="8963461"/>
            <a:ext cx="6086971" cy="721995"/>
          </a:xfrm>
          <a:prstGeom prst="rect">
            <a:avLst/>
          </a:prstGeom>
        </p:spPr>
        <p:txBody>
          <a:bodyPr lIns="0" tIns="0" rIns="0" bIns="0" rtlCol="0" anchor="t">
            <a:spAutoFit/>
          </a:bodyPr>
          <a:lstStyle/>
          <a:p>
            <a:pPr marL="0" lvl="0" indent="0" algn="ctr">
              <a:lnSpc>
                <a:spcPts val="5880"/>
              </a:lnSpc>
              <a:spcBef>
                <a:spcPct val="0"/>
              </a:spcBef>
            </a:pPr>
            <a:r>
              <a:rPr lang="en-US" sz="4200">
                <a:solidFill>
                  <a:srgbClr val="765944"/>
                </a:solidFill>
                <a:latin typeface="Josefin Sans"/>
              </a:rPr>
              <a:t>#JoburgResearch2024</a:t>
            </a:r>
          </a:p>
        </p:txBody>
      </p:sp>
      <p:sp>
        <p:nvSpPr>
          <p:cNvPr id="11" name="Title 10">
            <a:extLst>
              <a:ext uri="{FF2B5EF4-FFF2-40B4-BE49-F238E27FC236}">
                <a16:creationId xmlns:a16="http://schemas.microsoft.com/office/drawing/2014/main" id="{306F2A92-12BC-277D-D55C-4E68BD6641FD}"/>
              </a:ext>
            </a:extLst>
          </p:cNvPr>
          <p:cNvSpPr>
            <a:spLocks noGrp="1"/>
          </p:cNvSpPr>
          <p:nvPr>
            <p:ph type="title"/>
          </p:nvPr>
        </p:nvSpPr>
        <p:spPr>
          <a:xfrm>
            <a:off x="808874" y="1547067"/>
            <a:ext cx="16640925" cy="1143000"/>
          </a:xfrm>
        </p:spPr>
        <p:txBody>
          <a:bodyPr>
            <a:noAutofit/>
          </a:bodyPr>
          <a:lstStyle/>
          <a:p>
            <a:r>
              <a:rPr lang="en-US" sz="7200" b="1" dirty="0"/>
              <a:t>Problem statement</a:t>
            </a:r>
          </a:p>
        </p:txBody>
      </p:sp>
      <p:pic>
        <p:nvPicPr>
          <p:cNvPr id="13" name="Content Placeholder 12">
            <a:extLst>
              <a:ext uri="{FF2B5EF4-FFF2-40B4-BE49-F238E27FC236}">
                <a16:creationId xmlns:a16="http://schemas.microsoft.com/office/drawing/2014/main" id="{BD167F48-31A3-A308-B837-230658DBE87B}"/>
              </a:ext>
            </a:extLst>
          </p:cNvPr>
          <p:cNvPicPr>
            <a:picLocks noGrp="1" noChangeAspect="1"/>
          </p:cNvPicPr>
          <p:nvPr>
            <p:ph idx="1"/>
          </p:nvPr>
        </p:nvPicPr>
        <p:blipFill>
          <a:blip r:embed="rId10"/>
          <a:stretch>
            <a:fillRect/>
          </a:stretch>
        </p:blipFill>
        <p:spPr>
          <a:xfrm>
            <a:off x="10058400" y="3682492"/>
            <a:ext cx="6336769" cy="4960576"/>
          </a:xfrm>
          <a:prstGeom prst="rect">
            <a:avLst/>
          </a:prstGeom>
        </p:spPr>
      </p:pic>
      <p:sp>
        <p:nvSpPr>
          <p:cNvPr id="14" name="TextBox 13">
            <a:extLst>
              <a:ext uri="{FF2B5EF4-FFF2-40B4-BE49-F238E27FC236}">
                <a16:creationId xmlns:a16="http://schemas.microsoft.com/office/drawing/2014/main" id="{0738CB35-F101-C96B-3A26-B4A9624664DE}"/>
              </a:ext>
            </a:extLst>
          </p:cNvPr>
          <p:cNvSpPr txBox="1"/>
          <p:nvPr/>
        </p:nvSpPr>
        <p:spPr>
          <a:xfrm>
            <a:off x="808874" y="3010460"/>
            <a:ext cx="8728457" cy="5632311"/>
          </a:xfrm>
          <a:prstGeom prst="rect">
            <a:avLst/>
          </a:prstGeom>
          <a:noFill/>
        </p:spPr>
        <p:txBody>
          <a:bodyPr wrap="square" rtlCol="0">
            <a:spAutoFit/>
          </a:bodyPr>
          <a:lstStyle/>
          <a:p>
            <a:pPr marL="571500" indent="-571500">
              <a:buFont typeface="Arial" panose="020B0604020202020204" pitchFamily="34" charset="0"/>
              <a:buChar char="•"/>
            </a:pPr>
            <a:r>
              <a:rPr lang="en-ZA" sz="4000" dirty="0"/>
              <a:t>Inadequate resources for universal screening/diagnosis by OGTT</a:t>
            </a:r>
          </a:p>
          <a:p>
            <a:pPr marL="571500" indent="-571500">
              <a:buFont typeface="Arial" panose="020B0604020202020204" pitchFamily="34" charset="0"/>
              <a:buChar char="•"/>
            </a:pPr>
            <a:r>
              <a:rPr lang="en-ZA" sz="4000" dirty="0"/>
              <a:t>OGTT: </a:t>
            </a:r>
          </a:p>
          <a:p>
            <a:pPr marL="1028700" lvl="1" indent="-571500">
              <a:buFont typeface="Wingdings" panose="05000000000000000000" pitchFamily="2" charset="2"/>
              <a:buChar char="Ø"/>
            </a:pPr>
            <a:r>
              <a:rPr lang="en-ZA" sz="4000" dirty="0"/>
              <a:t>Minimum 2 hours</a:t>
            </a:r>
          </a:p>
          <a:p>
            <a:pPr marL="1028700" lvl="1" indent="-571500">
              <a:buFont typeface="Wingdings" panose="05000000000000000000" pitchFamily="2" charset="2"/>
              <a:buChar char="Ø"/>
            </a:pPr>
            <a:r>
              <a:rPr lang="en-ZA" sz="4000" dirty="0"/>
              <a:t>Fasting is required</a:t>
            </a:r>
          </a:p>
          <a:p>
            <a:pPr marL="1028700" lvl="1" indent="-571500">
              <a:buFont typeface="Wingdings" panose="05000000000000000000" pitchFamily="2" charset="2"/>
              <a:buChar char="Ø"/>
            </a:pPr>
            <a:r>
              <a:rPr lang="en-ZA" sz="4000" dirty="0"/>
              <a:t>Glucose solution required, may lead to nausea or vomiting</a:t>
            </a:r>
          </a:p>
          <a:p>
            <a:pPr marL="571500" indent="-571500">
              <a:buFont typeface="Wingdings" panose="05000000000000000000" pitchFamily="2" charset="2"/>
              <a:buChar char="§"/>
            </a:pPr>
            <a:r>
              <a:rPr lang="en-ZA" sz="4000" dirty="0"/>
              <a:t>High risk group approach:</a:t>
            </a:r>
          </a:p>
          <a:p>
            <a:pPr marL="1028700" lvl="1" indent="-571500">
              <a:buFont typeface="Wingdings" panose="05000000000000000000" pitchFamily="2" charset="2"/>
              <a:buChar char="Ø"/>
            </a:pPr>
            <a:r>
              <a:rPr lang="en-ZA" sz="4000" dirty="0"/>
              <a:t>Not sensitive or specific for GDM</a:t>
            </a:r>
          </a:p>
        </p:txBody>
      </p:sp>
    </p:spTree>
    <p:extLst>
      <p:ext uri="{BB962C8B-B14F-4D97-AF65-F5344CB8AC3E}">
        <p14:creationId xmlns:p14="http://schemas.microsoft.com/office/powerpoint/2010/main" val="20677374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1043544" y="8677157"/>
            <a:ext cx="2648900" cy="1002924"/>
          </a:xfrm>
          <a:custGeom>
            <a:avLst/>
            <a:gdLst/>
            <a:ahLst/>
            <a:cxnLst/>
            <a:rect l="l" t="t" r="r" b="b"/>
            <a:pathLst>
              <a:path w="2648900" h="1002924">
                <a:moveTo>
                  <a:pt x="0" y="0"/>
                </a:moveTo>
                <a:lnTo>
                  <a:pt x="2648900" y="0"/>
                </a:lnTo>
                <a:lnTo>
                  <a:pt x="2648900" y="1002925"/>
                </a:lnTo>
                <a:lnTo>
                  <a:pt x="0" y="1002925"/>
                </a:lnTo>
                <a:lnTo>
                  <a:pt x="0" y="0"/>
                </a:lnTo>
                <a:close/>
              </a:path>
            </a:pathLst>
          </a:custGeom>
          <a:blipFill>
            <a:blip r:embed="rId3"/>
            <a:stretch>
              <a:fillRect/>
            </a:stretch>
          </a:blipFill>
        </p:spPr>
        <p:txBody>
          <a:bodyPr/>
          <a:lstStyle/>
          <a:p>
            <a:endParaRPr lang="en-US"/>
          </a:p>
        </p:txBody>
      </p:sp>
      <p:sp>
        <p:nvSpPr>
          <p:cNvPr id="3" name="TextBox 3"/>
          <p:cNvSpPr txBox="1"/>
          <p:nvPr/>
        </p:nvSpPr>
        <p:spPr>
          <a:xfrm>
            <a:off x="725991" y="495053"/>
            <a:ext cx="11616191" cy="514350"/>
          </a:xfrm>
          <a:prstGeom prst="rect">
            <a:avLst/>
          </a:prstGeom>
        </p:spPr>
        <p:txBody>
          <a:bodyPr lIns="0" tIns="0" rIns="0" bIns="0" rtlCol="0" anchor="t">
            <a:spAutoFit/>
          </a:bodyPr>
          <a:lstStyle/>
          <a:p>
            <a:pPr algn="l">
              <a:lnSpc>
                <a:spcPts val="4200"/>
              </a:lnSpc>
            </a:pPr>
            <a:r>
              <a:rPr lang="en-US" sz="3000">
                <a:solidFill>
                  <a:srgbClr val="DCB05B"/>
                </a:solidFill>
                <a:latin typeface="Montserrat Ultra-Bold"/>
              </a:rPr>
              <a:t>JOHANNESBURG HEALTH DISTRICT </a:t>
            </a:r>
          </a:p>
        </p:txBody>
      </p:sp>
      <p:sp>
        <p:nvSpPr>
          <p:cNvPr id="4" name="Freeform 4"/>
          <p:cNvSpPr/>
          <p:nvPr/>
        </p:nvSpPr>
        <p:spPr>
          <a:xfrm>
            <a:off x="15018832" y="1547067"/>
            <a:ext cx="3636016" cy="9680082"/>
          </a:xfrm>
          <a:custGeom>
            <a:avLst/>
            <a:gdLst/>
            <a:ahLst/>
            <a:cxnLst/>
            <a:rect l="l" t="t" r="r" b="b"/>
            <a:pathLst>
              <a:path w="3636016" h="9680082">
                <a:moveTo>
                  <a:pt x="0" y="0"/>
                </a:moveTo>
                <a:lnTo>
                  <a:pt x="3636016" y="0"/>
                </a:lnTo>
                <a:lnTo>
                  <a:pt x="3636016" y="9680082"/>
                </a:lnTo>
                <a:lnTo>
                  <a:pt x="0" y="9680082"/>
                </a:lnTo>
                <a:lnTo>
                  <a:pt x="0" y="0"/>
                </a:lnTo>
                <a:close/>
              </a:path>
            </a:pathLst>
          </a:custGeom>
          <a:blipFill>
            <a:blip r:embed="rId4">
              <a:alphaModFix amt="37000"/>
              <a:extLst>
                <a:ext uri="{96DAC541-7B7A-43D3-8B79-37D633B846F1}">
                  <asvg:svgBlip xmlns:asvg="http://schemas.microsoft.com/office/drawing/2016/SVG/main" r:embed="rId5"/>
                </a:ext>
              </a:extLst>
            </a:blip>
            <a:stretch>
              <a:fillRect/>
            </a:stretch>
          </a:blipFill>
        </p:spPr>
        <p:txBody>
          <a:bodyPr/>
          <a:lstStyle/>
          <a:p>
            <a:endParaRPr lang="en-US"/>
          </a:p>
        </p:txBody>
      </p:sp>
      <p:grpSp>
        <p:nvGrpSpPr>
          <p:cNvPr id="5" name="Group 5"/>
          <p:cNvGrpSpPr>
            <a:grpSpLocks noChangeAspect="1"/>
          </p:cNvGrpSpPr>
          <p:nvPr/>
        </p:nvGrpSpPr>
        <p:grpSpPr>
          <a:xfrm>
            <a:off x="14497763" y="301323"/>
            <a:ext cx="11802750" cy="12978807"/>
            <a:chOff x="0" y="0"/>
            <a:chExt cx="14228623" cy="15646400"/>
          </a:xfrm>
        </p:grpSpPr>
        <p:sp>
          <p:nvSpPr>
            <p:cNvPr id="6" name="Freeform 6"/>
            <p:cNvSpPr/>
            <p:nvPr/>
          </p:nvSpPr>
          <p:spPr>
            <a:xfrm>
              <a:off x="0" y="0"/>
              <a:ext cx="14228699" cy="15646400"/>
            </a:xfrm>
            <a:custGeom>
              <a:avLst/>
              <a:gdLst/>
              <a:ahLst/>
              <a:cxnLst/>
              <a:rect l="l" t="t" r="r" b="b"/>
              <a:pathLst>
                <a:path w="14228699" h="15646400">
                  <a:moveTo>
                    <a:pt x="4891913" y="0"/>
                  </a:moveTo>
                  <a:lnTo>
                    <a:pt x="0" y="8473059"/>
                  </a:lnTo>
                  <a:lnTo>
                    <a:pt x="4141597" y="15646400"/>
                  </a:lnTo>
                  <a:lnTo>
                    <a:pt x="14228699" y="15646400"/>
                  </a:lnTo>
                  <a:lnTo>
                    <a:pt x="14228699" y="0"/>
                  </a:lnTo>
                  <a:close/>
                </a:path>
              </a:pathLst>
            </a:custGeom>
            <a:blipFill>
              <a:blip r:embed="rId6"/>
              <a:stretch>
                <a:fillRect t="-22720" r="-160054" b="-22720"/>
              </a:stretch>
            </a:blipFill>
          </p:spPr>
          <p:txBody>
            <a:bodyPr/>
            <a:lstStyle/>
            <a:p>
              <a:endParaRPr lang="en-US"/>
            </a:p>
          </p:txBody>
        </p:sp>
      </p:grpSp>
      <p:sp>
        <p:nvSpPr>
          <p:cNvPr id="7" name="Freeform 7"/>
          <p:cNvSpPr/>
          <p:nvPr/>
        </p:nvSpPr>
        <p:spPr>
          <a:xfrm>
            <a:off x="14497763" y="301323"/>
            <a:ext cx="4678154" cy="12978807"/>
          </a:xfrm>
          <a:custGeom>
            <a:avLst/>
            <a:gdLst/>
            <a:ahLst/>
            <a:cxnLst/>
            <a:rect l="l" t="t" r="r" b="b"/>
            <a:pathLst>
              <a:path w="4678154" h="12978807">
                <a:moveTo>
                  <a:pt x="0" y="0"/>
                </a:moveTo>
                <a:lnTo>
                  <a:pt x="4678154" y="0"/>
                </a:lnTo>
                <a:lnTo>
                  <a:pt x="4678154" y="12978807"/>
                </a:lnTo>
                <a:lnTo>
                  <a:pt x="0" y="12978807"/>
                </a:lnTo>
                <a:lnTo>
                  <a:pt x="0" y="0"/>
                </a:lnTo>
                <a:close/>
              </a:path>
            </a:pathLst>
          </a:custGeom>
          <a:blipFill>
            <a:blip r:embed="rId7">
              <a:alphaModFix amt="43999"/>
              <a:extLst>
                <a:ext uri="{96DAC541-7B7A-43D3-8B79-37D633B846F1}">
                  <asvg:svgBlip xmlns:asvg="http://schemas.microsoft.com/office/drawing/2016/SVG/main" r:embed="rId8"/>
                </a:ext>
              </a:extLst>
            </a:blip>
            <a:stretch>
              <a:fillRect/>
            </a:stretch>
          </a:blipFill>
        </p:spPr>
        <p:txBody>
          <a:bodyPr/>
          <a:lstStyle/>
          <a:p>
            <a:endParaRPr lang="en-US"/>
          </a:p>
        </p:txBody>
      </p:sp>
      <p:sp>
        <p:nvSpPr>
          <p:cNvPr id="8" name="Freeform 8"/>
          <p:cNvSpPr/>
          <p:nvPr/>
        </p:nvSpPr>
        <p:spPr>
          <a:xfrm>
            <a:off x="15922068" y="8677157"/>
            <a:ext cx="1337232" cy="1002924"/>
          </a:xfrm>
          <a:custGeom>
            <a:avLst/>
            <a:gdLst/>
            <a:ahLst/>
            <a:cxnLst/>
            <a:rect l="l" t="t" r="r" b="b"/>
            <a:pathLst>
              <a:path w="1337232" h="1002924">
                <a:moveTo>
                  <a:pt x="0" y="0"/>
                </a:moveTo>
                <a:lnTo>
                  <a:pt x="1337232" y="0"/>
                </a:lnTo>
                <a:lnTo>
                  <a:pt x="1337232" y="1002925"/>
                </a:lnTo>
                <a:lnTo>
                  <a:pt x="0" y="1002925"/>
                </a:lnTo>
                <a:lnTo>
                  <a:pt x="0" y="0"/>
                </a:lnTo>
                <a:close/>
              </a:path>
            </a:pathLst>
          </a:custGeom>
          <a:blipFill>
            <a:blip r:embed="rId9"/>
            <a:stretch>
              <a:fillRect/>
            </a:stretch>
          </a:blipFill>
        </p:spPr>
        <p:txBody>
          <a:bodyPr/>
          <a:lstStyle/>
          <a:p>
            <a:endParaRPr lang="en-US"/>
          </a:p>
        </p:txBody>
      </p:sp>
      <p:sp>
        <p:nvSpPr>
          <p:cNvPr id="9" name="TextBox 9"/>
          <p:cNvSpPr txBox="1"/>
          <p:nvPr/>
        </p:nvSpPr>
        <p:spPr>
          <a:xfrm>
            <a:off x="11046866" y="514350"/>
            <a:ext cx="6212434" cy="514350"/>
          </a:xfrm>
          <a:prstGeom prst="rect">
            <a:avLst/>
          </a:prstGeom>
        </p:spPr>
        <p:txBody>
          <a:bodyPr lIns="0" tIns="0" rIns="0" bIns="0" rtlCol="0" anchor="t">
            <a:spAutoFit/>
          </a:bodyPr>
          <a:lstStyle/>
          <a:p>
            <a:pPr algn="r">
              <a:lnSpc>
                <a:spcPts val="4200"/>
              </a:lnSpc>
            </a:pPr>
            <a:r>
              <a:rPr lang="en-US" sz="3000">
                <a:solidFill>
                  <a:srgbClr val="0063A0"/>
                </a:solidFill>
                <a:latin typeface="Montserrat Ultra-Bold"/>
              </a:rPr>
              <a:t>2024 RESEARCH CONFERENCE</a:t>
            </a:r>
          </a:p>
        </p:txBody>
      </p:sp>
      <p:sp>
        <p:nvSpPr>
          <p:cNvPr id="10" name="TextBox 10"/>
          <p:cNvSpPr txBox="1"/>
          <p:nvPr/>
        </p:nvSpPr>
        <p:spPr>
          <a:xfrm>
            <a:off x="6139633" y="8964001"/>
            <a:ext cx="6086971" cy="721995"/>
          </a:xfrm>
          <a:prstGeom prst="rect">
            <a:avLst/>
          </a:prstGeom>
        </p:spPr>
        <p:txBody>
          <a:bodyPr lIns="0" tIns="0" rIns="0" bIns="0" rtlCol="0" anchor="t">
            <a:spAutoFit/>
          </a:bodyPr>
          <a:lstStyle/>
          <a:p>
            <a:pPr marL="0" lvl="0" indent="0" algn="ctr">
              <a:lnSpc>
                <a:spcPts val="5880"/>
              </a:lnSpc>
              <a:spcBef>
                <a:spcPct val="0"/>
              </a:spcBef>
            </a:pPr>
            <a:r>
              <a:rPr lang="en-US" sz="4200">
                <a:solidFill>
                  <a:srgbClr val="765944"/>
                </a:solidFill>
                <a:latin typeface="Josefin Sans"/>
              </a:rPr>
              <a:t>#JoburgResearch2024</a:t>
            </a:r>
          </a:p>
        </p:txBody>
      </p:sp>
      <p:sp>
        <p:nvSpPr>
          <p:cNvPr id="11" name="Title 10">
            <a:extLst>
              <a:ext uri="{FF2B5EF4-FFF2-40B4-BE49-F238E27FC236}">
                <a16:creationId xmlns:a16="http://schemas.microsoft.com/office/drawing/2014/main" id="{306F2A92-12BC-277D-D55C-4E68BD6641FD}"/>
              </a:ext>
            </a:extLst>
          </p:cNvPr>
          <p:cNvSpPr>
            <a:spLocks noGrp="1"/>
          </p:cNvSpPr>
          <p:nvPr>
            <p:ph type="title"/>
          </p:nvPr>
        </p:nvSpPr>
        <p:spPr>
          <a:xfrm>
            <a:off x="618376" y="2247900"/>
            <a:ext cx="14621624" cy="1143000"/>
          </a:xfrm>
        </p:spPr>
        <p:txBody>
          <a:bodyPr>
            <a:noAutofit/>
          </a:bodyPr>
          <a:lstStyle/>
          <a:p>
            <a:r>
              <a:rPr lang="en-US" sz="9600" b="1" dirty="0"/>
              <a:t>Aim</a:t>
            </a:r>
          </a:p>
        </p:txBody>
      </p:sp>
      <p:sp>
        <p:nvSpPr>
          <p:cNvPr id="12" name="Content Placeholder 11">
            <a:extLst>
              <a:ext uri="{FF2B5EF4-FFF2-40B4-BE49-F238E27FC236}">
                <a16:creationId xmlns:a16="http://schemas.microsoft.com/office/drawing/2014/main" id="{26A4406C-3ECD-0A0C-2CC0-A2565277C341}"/>
              </a:ext>
            </a:extLst>
          </p:cNvPr>
          <p:cNvSpPr>
            <a:spLocks noGrp="1"/>
          </p:cNvSpPr>
          <p:nvPr>
            <p:ph idx="1"/>
          </p:nvPr>
        </p:nvSpPr>
        <p:spPr>
          <a:xfrm>
            <a:off x="618375" y="4381500"/>
            <a:ext cx="14400457" cy="2819400"/>
          </a:xfrm>
        </p:spPr>
        <p:txBody>
          <a:bodyPr>
            <a:noAutofit/>
          </a:bodyPr>
          <a:lstStyle/>
          <a:p>
            <a:pPr algn="ctr"/>
            <a:r>
              <a:rPr lang="en-US" sz="5400" b="1" dirty="0">
                <a:latin typeface="+mj-lt"/>
              </a:rPr>
              <a:t>Find a GDM diagnostic method that would be </a:t>
            </a:r>
            <a:r>
              <a:rPr lang="en-ZA" sz="5400" b="1" dirty="0">
                <a:effectLst/>
                <a:latin typeface="+mj-lt"/>
                <a:ea typeface="Aptos" panose="020B0004020202020204" pitchFamily="34" charset="0"/>
                <a:cs typeface="Times New Roman" panose="02020603050405020304" pitchFamily="18" charset="0"/>
              </a:rPr>
              <a:t>cost-effective and accurate</a:t>
            </a:r>
            <a:endParaRPr lang="en-ZA" sz="5400" b="1" dirty="0">
              <a:latin typeface="+mj-lt"/>
              <a:ea typeface="Aptos" panose="020B0004020202020204" pitchFamily="34" charset="0"/>
              <a:cs typeface="Times New Roman" panose="02020603050405020304" pitchFamily="18" charset="0"/>
            </a:endParaRPr>
          </a:p>
          <a:p>
            <a:pPr algn="ctr"/>
            <a:endParaRPr lang="en-ZA" sz="5400" b="1" dirty="0">
              <a:effectLst/>
              <a:latin typeface="+mj-lt"/>
              <a:ea typeface="Aptos" panose="020B0004020202020204" pitchFamily="34" charset="0"/>
              <a:cs typeface="Times New Roman" panose="02020603050405020304" pitchFamily="18" charset="0"/>
            </a:endParaRPr>
          </a:p>
          <a:p>
            <a:pPr lvl="1" algn="ctr"/>
            <a:r>
              <a:rPr lang="en-ZA" sz="5400" b="1" dirty="0">
                <a:latin typeface="+mj-lt"/>
                <a:ea typeface="Aptos" panose="020B0004020202020204" pitchFamily="34" charset="0"/>
                <a:cs typeface="Times New Roman" panose="02020603050405020304" pitchFamily="18" charset="0"/>
              </a:rPr>
              <a:t> Comparing FPG, HbA1c and GA with OGTT</a:t>
            </a:r>
            <a:endParaRPr lang="en-ZA" sz="5400" b="1" dirty="0">
              <a:effectLst/>
              <a:latin typeface="+mj-lt"/>
              <a:ea typeface="Aptos" panose="020B0004020202020204" pitchFamily="34" charset="0"/>
              <a:cs typeface="Times New Roman" panose="02020603050405020304" pitchFamily="18" charset="0"/>
            </a:endParaRPr>
          </a:p>
        </p:txBody>
      </p:sp>
    </p:spTree>
    <p:extLst>
      <p:ext uri="{BB962C8B-B14F-4D97-AF65-F5344CB8AC3E}">
        <p14:creationId xmlns:p14="http://schemas.microsoft.com/office/powerpoint/2010/main" val="127715577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1043544" y="8677157"/>
            <a:ext cx="2648900" cy="1002924"/>
          </a:xfrm>
          <a:custGeom>
            <a:avLst/>
            <a:gdLst/>
            <a:ahLst/>
            <a:cxnLst/>
            <a:rect l="l" t="t" r="r" b="b"/>
            <a:pathLst>
              <a:path w="2648900" h="1002924">
                <a:moveTo>
                  <a:pt x="0" y="0"/>
                </a:moveTo>
                <a:lnTo>
                  <a:pt x="2648900" y="0"/>
                </a:lnTo>
                <a:lnTo>
                  <a:pt x="2648900" y="1002925"/>
                </a:lnTo>
                <a:lnTo>
                  <a:pt x="0" y="1002925"/>
                </a:lnTo>
                <a:lnTo>
                  <a:pt x="0" y="0"/>
                </a:lnTo>
                <a:close/>
              </a:path>
            </a:pathLst>
          </a:custGeom>
          <a:blipFill>
            <a:blip r:embed="rId3"/>
            <a:stretch>
              <a:fillRect/>
            </a:stretch>
          </a:blipFill>
        </p:spPr>
        <p:txBody>
          <a:bodyPr/>
          <a:lstStyle/>
          <a:p>
            <a:endParaRPr lang="en-US"/>
          </a:p>
        </p:txBody>
      </p:sp>
      <p:sp>
        <p:nvSpPr>
          <p:cNvPr id="3" name="TextBox 3"/>
          <p:cNvSpPr txBox="1"/>
          <p:nvPr/>
        </p:nvSpPr>
        <p:spPr>
          <a:xfrm>
            <a:off x="725991" y="495053"/>
            <a:ext cx="11616191" cy="514350"/>
          </a:xfrm>
          <a:prstGeom prst="rect">
            <a:avLst/>
          </a:prstGeom>
        </p:spPr>
        <p:txBody>
          <a:bodyPr lIns="0" tIns="0" rIns="0" bIns="0" rtlCol="0" anchor="t">
            <a:spAutoFit/>
          </a:bodyPr>
          <a:lstStyle/>
          <a:p>
            <a:pPr algn="l">
              <a:lnSpc>
                <a:spcPts val="4200"/>
              </a:lnSpc>
            </a:pPr>
            <a:r>
              <a:rPr lang="en-US" sz="3000">
                <a:solidFill>
                  <a:srgbClr val="DCB05B"/>
                </a:solidFill>
                <a:latin typeface="Montserrat Ultra-Bold"/>
              </a:rPr>
              <a:t>JOHANNESBURG HEALTH DISTRICT </a:t>
            </a:r>
          </a:p>
        </p:txBody>
      </p:sp>
      <p:sp>
        <p:nvSpPr>
          <p:cNvPr id="4" name="Freeform 4"/>
          <p:cNvSpPr/>
          <p:nvPr/>
        </p:nvSpPr>
        <p:spPr>
          <a:xfrm>
            <a:off x="15018832" y="1547067"/>
            <a:ext cx="3636016" cy="9680082"/>
          </a:xfrm>
          <a:custGeom>
            <a:avLst/>
            <a:gdLst/>
            <a:ahLst/>
            <a:cxnLst/>
            <a:rect l="l" t="t" r="r" b="b"/>
            <a:pathLst>
              <a:path w="3636016" h="9680082">
                <a:moveTo>
                  <a:pt x="0" y="0"/>
                </a:moveTo>
                <a:lnTo>
                  <a:pt x="3636016" y="0"/>
                </a:lnTo>
                <a:lnTo>
                  <a:pt x="3636016" y="9680082"/>
                </a:lnTo>
                <a:lnTo>
                  <a:pt x="0" y="9680082"/>
                </a:lnTo>
                <a:lnTo>
                  <a:pt x="0" y="0"/>
                </a:lnTo>
                <a:close/>
              </a:path>
            </a:pathLst>
          </a:custGeom>
          <a:blipFill>
            <a:blip r:embed="rId4">
              <a:alphaModFix amt="37000"/>
              <a:extLst>
                <a:ext uri="{96DAC541-7B7A-43D3-8B79-37D633B846F1}">
                  <asvg:svgBlip xmlns:asvg="http://schemas.microsoft.com/office/drawing/2016/SVG/main" r:embed="rId5"/>
                </a:ext>
              </a:extLst>
            </a:blip>
            <a:stretch>
              <a:fillRect/>
            </a:stretch>
          </a:blipFill>
        </p:spPr>
        <p:txBody>
          <a:bodyPr/>
          <a:lstStyle/>
          <a:p>
            <a:endParaRPr lang="en-US"/>
          </a:p>
        </p:txBody>
      </p:sp>
      <p:grpSp>
        <p:nvGrpSpPr>
          <p:cNvPr id="5" name="Group 5"/>
          <p:cNvGrpSpPr>
            <a:grpSpLocks noChangeAspect="1"/>
          </p:cNvGrpSpPr>
          <p:nvPr/>
        </p:nvGrpSpPr>
        <p:grpSpPr>
          <a:xfrm>
            <a:off x="14497763" y="301323"/>
            <a:ext cx="11802750" cy="12978807"/>
            <a:chOff x="0" y="0"/>
            <a:chExt cx="14228623" cy="15646400"/>
          </a:xfrm>
        </p:grpSpPr>
        <p:sp>
          <p:nvSpPr>
            <p:cNvPr id="6" name="Freeform 6"/>
            <p:cNvSpPr/>
            <p:nvPr/>
          </p:nvSpPr>
          <p:spPr>
            <a:xfrm>
              <a:off x="0" y="0"/>
              <a:ext cx="14228699" cy="15646400"/>
            </a:xfrm>
            <a:custGeom>
              <a:avLst/>
              <a:gdLst/>
              <a:ahLst/>
              <a:cxnLst/>
              <a:rect l="l" t="t" r="r" b="b"/>
              <a:pathLst>
                <a:path w="14228699" h="15646400">
                  <a:moveTo>
                    <a:pt x="4891913" y="0"/>
                  </a:moveTo>
                  <a:lnTo>
                    <a:pt x="0" y="8473059"/>
                  </a:lnTo>
                  <a:lnTo>
                    <a:pt x="4141597" y="15646400"/>
                  </a:lnTo>
                  <a:lnTo>
                    <a:pt x="14228699" y="15646400"/>
                  </a:lnTo>
                  <a:lnTo>
                    <a:pt x="14228699" y="0"/>
                  </a:lnTo>
                  <a:close/>
                </a:path>
              </a:pathLst>
            </a:custGeom>
            <a:blipFill>
              <a:blip r:embed="rId6"/>
              <a:stretch>
                <a:fillRect t="-22720" r="-160054" b="-22720"/>
              </a:stretch>
            </a:blipFill>
          </p:spPr>
          <p:txBody>
            <a:bodyPr/>
            <a:lstStyle/>
            <a:p>
              <a:endParaRPr lang="en-US"/>
            </a:p>
          </p:txBody>
        </p:sp>
      </p:grpSp>
      <p:sp>
        <p:nvSpPr>
          <p:cNvPr id="7" name="Freeform 7"/>
          <p:cNvSpPr/>
          <p:nvPr/>
        </p:nvSpPr>
        <p:spPr>
          <a:xfrm>
            <a:off x="14497763" y="301323"/>
            <a:ext cx="4678154" cy="12978807"/>
          </a:xfrm>
          <a:custGeom>
            <a:avLst/>
            <a:gdLst/>
            <a:ahLst/>
            <a:cxnLst/>
            <a:rect l="l" t="t" r="r" b="b"/>
            <a:pathLst>
              <a:path w="4678154" h="12978807">
                <a:moveTo>
                  <a:pt x="0" y="0"/>
                </a:moveTo>
                <a:lnTo>
                  <a:pt x="4678154" y="0"/>
                </a:lnTo>
                <a:lnTo>
                  <a:pt x="4678154" y="12978807"/>
                </a:lnTo>
                <a:lnTo>
                  <a:pt x="0" y="12978807"/>
                </a:lnTo>
                <a:lnTo>
                  <a:pt x="0" y="0"/>
                </a:lnTo>
                <a:close/>
              </a:path>
            </a:pathLst>
          </a:custGeom>
          <a:blipFill>
            <a:blip r:embed="rId7">
              <a:alphaModFix amt="43999"/>
              <a:extLst>
                <a:ext uri="{96DAC541-7B7A-43D3-8B79-37D633B846F1}">
                  <asvg:svgBlip xmlns:asvg="http://schemas.microsoft.com/office/drawing/2016/SVG/main" r:embed="rId8"/>
                </a:ext>
              </a:extLst>
            </a:blip>
            <a:stretch>
              <a:fillRect/>
            </a:stretch>
          </a:blipFill>
        </p:spPr>
        <p:txBody>
          <a:bodyPr/>
          <a:lstStyle/>
          <a:p>
            <a:endParaRPr lang="en-US"/>
          </a:p>
        </p:txBody>
      </p:sp>
      <p:sp>
        <p:nvSpPr>
          <p:cNvPr id="8" name="Freeform 8"/>
          <p:cNvSpPr/>
          <p:nvPr/>
        </p:nvSpPr>
        <p:spPr>
          <a:xfrm>
            <a:off x="15922068" y="8677157"/>
            <a:ext cx="1337232" cy="1002924"/>
          </a:xfrm>
          <a:custGeom>
            <a:avLst/>
            <a:gdLst/>
            <a:ahLst/>
            <a:cxnLst/>
            <a:rect l="l" t="t" r="r" b="b"/>
            <a:pathLst>
              <a:path w="1337232" h="1002924">
                <a:moveTo>
                  <a:pt x="0" y="0"/>
                </a:moveTo>
                <a:lnTo>
                  <a:pt x="1337232" y="0"/>
                </a:lnTo>
                <a:lnTo>
                  <a:pt x="1337232" y="1002925"/>
                </a:lnTo>
                <a:lnTo>
                  <a:pt x="0" y="1002925"/>
                </a:lnTo>
                <a:lnTo>
                  <a:pt x="0" y="0"/>
                </a:lnTo>
                <a:close/>
              </a:path>
            </a:pathLst>
          </a:custGeom>
          <a:blipFill>
            <a:blip r:embed="rId9"/>
            <a:stretch>
              <a:fillRect/>
            </a:stretch>
          </a:blipFill>
        </p:spPr>
        <p:txBody>
          <a:bodyPr/>
          <a:lstStyle/>
          <a:p>
            <a:endParaRPr lang="en-US"/>
          </a:p>
        </p:txBody>
      </p:sp>
      <p:sp>
        <p:nvSpPr>
          <p:cNvPr id="9" name="TextBox 9"/>
          <p:cNvSpPr txBox="1"/>
          <p:nvPr/>
        </p:nvSpPr>
        <p:spPr>
          <a:xfrm>
            <a:off x="11046866" y="514350"/>
            <a:ext cx="6212434" cy="514350"/>
          </a:xfrm>
          <a:prstGeom prst="rect">
            <a:avLst/>
          </a:prstGeom>
        </p:spPr>
        <p:txBody>
          <a:bodyPr lIns="0" tIns="0" rIns="0" bIns="0" rtlCol="0" anchor="t">
            <a:spAutoFit/>
          </a:bodyPr>
          <a:lstStyle/>
          <a:p>
            <a:pPr algn="r">
              <a:lnSpc>
                <a:spcPts val="4200"/>
              </a:lnSpc>
            </a:pPr>
            <a:r>
              <a:rPr lang="en-US" sz="3000">
                <a:solidFill>
                  <a:srgbClr val="0063A0"/>
                </a:solidFill>
                <a:latin typeface="Montserrat Ultra-Bold"/>
              </a:rPr>
              <a:t>2024 RESEARCH CONFERENCE</a:t>
            </a:r>
          </a:p>
        </p:txBody>
      </p:sp>
      <p:sp>
        <p:nvSpPr>
          <p:cNvPr id="10" name="TextBox 10"/>
          <p:cNvSpPr txBox="1"/>
          <p:nvPr/>
        </p:nvSpPr>
        <p:spPr>
          <a:xfrm>
            <a:off x="6100515" y="8963461"/>
            <a:ext cx="6086971" cy="721995"/>
          </a:xfrm>
          <a:prstGeom prst="rect">
            <a:avLst/>
          </a:prstGeom>
        </p:spPr>
        <p:txBody>
          <a:bodyPr lIns="0" tIns="0" rIns="0" bIns="0" rtlCol="0" anchor="t">
            <a:spAutoFit/>
          </a:bodyPr>
          <a:lstStyle/>
          <a:p>
            <a:pPr marL="0" lvl="0" indent="0" algn="ctr">
              <a:lnSpc>
                <a:spcPts val="5880"/>
              </a:lnSpc>
              <a:spcBef>
                <a:spcPct val="0"/>
              </a:spcBef>
            </a:pPr>
            <a:r>
              <a:rPr lang="en-US" sz="4200">
                <a:solidFill>
                  <a:srgbClr val="765944"/>
                </a:solidFill>
                <a:latin typeface="Josefin Sans"/>
              </a:rPr>
              <a:t>#JoburgResearch2024</a:t>
            </a:r>
          </a:p>
        </p:txBody>
      </p:sp>
      <p:sp>
        <p:nvSpPr>
          <p:cNvPr id="11" name="Title 10">
            <a:extLst>
              <a:ext uri="{FF2B5EF4-FFF2-40B4-BE49-F238E27FC236}">
                <a16:creationId xmlns:a16="http://schemas.microsoft.com/office/drawing/2014/main" id="{306F2A92-12BC-277D-D55C-4E68BD6641FD}"/>
              </a:ext>
            </a:extLst>
          </p:cNvPr>
          <p:cNvSpPr>
            <a:spLocks noGrp="1"/>
          </p:cNvSpPr>
          <p:nvPr>
            <p:ph type="title"/>
          </p:nvPr>
        </p:nvSpPr>
        <p:spPr>
          <a:xfrm>
            <a:off x="805811" y="1638300"/>
            <a:ext cx="14621624" cy="1143000"/>
          </a:xfrm>
        </p:spPr>
        <p:txBody>
          <a:bodyPr>
            <a:noAutofit/>
          </a:bodyPr>
          <a:lstStyle/>
          <a:p>
            <a:r>
              <a:rPr lang="en-US" sz="8800" b="1" dirty="0"/>
              <a:t>Methods</a:t>
            </a:r>
          </a:p>
        </p:txBody>
      </p:sp>
      <p:graphicFrame>
        <p:nvGraphicFramePr>
          <p:cNvPr id="13" name="Content Placeholder 3">
            <a:extLst>
              <a:ext uri="{FF2B5EF4-FFF2-40B4-BE49-F238E27FC236}">
                <a16:creationId xmlns:a16="http://schemas.microsoft.com/office/drawing/2014/main" id="{1265FDD7-ACDF-1BB2-0E9C-2FF7E8BEB53D}"/>
              </a:ext>
            </a:extLst>
          </p:cNvPr>
          <p:cNvGraphicFramePr>
            <a:graphicFrameLocks noGrp="1"/>
          </p:cNvGraphicFramePr>
          <p:nvPr>
            <p:ph idx="1"/>
            <p:extLst>
              <p:ext uri="{D42A27DB-BD31-4B8C-83A1-F6EECF244321}">
                <p14:modId xmlns:p14="http://schemas.microsoft.com/office/powerpoint/2010/main" val="1421039614"/>
              </p:ext>
            </p:extLst>
          </p:nvPr>
        </p:nvGraphicFramePr>
        <p:xfrm>
          <a:off x="695324" y="2781300"/>
          <a:ext cx="17135476" cy="5630179"/>
        </p:xfrm>
        <a:graphic>
          <a:graphicData uri="http://schemas.openxmlformats.org/drawingml/2006/diagram">
            <dgm:relIds xmlns:dgm="http://schemas.openxmlformats.org/drawingml/2006/diagram" xmlns:r="http://schemas.openxmlformats.org/officeDocument/2006/relationships" r:dm="rId10" r:lo="rId11" r:qs="rId12" r:cs="rId13"/>
          </a:graphicData>
        </a:graphic>
      </p:graphicFrame>
    </p:spTree>
    <p:extLst>
      <p:ext uri="{BB962C8B-B14F-4D97-AF65-F5344CB8AC3E}">
        <p14:creationId xmlns:p14="http://schemas.microsoft.com/office/powerpoint/2010/main" val="396718576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1049375" y="8953500"/>
            <a:ext cx="2648900" cy="1002924"/>
          </a:xfrm>
          <a:custGeom>
            <a:avLst/>
            <a:gdLst/>
            <a:ahLst/>
            <a:cxnLst/>
            <a:rect l="l" t="t" r="r" b="b"/>
            <a:pathLst>
              <a:path w="2648900" h="1002924">
                <a:moveTo>
                  <a:pt x="0" y="0"/>
                </a:moveTo>
                <a:lnTo>
                  <a:pt x="2648900" y="0"/>
                </a:lnTo>
                <a:lnTo>
                  <a:pt x="2648900" y="1002925"/>
                </a:lnTo>
                <a:lnTo>
                  <a:pt x="0" y="1002925"/>
                </a:lnTo>
                <a:lnTo>
                  <a:pt x="0" y="0"/>
                </a:lnTo>
                <a:close/>
              </a:path>
            </a:pathLst>
          </a:custGeom>
          <a:blipFill>
            <a:blip r:embed="rId3"/>
            <a:stretch>
              <a:fillRect/>
            </a:stretch>
          </a:blipFill>
        </p:spPr>
        <p:txBody>
          <a:bodyPr/>
          <a:lstStyle/>
          <a:p>
            <a:endParaRPr lang="en-US"/>
          </a:p>
        </p:txBody>
      </p:sp>
      <p:sp>
        <p:nvSpPr>
          <p:cNvPr id="3" name="TextBox 3"/>
          <p:cNvSpPr txBox="1"/>
          <p:nvPr/>
        </p:nvSpPr>
        <p:spPr>
          <a:xfrm>
            <a:off x="725991" y="495053"/>
            <a:ext cx="11616191" cy="514350"/>
          </a:xfrm>
          <a:prstGeom prst="rect">
            <a:avLst/>
          </a:prstGeom>
        </p:spPr>
        <p:txBody>
          <a:bodyPr lIns="0" tIns="0" rIns="0" bIns="0" rtlCol="0" anchor="t">
            <a:spAutoFit/>
          </a:bodyPr>
          <a:lstStyle/>
          <a:p>
            <a:pPr algn="l">
              <a:lnSpc>
                <a:spcPts val="4200"/>
              </a:lnSpc>
            </a:pPr>
            <a:r>
              <a:rPr lang="en-US" sz="3000">
                <a:solidFill>
                  <a:srgbClr val="DCB05B"/>
                </a:solidFill>
                <a:latin typeface="Montserrat Ultra-Bold"/>
              </a:rPr>
              <a:t>JOHANNESBURG HEALTH DISTRICT </a:t>
            </a:r>
          </a:p>
        </p:txBody>
      </p:sp>
      <p:grpSp>
        <p:nvGrpSpPr>
          <p:cNvPr id="5" name="Group 5"/>
          <p:cNvGrpSpPr>
            <a:grpSpLocks noChangeAspect="1"/>
          </p:cNvGrpSpPr>
          <p:nvPr/>
        </p:nvGrpSpPr>
        <p:grpSpPr>
          <a:xfrm>
            <a:off x="14497763" y="301323"/>
            <a:ext cx="11802750" cy="12978807"/>
            <a:chOff x="0" y="0"/>
            <a:chExt cx="14228623" cy="15646400"/>
          </a:xfrm>
        </p:grpSpPr>
        <p:sp>
          <p:nvSpPr>
            <p:cNvPr id="6" name="Freeform 6"/>
            <p:cNvSpPr/>
            <p:nvPr/>
          </p:nvSpPr>
          <p:spPr>
            <a:xfrm>
              <a:off x="0" y="0"/>
              <a:ext cx="14228699" cy="15646400"/>
            </a:xfrm>
            <a:custGeom>
              <a:avLst/>
              <a:gdLst/>
              <a:ahLst/>
              <a:cxnLst/>
              <a:rect l="l" t="t" r="r" b="b"/>
              <a:pathLst>
                <a:path w="14228699" h="15646400">
                  <a:moveTo>
                    <a:pt x="4891913" y="0"/>
                  </a:moveTo>
                  <a:lnTo>
                    <a:pt x="0" y="8473059"/>
                  </a:lnTo>
                  <a:lnTo>
                    <a:pt x="4141597" y="15646400"/>
                  </a:lnTo>
                  <a:lnTo>
                    <a:pt x="14228699" y="15646400"/>
                  </a:lnTo>
                  <a:lnTo>
                    <a:pt x="14228699" y="0"/>
                  </a:lnTo>
                  <a:close/>
                </a:path>
              </a:pathLst>
            </a:custGeom>
            <a:blipFill>
              <a:blip r:embed="rId4"/>
              <a:stretch>
                <a:fillRect t="-22720" r="-160054" b="-22720"/>
              </a:stretch>
            </a:blipFill>
          </p:spPr>
          <p:txBody>
            <a:bodyPr/>
            <a:lstStyle/>
            <a:p>
              <a:endParaRPr lang="en-US"/>
            </a:p>
          </p:txBody>
        </p:sp>
      </p:grpSp>
      <p:sp>
        <p:nvSpPr>
          <p:cNvPr id="8" name="Freeform 8"/>
          <p:cNvSpPr/>
          <p:nvPr/>
        </p:nvSpPr>
        <p:spPr>
          <a:xfrm>
            <a:off x="15922068" y="8877300"/>
            <a:ext cx="1337232" cy="1002924"/>
          </a:xfrm>
          <a:custGeom>
            <a:avLst/>
            <a:gdLst/>
            <a:ahLst/>
            <a:cxnLst/>
            <a:rect l="l" t="t" r="r" b="b"/>
            <a:pathLst>
              <a:path w="1337232" h="1002924">
                <a:moveTo>
                  <a:pt x="0" y="0"/>
                </a:moveTo>
                <a:lnTo>
                  <a:pt x="1337232" y="0"/>
                </a:lnTo>
                <a:lnTo>
                  <a:pt x="1337232" y="1002925"/>
                </a:lnTo>
                <a:lnTo>
                  <a:pt x="0" y="1002925"/>
                </a:lnTo>
                <a:lnTo>
                  <a:pt x="0" y="0"/>
                </a:lnTo>
                <a:close/>
              </a:path>
            </a:pathLst>
          </a:custGeom>
          <a:blipFill>
            <a:blip r:embed="rId5"/>
            <a:stretch>
              <a:fillRect/>
            </a:stretch>
          </a:blipFill>
        </p:spPr>
        <p:txBody>
          <a:bodyPr/>
          <a:lstStyle/>
          <a:p>
            <a:endParaRPr lang="en-US"/>
          </a:p>
        </p:txBody>
      </p:sp>
      <p:sp>
        <p:nvSpPr>
          <p:cNvPr id="9" name="TextBox 9"/>
          <p:cNvSpPr txBox="1"/>
          <p:nvPr/>
        </p:nvSpPr>
        <p:spPr>
          <a:xfrm>
            <a:off x="11046866" y="514350"/>
            <a:ext cx="6212434" cy="514350"/>
          </a:xfrm>
          <a:prstGeom prst="rect">
            <a:avLst/>
          </a:prstGeom>
        </p:spPr>
        <p:txBody>
          <a:bodyPr lIns="0" tIns="0" rIns="0" bIns="0" rtlCol="0" anchor="t">
            <a:spAutoFit/>
          </a:bodyPr>
          <a:lstStyle/>
          <a:p>
            <a:pPr algn="r">
              <a:lnSpc>
                <a:spcPts val="4200"/>
              </a:lnSpc>
            </a:pPr>
            <a:r>
              <a:rPr lang="en-US" sz="3000">
                <a:solidFill>
                  <a:srgbClr val="0063A0"/>
                </a:solidFill>
                <a:latin typeface="Montserrat Ultra-Bold"/>
              </a:rPr>
              <a:t>2024 RESEARCH CONFERENCE</a:t>
            </a:r>
          </a:p>
        </p:txBody>
      </p:sp>
      <p:sp>
        <p:nvSpPr>
          <p:cNvPr id="10" name="TextBox 10"/>
          <p:cNvSpPr txBox="1"/>
          <p:nvPr/>
        </p:nvSpPr>
        <p:spPr>
          <a:xfrm>
            <a:off x="6096000" y="9105900"/>
            <a:ext cx="6086971" cy="721995"/>
          </a:xfrm>
          <a:prstGeom prst="rect">
            <a:avLst/>
          </a:prstGeom>
        </p:spPr>
        <p:txBody>
          <a:bodyPr lIns="0" tIns="0" rIns="0" bIns="0" rtlCol="0" anchor="t">
            <a:spAutoFit/>
          </a:bodyPr>
          <a:lstStyle/>
          <a:p>
            <a:pPr marL="0" lvl="0" indent="0" algn="ctr">
              <a:lnSpc>
                <a:spcPts val="5880"/>
              </a:lnSpc>
              <a:spcBef>
                <a:spcPct val="0"/>
              </a:spcBef>
            </a:pPr>
            <a:r>
              <a:rPr lang="en-US" sz="4200" dirty="0">
                <a:solidFill>
                  <a:srgbClr val="765944"/>
                </a:solidFill>
                <a:latin typeface="Josefin Sans"/>
              </a:rPr>
              <a:t>#JoburgResearch2024</a:t>
            </a:r>
          </a:p>
        </p:txBody>
      </p:sp>
      <p:sp>
        <p:nvSpPr>
          <p:cNvPr id="11" name="Title 10">
            <a:extLst>
              <a:ext uri="{FF2B5EF4-FFF2-40B4-BE49-F238E27FC236}">
                <a16:creationId xmlns:a16="http://schemas.microsoft.com/office/drawing/2014/main" id="{306F2A92-12BC-277D-D55C-4E68BD6641FD}"/>
              </a:ext>
            </a:extLst>
          </p:cNvPr>
          <p:cNvSpPr>
            <a:spLocks noGrp="1"/>
          </p:cNvSpPr>
          <p:nvPr>
            <p:ph type="title"/>
          </p:nvPr>
        </p:nvSpPr>
        <p:spPr>
          <a:xfrm>
            <a:off x="1767963" y="1302237"/>
            <a:ext cx="14621624" cy="1143000"/>
          </a:xfrm>
        </p:spPr>
        <p:txBody>
          <a:bodyPr>
            <a:noAutofit/>
          </a:bodyPr>
          <a:lstStyle/>
          <a:p>
            <a:r>
              <a:rPr lang="en-US" sz="6600" b="1" dirty="0"/>
              <a:t>Outcomes</a:t>
            </a:r>
          </a:p>
        </p:txBody>
      </p:sp>
      <p:graphicFrame>
        <p:nvGraphicFramePr>
          <p:cNvPr id="21" name="Content Placeholder 20">
            <a:extLst>
              <a:ext uri="{FF2B5EF4-FFF2-40B4-BE49-F238E27FC236}">
                <a16:creationId xmlns:a16="http://schemas.microsoft.com/office/drawing/2014/main" id="{6BD465C0-221F-8786-347A-4280C728DB26}"/>
              </a:ext>
            </a:extLst>
          </p:cNvPr>
          <p:cNvGraphicFramePr>
            <a:graphicFrameLocks noGrp="1"/>
          </p:cNvGraphicFramePr>
          <p:nvPr>
            <p:ph idx="1"/>
            <p:extLst>
              <p:ext uri="{D42A27DB-BD31-4B8C-83A1-F6EECF244321}">
                <p14:modId xmlns:p14="http://schemas.microsoft.com/office/powerpoint/2010/main" val="1957861301"/>
              </p:ext>
            </p:extLst>
          </p:nvPr>
        </p:nvGraphicFramePr>
        <p:xfrm>
          <a:off x="685800" y="2728520"/>
          <a:ext cx="16916400" cy="5843980"/>
        </p:xfrm>
        <a:graphic>
          <a:graphicData uri="http://schemas.openxmlformats.org/drawingml/2006/table">
            <a:tbl>
              <a:tblPr firstRow="1" firstCol="1" bandRow="1"/>
              <a:tblGrid>
                <a:gridCol w="3810000">
                  <a:extLst>
                    <a:ext uri="{9D8B030D-6E8A-4147-A177-3AD203B41FA5}">
                      <a16:colId xmlns:a16="http://schemas.microsoft.com/office/drawing/2014/main" val="2685654927"/>
                    </a:ext>
                  </a:extLst>
                </a:gridCol>
                <a:gridCol w="3298830">
                  <a:extLst>
                    <a:ext uri="{9D8B030D-6E8A-4147-A177-3AD203B41FA5}">
                      <a16:colId xmlns:a16="http://schemas.microsoft.com/office/drawing/2014/main" val="1575281313"/>
                    </a:ext>
                  </a:extLst>
                </a:gridCol>
                <a:gridCol w="3206257">
                  <a:extLst>
                    <a:ext uri="{9D8B030D-6E8A-4147-A177-3AD203B41FA5}">
                      <a16:colId xmlns:a16="http://schemas.microsoft.com/office/drawing/2014/main" val="3064598748"/>
                    </a:ext>
                  </a:extLst>
                </a:gridCol>
                <a:gridCol w="3111956">
                  <a:extLst>
                    <a:ext uri="{9D8B030D-6E8A-4147-A177-3AD203B41FA5}">
                      <a16:colId xmlns:a16="http://schemas.microsoft.com/office/drawing/2014/main" val="1662527122"/>
                    </a:ext>
                  </a:extLst>
                </a:gridCol>
                <a:gridCol w="3489357">
                  <a:extLst>
                    <a:ext uri="{9D8B030D-6E8A-4147-A177-3AD203B41FA5}">
                      <a16:colId xmlns:a16="http://schemas.microsoft.com/office/drawing/2014/main" val="1005810044"/>
                    </a:ext>
                  </a:extLst>
                </a:gridCol>
              </a:tblGrid>
              <a:tr h="859717">
                <a:tc>
                  <a:txBody>
                    <a:bodyPr/>
                    <a:lstStyle/>
                    <a:p>
                      <a:pPr>
                        <a:lnSpc>
                          <a:spcPct val="107000"/>
                        </a:lnSpc>
                        <a:spcAft>
                          <a:spcPts val="800"/>
                        </a:spcAft>
                      </a:pPr>
                      <a:r>
                        <a:rPr lang="en-ZA" sz="3200" b="1" dirty="0">
                          <a:effectLst/>
                          <a:latin typeface="Calibri" panose="020F0502020204030204" pitchFamily="34" charset="0"/>
                          <a:ea typeface="Calibri" panose="020F0502020204030204" pitchFamily="34" charset="0"/>
                          <a:cs typeface="Calibri" panose="020F0502020204030204" pitchFamily="34" charset="0"/>
                        </a:rPr>
                        <a:t> Variables</a:t>
                      </a:r>
                      <a:endParaRPr lang="en-ZA" sz="3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07000"/>
                        </a:lnSpc>
                        <a:spcAft>
                          <a:spcPts val="800"/>
                        </a:spcAft>
                      </a:pPr>
                      <a:r>
                        <a:rPr lang="en-ZA" sz="3200" b="1" dirty="0">
                          <a:effectLst/>
                          <a:latin typeface="Calibri" panose="020F0502020204030204" pitchFamily="34" charset="0"/>
                          <a:ea typeface="Calibri" panose="020F0502020204030204" pitchFamily="34" charset="0"/>
                          <a:cs typeface="Calibri" panose="020F0502020204030204" pitchFamily="34" charset="0"/>
                        </a:rPr>
                        <a:t>FPG at ≥5.1 </a:t>
                      </a:r>
                      <a:r>
                        <a:rPr lang="en-ZA" sz="3200" b="1" dirty="0" err="1">
                          <a:effectLst/>
                          <a:latin typeface="Calibri" panose="020F0502020204030204" pitchFamily="34" charset="0"/>
                          <a:ea typeface="Calibri" panose="020F0502020204030204" pitchFamily="34" charset="0"/>
                          <a:cs typeface="Calibri" panose="020F0502020204030204" pitchFamily="34" charset="0"/>
                        </a:rPr>
                        <a:t>mM</a:t>
                      </a:r>
                      <a:endParaRPr lang="en-ZA" sz="3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07000"/>
                        </a:lnSpc>
                        <a:spcAft>
                          <a:spcPts val="800"/>
                        </a:spcAft>
                      </a:pPr>
                      <a:r>
                        <a:rPr lang="en-ZA" sz="3200" b="1" dirty="0">
                          <a:effectLst/>
                          <a:latin typeface="Calibri" panose="020F0502020204030204" pitchFamily="34" charset="0"/>
                          <a:ea typeface="Calibri" panose="020F0502020204030204" pitchFamily="34" charset="0"/>
                          <a:cs typeface="Calibri" panose="020F0502020204030204" pitchFamily="34" charset="0"/>
                        </a:rPr>
                        <a:t>HbA1c at ≥5.5 % </a:t>
                      </a:r>
                      <a:endParaRPr lang="en-ZA" sz="3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07000"/>
                        </a:lnSpc>
                        <a:spcAft>
                          <a:spcPts val="800"/>
                        </a:spcAft>
                      </a:pPr>
                      <a:r>
                        <a:rPr lang="en-ZA" sz="3200" b="1" dirty="0">
                          <a:effectLst/>
                          <a:latin typeface="Calibri" panose="020F0502020204030204" pitchFamily="34" charset="0"/>
                          <a:ea typeface="Calibri" panose="020F0502020204030204" pitchFamily="34" charset="0"/>
                          <a:cs typeface="Calibri" panose="020F0502020204030204" pitchFamily="34" charset="0"/>
                        </a:rPr>
                        <a:t>GA at ≥35.76% </a:t>
                      </a:r>
                      <a:endParaRPr lang="en-ZA" sz="3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07000"/>
                        </a:lnSpc>
                        <a:spcAft>
                          <a:spcPts val="800"/>
                        </a:spcAft>
                      </a:pPr>
                      <a:r>
                        <a:rPr lang="en-ZA" sz="3200" b="1" dirty="0">
                          <a:effectLst/>
                          <a:latin typeface="Calibri" panose="020F0502020204030204" pitchFamily="34" charset="0"/>
                          <a:ea typeface="Calibri" panose="020F0502020204030204" pitchFamily="34" charset="0"/>
                          <a:cs typeface="Calibri" panose="020F0502020204030204" pitchFamily="34" charset="0"/>
                        </a:rPr>
                        <a:t>FPG at ≥4.6 </a:t>
                      </a:r>
                      <a:r>
                        <a:rPr lang="en-ZA" sz="3200" b="1" dirty="0" err="1">
                          <a:effectLst/>
                          <a:latin typeface="Calibri" panose="020F0502020204030204" pitchFamily="34" charset="0"/>
                          <a:ea typeface="Calibri" panose="020F0502020204030204" pitchFamily="34" charset="0"/>
                          <a:cs typeface="Calibri" panose="020F0502020204030204" pitchFamily="34" charset="0"/>
                        </a:rPr>
                        <a:t>mM</a:t>
                      </a:r>
                      <a:r>
                        <a:rPr lang="en-ZA" sz="3200" b="1" dirty="0">
                          <a:effectLst/>
                          <a:latin typeface="Calibri" panose="020F0502020204030204" pitchFamily="34" charset="0"/>
                          <a:ea typeface="Calibri" panose="020F0502020204030204" pitchFamily="34" charset="0"/>
                          <a:cs typeface="Calibri" panose="020F0502020204030204" pitchFamily="34" charset="0"/>
                        </a:rPr>
                        <a:t> </a:t>
                      </a:r>
                      <a:endParaRPr lang="en-ZA" sz="3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934984648"/>
                  </a:ext>
                </a:extLst>
              </a:tr>
              <a:tr h="553807">
                <a:tc>
                  <a:txBody>
                    <a:bodyPr/>
                    <a:lstStyle/>
                    <a:p>
                      <a:pPr>
                        <a:lnSpc>
                          <a:spcPct val="107000"/>
                        </a:lnSpc>
                        <a:spcAft>
                          <a:spcPts val="800"/>
                        </a:spcAft>
                      </a:pPr>
                      <a:r>
                        <a:rPr lang="en-ZA" sz="3200">
                          <a:effectLst/>
                          <a:latin typeface="Calibri" panose="020F0502020204030204" pitchFamily="34" charset="0"/>
                          <a:ea typeface="Calibri" panose="020F0502020204030204" pitchFamily="34" charset="0"/>
                          <a:cs typeface="Calibri" panose="020F0502020204030204" pitchFamily="34" charset="0"/>
                        </a:rPr>
                        <a:t>Participants</a:t>
                      </a:r>
                      <a:endParaRPr lang="en-ZA" sz="3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07000"/>
                        </a:lnSpc>
                        <a:spcAft>
                          <a:spcPts val="800"/>
                        </a:spcAft>
                      </a:pPr>
                      <a:r>
                        <a:rPr lang="en-ZA" sz="3200">
                          <a:effectLst/>
                          <a:latin typeface="Calibri" panose="020F0502020204030204" pitchFamily="34" charset="0"/>
                          <a:ea typeface="Calibri" panose="020F0502020204030204" pitchFamily="34" charset="0"/>
                          <a:cs typeface="Calibri" panose="020F0502020204030204" pitchFamily="34" charset="0"/>
                        </a:rPr>
                        <a:t>477</a:t>
                      </a:r>
                      <a:endParaRPr lang="en-ZA" sz="3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07000"/>
                        </a:lnSpc>
                        <a:spcAft>
                          <a:spcPts val="800"/>
                        </a:spcAft>
                      </a:pPr>
                      <a:r>
                        <a:rPr lang="en-ZA" sz="3200">
                          <a:effectLst/>
                          <a:latin typeface="Calibri" panose="020F0502020204030204" pitchFamily="34" charset="0"/>
                          <a:ea typeface="Calibri" panose="020F0502020204030204" pitchFamily="34" charset="0"/>
                          <a:cs typeface="Calibri" panose="020F0502020204030204" pitchFamily="34" charset="0"/>
                        </a:rPr>
                        <a:t>268</a:t>
                      </a:r>
                      <a:endParaRPr lang="en-ZA" sz="3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07000"/>
                        </a:lnSpc>
                        <a:spcAft>
                          <a:spcPts val="800"/>
                        </a:spcAft>
                      </a:pPr>
                      <a:r>
                        <a:rPr lang="en-ZA" sz="3200" dirty="0">
                          <a:effectLst/>
                          <a:latin typeface="Calibri" panose="020F0502020204030204" pitchFamily="34" charset="0"/>
                          <a:ea typeface="Calibri" panose="020F0502020204030204" pitchFamily="34" charset="0"/>
                          <a:cs typeface="Calibri" panose="020F0502020204030204" pitchFamily="34" charset="0"/>
                        </a:rPr>
                        <a:t>199</a:t>
                      </a:r>
                      <a:endParaRPr lang="en-ZA" sz="3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07000"/>
                        </a:lnSpc>
                        <a:spcAft>
                          <a:spcPts val="800"/>
                        </a:spcAft>
                      </a:pPr>
                      <a:r>
                        <a:rPr lang="en-ZA" sz="3200" dirty="0">
                          <a:effectLst/>
                          <a:latin typeface="Calibri" panose="020F0502020204030204" pitchFamily="34" charset="0"/>
                          <a:ea typeface="Calibri" panose="020F0502020204030204" pitchFamily="34" charset="0"/>
                          <a:cs typeface="Calibri" panose="020F0502020204030204" pitchFamily="34" charset="0"/>
                        </a:rPr>
                        <a:t>409</a:t>
                      </a:r>
                      <a:endParaRPr lang="en-ZA" sz="3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28923972"/>
                  </a:ext>
                </a:extLst>
              </a:tr>
              <a:tr h="553807">
                <a:tc>
                  <a:txBody>
                    <a:bodyPr/>
                    <a:lstStyle/>
                    <a:p>
                      <a:pPr>
                        <a:lnSpc>
                          <a:spcPct val="107000"/>
                        </a:lnSpc>
                        <a:spcAft>
                          <a:spcPts val="800"/>
                        </a:spcAft>
                      </a:pPr>
                      <a:r>
                        <a:rPr lang="en-ZA" sz="3200">
                          <a:effectLst/>
                          <a:latin typeface="Calibri" panose="020F0502020204030204" pitchFamily="34" charset="0"/>
                          <a:ea typeface="Calibri" panose="020F0502020204030204" pitchFamily="34" charset="0"/>
                          <a:cs typeface="Calibri" panose="020F0502020204030204" pitchFamily="34" charset="0"/>
                        </a:rPr>
                        <a:t>Sensitivity, % (95%CI)</a:t>
                      </a:r>
                      <a:endParaRPr lang="en-ZA" sz="3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07000"/>
                        </a:lnSpc>
                        <a:spcAft>
                          <a:spcPts val="800"/>
                        </a:spcAft>
                      </a:pPr>
                      <a:r>
                        <a:rPr lang="en-ZA" sz="3200" b="1">
                          <a:effectLst/>
                          <a:latin typeface="Calibri" panose="020F0502020204030204" pitchFamily="34" charset="0"/>
                          <a:ea typeface="Calibri" panose="020F0502020204030204" pitchFamily="34" charset="0"/>
                          <a:cs typeface="Calibri" panose="020F0502020204030204" pitchFamily="34" charset="0"/>
                        </a:rPr>
                        <a:t>87.2 (77.7, 93.7)</a:t>
                      </a:r>
                      <a:endParaRPr lang="en-ZA" sz="3200" b="1">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07000"/>
                        </a:lnSpc>
                        <a:spcAft>
                          <a:spcPts val="800"/>
                        </a:spcAft>
                      </a:pPr>
                      <a:r>
                        <a:rPr lang="en-ZA" sz="3200">
                          <a:effectLst/>
                          <a:latin typeface="Calibri" panose="020F0502020204030204" pitchFamily="34" charset="0"/>
                          <a:ea typeface="Calibri" panose="020F0502020204030204" pitchFamily="34" charset="0"/>
                          <a:cs typeface="Calibri" panose="020F0502020204030204" pitchFamily="34" charset="0"/>
                        </a:rPr>
                        <a:t>53.7 (37.4, 69.3)</a:t>
                      </a:r>
                      <a:endParaRPr lang="en-ZA" sz="3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07000"/>
                        </a:lnSpc>
                        <a:spcAft>
                          <a:spcPts val="800"/>
                        </a:spcAft>
                      </a:pPr>
                      <a:r>
                        <a:rPr lang="en-ZA" sz="3200">
                          <a:effectLst/>
                          <a:latin typeface="Calibri" panose="020F0502020204030204" pitchFamily="34" charset="0"/>
                          <a:ea typeface="Calibri" panose="020F0502020204030204" pitchFamily="34" charset="0"/>
                          <a:cs typeface="Calibri" panose="020F0502020204030204" pitchFamily="34" charset="0"/>
                        </a:rPr>
                        <a:t>53.5 (41.3, 65.5)</a:t>
                      </a:r>
                      <a:endParaRPr lang="en-ZA" sz="3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07000"/>
                        </a:lnSpc>
                        <a:spcAft>
                          <a:spcPts val="800"/>
                        </a:spcAft>
                      </a:pPr>
                      <a:r>
                        <a:rPr lang="en-ZA" sz="3200" b="1" dirty="0">
                          <a:effectLst/>
                          <a:latin typeface="Calibri" panose="020F0502020204030204" pitchFamily="34" charset="0"/>
                          <a:ea typeface="Calibri" panose="020F0502020204030204" pitchFamily="34" charset="0"/>
                          <a:cs typeface="Calibri" panose="020F0502020204030204" pitchFamily="34" charset="0"/>
                        </a:rPr>
                        <a:t>90.0 (55.5, 99.7)</a:t>
                      </a:r>
                      <a:endParaRPr lang="en-ZA" sz="32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351679879"/>
                  </a:ext>
                </a:extLst>
              </a:tr>
              <a:tr h="553807">
                <a:tc>
                  <a:txBody>
                    <a:bodyPr/>
                    <a:lstStyle/>
                    <a:p>
                      <a:pPr>
                        <a:lnSpc>
                          <a:spcPct val="107000"/>
                        </a:lnSpc>
                        <a:spcAft>
                          <a:spcPts val="800"/>
                        </a:spcAft>
                      </a:pPr>
                      <a:r>
                        <a:rPr lang="en-ZA" sz="3200">
                          <a:effectLst/>
                          <a:latin typeface="Calibri" panose="020F0502020204030204" pitchFamily="34" charset="0"/>
                          <a:ea typeface="Calibri" panose="020F0502020204030204" pitchFamily="34" charset="0"/>
                          <a:cs typeface="Calibri" panose="020F0502020204030204" pitchFamily="34" charset="0"/>
                        </a:rPr>
                        <a:t>Specificity, % (95% CI)</a:t>
                      </a:r>
                      <a:endParaRPr lang="en-ZA" sz="3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07000"/>
                        </a:lnSpc>
                        <a:spcAft>
                          <a:spcPts val="800"/>
                        </a:spcAft>
                      </a:pPr>
                      <a:r>
                        <a:rPr lang="en-ZA" sz="3200" b="1" dirty="0">
                          <a:effectLst/>
                          <a:latin typeface="Calibri" panose="020F0502020204030204" pitchFamily="34" charset="0"/>
                          <a:ea typeface="Calibri" panose="020F0502020204030204" pitchFamily="34" charset="0"/>
                          <a:cs typeface="Calibri" panose="020F0502020204030204" pitchFamily="34" charset="0"/>
                        </a:rPr>
                        <a:t>100 (99.1, 100)</a:t>
                      </a:r>
                      <a:endParaRPr lang="en-ZA" sz="32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07000"/>
                        </a:lnSpc>
                        <a:spcAft>
                          <a:spcPts val="800"/>
                        </a:spcAft>
                      </a:pPr>
                      <a:r>
                        <a:rPr lang="en-ZA" sz="3200">
                          <a:effectLst/>
                          <a:latin typeface="Calibri" panose="020F0502020204030204" pitchFamily="34" charset="0"/>
                          <a:ea typeface="Calibri" panose="020F0502020204030204" pitchFamily="34" charset="0"/>
                          <a:cs typeface="Calibri" panose="020F0502020204030204" pitchFamily="34" charset="0"/>
                        </a:rPr>
                        <a:t>79.7 (73.9, 84.8)</a:t>
                      </a:r>
                      <a:endParaRPr lang="en-ZA" sz="3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07000"/>
                        </a:lnSpc>
                        <a:spcAft>
                          <a:spcPts val="800"/>
                        </a:spcAft>
                      </a:pPr>
                      <a:r>
                        <a:rPr lang="en-ZA" sz="3200">
                          <a:effectLst/>
                          <a:latin typeface="Calibri" panose="020F0502020204030204" pitchFamily="34" charset="0"/>
                          <a:ea typeface="Calibri" panose="020F0502020204030204" pitchFamily="34" charset="0"/>
                          <a:cs typeface="Calibri" panose="020F0502020204030204" pitchFamily="34" charset="0"/>
                        </a:rPr>
                        <a:t>82.8 (75.1, 88.9)</a:t>
                      </a:r>
                      <a:endParaRPr lang="en-ZA" sz="3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07000"/>
                        </a:lnSpc>
                        <a:spcAft>
                          <a:spcPts val="800"/>
                        </a:spcAft>
                      </a:pPr>
                      <a:r>
                        <a:rPr lang="en-ZA" sz="3200" b="1" dirty="0">
                          <a:effectLst/>
                          <a:latin typeface="Calibri" panose="020F0502020204030204" pitchFamily="34" charset="0"/>
                          <a:ea typeface="Calibri" panose="020F0502020204030204" pitchFamily="34" charset="0"/>
                          <a:cs typeface="Calibri" panose="020F0502020204030204" pitchFamily="34" charset="0"/>
                        </a:rPr>
                        <a:t>74.9 (70.4, 79.1)</a:t>
                      </a:r>
                      <a:endParaRPr lang="en-ZA" sz="32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934781582"/>
                  </a:ext>
                </a:extLst>
              </a:tr>
              <a:tr h="553807">
                <a:tc>
                  <a:txBody>
                    <a:bodyPr/>
                    <a:lstStyle/>
                    <a:p>
                      <a:pPr>
                        <a:lnSpc>
                          <a:spcPct val="107000"/>
                        </a:lnSpc>
                        <a:spcAft>
                          <a:spcPts val="800"/>
                        </a:spcAft>
                      </a:pPr>
                      <a:r>
                        <a:rPr lang="en-ZA" sz="3200">
                          <a:effectLst/>
                          <a:latin typeface="Calibri" panose="020F0502020204030204" pitchFamily="34" charset="0"/>
                          <a:ea typeface="Calibri" panose="020F0502020204030204" pitchFamily="34" charset="0"/>
                          <a:cs typeface="Calibri" panose="020F0502020204030204" pitchFamily="34" charset="0"/>
                        </a:rPr>
                        <a:t>PPV, % (95%CI)</a:t>
                      </a:r>
                      <a:endParaRPr lang="en-ZA" sz="3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07000"/>
                        </a:lnSpc>
                        <a:spcAft>
                          <a:spcPts val="800"/>
                        </a:spcAft>
                      </a:pPr>
                      <a:r>
                        <a:rPr lang="en-ZA" sz="3200" dirty="0">
                          <a:effectLst/>
                          <a:latin typeface="Calibri" panose="020F0502020204030204" pitchFamily="34" charset="0"/>
                          <a:ea typeface="Calibri" panose="020F0502020204030204" pitchFamily="34" charset="0"/>
                          <a:cs typeface="Calibri" panose="020F0502020204030204" pitchFamily="34" charset="0"/>
                        </a:rPr>
                        <a:t>100 (94.7, 100)</a:t>
                      </a:r>
                      <a:endParaRPr lang="en-ZA" sz="3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07000"/>
                        </a:lnSpc>
                        <a:spcAft>
                          <a:spcPts val="800"/>
                        </a:spcAft>
                      </a:pPr>
                      <a:r>
                        <a:rPr lang="en-ZA" sz="3200">
                          <a:effectLst/>
                          <a:latin typeface="Calibri" panose="020F0502020204030204" pitchFamily="34" charset="0"/>
                          <a:ea typeface="Calibri" panose="020F0502020204030204" pitchFamily="34" charset="0"/>
                          <a:cs typeface="Calibri" panose="020F0502020204030204" pitchFamily="34" charset="0"/>
                        </a:rPr>
                        <a:t>32.4 (21.5, 44.8)</a:t>
                      </a:r>
                      <a:endParaRPr lang="en-ZA" sz="3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07000"/>
                        </a:lnSpc>
                        <a:spcAft>
                          <a:spcPts val="800"/>
                        </a:spcAft>
                      </a:pPr>
                      <a:r>
                        <a:rPr lang="en-ZA" sz="3200">
                          <a:effectLst/>
                          <a:latin typeface="Calibri" panose="020F0502020204030204" pitchFamily="34" charset="0"/>
                          <a:ea typeface="Calibri" panose="020F0502020204030204" pitchFamily="34" charset="0"/>
                          <a:cs typeface="Calibri" panose="020F0502020204030204" pitchFamily="34" charset="0"/>
                        </a:rPr>
                        <a:t>63.3 (49.9, 75.4)</a:t>
                      </a:r>
                      <a:endParaRPr lang="en-ZA" sz="3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07000"/>
                        </a:lnSpc>
                        <a:spcAft>
                          <a:spcPts val="800"/>
                        </a:spcAft>
                      </a:pPr>
                      <a:r>
                        <a:rPr lang="en-ZA" sz="3200" dirty="0">
                          <a:effectLst/>
                          <a:latin typeface="Calibri" panose="020F0502020204030204" pitchFamily="34" charset="0"/>
                          <a:ea typeface="Calibri" panose="020F0502020204030204" pitchFamily="34" charset="0"/>
                          <a:cs typeface="Times New Roman" panose="02020603050405020304" pitchFamily="18" charset="0"/>
                        </a:rPr>
                        <a:t>8.26 (3.85, 15.1)</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231807054"/>
                  </a:ext>
                </a:extLst>
              </a:tr>
              <a:tr h="553807">
                <a:tc>
                  <a:txBody>
                    <a:bodyPr/>
                    <a:lstStyle/>
                    <a:p>
                      <a:pPr>
                        <a:lnSpc>
                          <a:spcPct val="107000"/>
                        </a:lnSpc>
                        <a:spcAft>
                          <a:spcPts val="800"/>
                        </a:spcAft>
                      </a:pPr>
                      <a:r>
                        <a:rPr lang="en-ZA" sz="3200">
                          <a:effectLst/>
                          <a:latin typeface="Calibri" panose="020F0502020204030204" pitchFamily="34" charset="0"/>
                          <a:ea typeface="Calibri" panose="020F0502020204030204" pitchFamily="34" charset="0"/>
                          <a:cs typeface="Calibri" panose="020F0502020204030204" pitchFamily="34" charset="0"/>
                        </a:rPr>
                        <a:t>NPV, % (95%CI)</a:t>
                      </a:r>
                      <a:endParaRPr lang="en-ZA" sz="3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07000"/>
                        </a:lnSpc>
                        <a:spcAft>
                          <a:spcPts val="800"/>
                        </a:spcAft>
                      </a:pPr>
                      <a:r>
                        <a:rPr lang="en-ZA" sz="3200">
                          <a:effectLst/>
                          <a:latin typeface="Calibri" panose="020F0502020204030204" pitchFamily="34" charset="0"/>
                          <a:ea typeface="Calibri" panose="020F0502020204030204" pitchFamily="34" charset="0"/>
                          <a:cs typeface="Calibri" panose="020F0502020204030204" pitchFamily="34" charset="0"/>
                        </a:rPr>
                        <a:t>97.6 (95.5, 98.8)</a:t>
                      </a:r>
                      <a:endParaRPr lang="en-ZA" sz="3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07000"/>
                        </a:lnSpc>
                        <a:spcAft>
                          <a:spcPts val="800"/>
                        </a:spcAft>
                      </a:pPr>
                      <a:r>
                        <a:rPr lang="en-ZA" sz="3200">
                          <a:effectLst/>
                          <a:latin typeface="Calibri" panose="020F0502020204030204" pitchFamily="34" charset="0"/>
                          <a:ea typeface="Calibri" panose="020F0502020204030204" pitchFamily="34" charset="0"/>
                          <a:cs typeface="Calibri" panose="020F0502020204030204" pitchFamily="34" charset="0"/>
                        </a:rPr>
                        <a:t>90.5 (85.6, 94.2)</a:t>
                      </a:r>
                      <a:endParaRPr lang="en-ZA" sz="3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07000"/>
                        </a:lnSpc>
                        <a:spcAft>
                          <a:spcPts val="800"/>
                        </a:spcAft>
                      </a:pPr>
                      <a:r>
                        <a:rPr lang="en-ZA" sz="3200">
                          <a:effectLst/>
                          <a:latin typeface="Calibri" panose="020F0502020204030204" pitchFamily="34" charset="0"/>
                          <a:ea typeface="Calibri" panose="020F0502020204030204" pitchFamily="34" charset="0"/>
                          <a:cs typeface="Calibri" panose="020F0502020204030204" pitchFamily="34" charset="0"/>
                        </a:rPr>
                        <a:t>76.3 (68.3, 83.1)</a:t>
                      </a:r>
                      <a:endParaRPr lang="en-ZA" sz="3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07000"/>
                        </a:lnSpc>
                        <a:spcAft>
                          <a:spcPts val="800"/>
                        </a:spcAft>
                      </a:pPr>
                      <a:r>
                        <a:rPr lang="en-ZA" sz="3200" dirty="0">
                          <a:effectLst/>
                          <a:latin typeface="Calibri" panose="020F0502020204030204" pitchFamily="34" charset="0"/>
                          <a:ea typeface="Calibri" panose="020F0502020204030204" pitchFamily="34" charset="0"/>
                          <a:cs typeface="Times New Roman" panose="02020603050405020304" pitchFamily="18" charset="0"/>
                        </a:rPr>
                        <a:t>99.7 (98.2, 100)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192432577"/>
                  </a:ext>
                </a:extLst>
              </a:tr>
              <a:tr h="553807">
                <a:tc>
                  <a:txBody>
                    <a:bodyPr/>
                    <a:lstStyle/>
                    <a:p>
                      <a:pPr>
                        <a:lnSpc>
                          <a:spcPct val="107000"/>
                        </a:lnSpc>
                        <a:spcAft>
                          <a:spcPts val="800"/>
                        </a:spcAft>
                      </a:pPr>
                      <a:r>
                        <a:rPr lang="en-ZA" sz="3200">
                          <a:effectLst/>
                          <a:latin typeface="Calibri" panose="020F0502020204030204" pitchFamily="34" charset="0"/>
                          <a:ea typeface="Calibri" panose="020F0502020204030204" pitchFamily="34" charset="0"/>
                          <a:cs typeface="Calibri" panose="020F0502020204030204" pitchFamily="34" charset="0"/>
                        </a:rPr>
                        <a:t>False positive, N</a:t>
                      </a:r>
                      <a:endParaRPr lang="en-ZA" sz="3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07000"/>
                        </a:lnSpc>
                        <a:spcAft>
                          <a:spcPts val="800"/>
                        </a:spcAft>
                      </a:pPr>
                      <a:r>
                        <a:rPr lang="en-ZA" sz="3200">
                          <a:effectLst/>
                          <a:latin typeface="Calibri" panose="020F0502020204030204" pitchFamily="34" charset="0"/>
                          <a:ea typeface="Calibri" panose="020F0502020204030204" pitchFamily="34" charset="0"/>
                          <a:cs typeface="Calibri" panose="020F0502020204030204" pitchFamily="34" charset="0"/>
                        </a:rPr>
                        <a:t>0</a:t>
                      </a:r>
                      <a:endParaRPr lang="en-ZA" sz="3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07000"/>
                        </a:lnSpc>
                        <a:spcAft>
                          <a:spcPts val="800"/>
                        </a:spcAft>
                      </a:pPr>
                      <a:r>
                        <a:rPr lang="en-ZA" sz="3200">
                          <a:effectLst/>
                          <a:latin typeface="Calibri" panose="020F0502020204030204" pitchFamily="34" charset="0"/>
                          <a:ea typeface="Calibri" panose="020F0502020204030204" pitchFamily="34" charset="0"/>
                          <a:cs typeface="Calibri" panose="020F0502020204030204" pitchFamily="34" charset="0"/>
                        </a:rPr>
                        <a:t>46</a:t>
                      </a:r>
                      <a:endParaRPr lang="en-ZA" sz="3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07000"/>
                        </a:lnSpc>
                        <a:spcAft>
                          <a:spcPts val="800"/>
                        </a:spcAft>
                      </a:pPr>
                      <a:r>
                        <a:rPr lang="en-ZA" sz="3200">
                          <a:effectLst/>
                          <a:latin typeface="Calibri" panose="020F0502020204030204" pitchFamily="34" charset="0"/>
                          <a:ea typeface="Calibri" panose="020F0502020204030204" pitchFamily="34" charset="0"/>
                          <a:cs typeface="Calibri" panose="020F0502020204030204" pitchFamily="34" charset="0"/>
                        </a:rPr>
                        <a:t>22</a:t>
                      </a:r>
                      <a:endParaRPr lang="en-ZA" sz="3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07000"/>
                        </a:lnSpc>
                        <a:spcAft>
                          <a:spcPts val="800"/>
                        </a:spcAft>
                      </a:pPr>
                      <a:r>
                        <a:rPr lang="en-ZA" sz="3200" dirty="0">
                          <a:effectLst/>
                          <a:latin typeface="Calibri" panose="020F0502020204030204" pitchFamily="34" charset="0"/>
                          <a:ea typeface="Calibri" panose="020F0502020204030204" pitchFamily="34" charset="0"/>
                          <a:cs typeface="Calibri" panose="020F0502020204030204" pitchFamily="34" charset="0"/>
                        </a:rPr>
                        <a:t>100</a:t>
                      </a:r>
                      <a:endParaRPr lang="en-ZA" sz="3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457851828"/>
                  </a:ext>
                </a:extLst>
              </a:tr>
              <a:tr h="553807">
                <a:tc>
                  <a:txBody>
                    <a:bodyPr/>
                    <a:lstStyle/>
                    <a:p>
                      <a:pPr>
                        <a:lnSpc>
                          <a:spcPct val="107000"/>
                        </a:lnSpc>
                        <a:spcAft>
                          <a:spcPts val="800"/>
                        </a:spcAft>
                      </a:pPr>
                      <a:r>
                        <a:rPr lang="en-ZA" sz="3200">
                          <a:effectLst/>
                          <a:latin typeface="Calibri" panose="020F0502020204030204" pitchFamily="34" charset="0"/>
                          <a:ea typeface="Calibri" panose="020F0502020204030204" pitchFamily="34" charset="0"/>
                          <a:cs typeface="Calibri" panose="020F0502020204030204" pitchFamily="34" charset="0"/>
                        </a:rPr>
                        <a:t>False negative, N</a:t>
                      </a:r>
                      <a:endParaRPr lang="en-ZA" sz="3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07000"/>
                        </a:lnSpc>
                        <a:spcAft>
                          <a:spcPts val="800"/>
                        </a:spcAft>
                      </a:pPr>
                      <a:r>
                        <a:rPr lang="en-ZA" sz="3200">
                          <a:effectLst/>
                          <a:latin typeface="Calibri" panose="020F0502020204030204" pitchFamily="34" charset="0"/>
                          <a:ea typeface="Calibri" panose="020F0502020204030204" pitchFamily="34" charset="0"/>
                          <a:cs typeface="Calibri" panose="020F0502020204030204" pitchFamily="34" charset="0"/>
                        </a:rPr>
                        <a:t>10</a:t>
                      </a:r>
                      <a:endParaRPr lang="en-ZA" sz="3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07000"/>
                        </a:lnSpc>
                        <a:spcAft>
                          <a:spcPts val="800"/>
                        </a:spcAft>
                      </a:pPr>
                      <a:r>
                        <a:rPr lang="en-ZA" sz="3200">
                          <a:effectLst/>
                          <a:latin typeface="Calibri" panose="020F0502020204030204" pitchFamily="34" charset="0"/>
                          <a:ea typeface="Calibri" panose="020F0502020204030204" pitchFamily="34" charset="0"/>
                          <a:cs typeface="Calibri" panose="020F0502020204030204" pitchFamily="34" charset="0"/>
                        </a:rPr>
                        <a:t>19</a:t>
                      </a:r>
                      <a:endParaRPr lang="en-ZA" sz="3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07000"/>
                        </a:lnSpc>
                        <a:spcAft>
                          <a:spcPts val="800"/>
                        </a:spcAft>
                      </a:pPr>
                      <a:r>
                        <a:rPr lang="en-ZA" sz="3200">
                          <a:effectLst/>
                          <a:latin typeface="Calibri" panose="020F0502020204030204" pitchFamily="34" charset="0"/>
                          <a:ea typeface="Calibri" panose="020F0502020204030204" pitchFamily="34" charset="0"/>
                          <a:cs typeface="Calibri" panose="020F0502020204030204" pitchFamily="34" charset="0"/>
                        </a:rPr>
                        <a:t>33</a:t>
                      </a:r>
                      <a:endParaRPr lang="en-ZA" sz="3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07000"/>
                        </a:lnSpc>
                        <a:spcAft>
                          <a:spcPts val="800"/>
                        </a:spcAft>
                      </a:pPr>
                      <a:r>
                        <a:rPr lang="en-ZA" sz="3200" dirty="0">
                          <a:effectLst/>
                          <a:latin typeface="Calibri" panose="020F0502020204030204" pitchFamily="34" charset="0"/>
                          <a:ea typeface="Calibri" panose="020F0502020204030204" pitchFamily="34" charset="0"/>
                          <a:cs typeface="Calibri" panose="020F0502020204030204" pitchFamily="34" charset="0"/>
                        </a:rPr>
                        <a:t>1</a:t>
                      </a:r>
                      <a:endParaRPr lang="en-ZA" sz="3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765456524"/>
                  </a:ext>
                </a:extLst>
              </a:tr>
              <a:tr h="553807">
                <a:tc>
                  <a:txBody>
                    <a:bodyPr/>
                    <a:lstStyle/>
                    <a:p>
                      <a:pPr>
                        <a:lnSpc>
                          <a:spcPct val="107000"/>
                        </a:lnSpc>
                        <a:spcAft>
                          <a:spcPts val="800"/>
                        </a:spcAft>
                      </a:pPr>
                      <a:r>
                        <a:rPr lang="en-ZA" sz="3200">
                          <a:effectLst/>
                          <a:latin typeface="Calibri" panose="020F0502020204030204" pitchFamily="34" charset="0"/>
                          <a:ea typeface="Calibri" panose="020F0502020204030204" pitchFamily="34" charset="0"/>
                          <a:cs typeface="Calibri" panose="020F0502020204030204" pitchFamily="34" charset="0"/>
                        </a:rPr>
                        <a:t>True positive, N</a:t>
                      </a:r>
                      <a:endParaRPr lang="en-ZA" sz="3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07000"/>
                        </a:lnSpc>
                        <a:spcAft>
                          <a:spcPts val="800"/>
                        </a:spcAft>
                      </a:pPr>
                      <a:r>
                        <a:rPr lang="en-ZA" sz="3200">
                          <a:effectLst/>
                          <a:latin typeface="Calibri" panose="020F0502020204030204" pitchFamily="34" charset="0"/>
                          <a:ea typeface="Calibri" panose="020F0502020204030204" pitchFamily="34" charset="0"/>
                          <a:cs typeface="Calibri" panose="020F0502020204030204" pitchFamily="34" charset="0"/>
                        </a:rPr>
                        <a:t>68</a:t>
                      </a:r>
                      <a:endParaRPr lang="en-ZA" sz="3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07000"/>
                        </a:lnSpc>
                        <a:spcAft>
                          <a:spcPts val="800"/>
                        </a:spcAft>
                      </a:pPr>
                      <a:r>
                        <a:rPr lang="en-ZA" sz="3200">
                          <a:effectLst/>
                          <a:latin typeface="Calibri" panose="020F0502020204030204" pitchFamily="34" charset="0"/>
                          <a:ea typeface="Calibri" panose="020F0502020204030204" pitchFamily="34" charset="0"/>
                          <a:cs typeface="Calibri" panose="020F0502020204030204" pitchFamily="34" charset="0"/>
                        </a:rPr>
                        <a:t>22</a:t>
                      </a:r>
                      <a:endParaRPr lang="en-ZA" sz="3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07000"/>
                        </a:lnSpc>
                        <a:spcAft>
                          <a:spcPts val="800"/>
                        </a:spcAft>
                      </a:pPr>
                      <a:r>
                        <a:rPr lang="en-ZA" sz="3200">
                          <a:effectLst/>
                          <a:latin typeface="Calibri" panose="020F0502020204030204" pitchFamily="34" charset="0"/>
                          <a:ea typeface="Calibri" panose="020F0502020204030204" pitchFamily="34" charset="0"/>
                          <a:cs typeface="Calibri" panose="020F0502020204030204" pitchFamily="34" charset="0"/>
                        </a:rPr>
                        <a:t>38</a:t>
                      </a:r>
                      <a:endParaRPr lang="en-ZA" sz="3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07000"/>
                        </a:lnSpc>
                        <a:spcAft>
                          <a:spcPts val="800"/>
                        </a:spcAft>
                      </a:pPr>
                      <a:r>
                        <a:rPr lang="en-ZA" sz="3200" dirty="0">
                          <a:effectLst/>
                          <a:latin typeface="Calibri" panose="020F0502020204030204" pitchFamily="34" charset="0"/>
                          <a:ea typeface="Calibri" panose="020F0502020204030204" pitchFamily="34" charset="0"/>
                          <a:cs typeface="Calibri" panose="020F0502020204030204" pitchFamily="34" charset="0"/>
                        </a:rPr>
                        <a:t>9</a:t>
                      </a:r>
                      <a:endParaRPr lang="en-ZA" sz="3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755873150"/>
                  </a:ext>
                </a:extLst>
              </a:tr>
              <a:tr h="553807">
                <a:tc>
                  <a:txBody>
                    <a:bodyPr/>
                    <a:lstStyle/>
                    <a:p>
                      <a:pPr>
                        <a:lnSpc>
                          <a:spcPct val="107000"/>
                        </a:lnSpc>
                        <a:spcAft>
                          <a:spcPts val="800"/>
                        </a:spcAft>
                      </a:pPr>
                      <a:r>
                        <a:rPr lang="en-ZA" sz="3200">
                          <a:effectLst/>
                          <a:latin typeface="Calibri" panose="020F0502020204030204" pitchFamily="34" charset="0"/>
                          <a:ea typeface="Calibri" panose="020F0502020204030204" pitchFamily="34" charset="0"/>
                          <a:cs typeface="Calibri" panose="020F0502020204030204" pitchFamily="34" charset="0"/>
                        </a:rPr>
                        <a:t>True negative, N</a:t>
                      </a:r>
                      <a:endParaRPr lang="en-ZA" sz="3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07000"/>
                        </a:lnSpc>
                        <a:spcAft>
                          <a:spcPts val="800"/>
                        </a:spcAft>
                      </a:pPr>
                      <a:r>
                        <a:rPr lang="en-ZA" sz="3200">
                          <a:effectLst/>
                          <a:latin typeface="Calibri" panose="020F0502020204030204" pitchFamily="34" charset="0"/>
                          <a:ea typeface="Calibri" panose="020F0502020204030204" pitchFamily="34" charset="0"/>
                          <a:cs typeface="Calibri" panose="020F0502020204030204" pitchFamily="34" charset="0"/>
                        </a:rPr>
                        <a:t>399</a:t>
                      </a:r>
                      <a:endParaRPr lang="en-ZA" sz="3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07000"/>
                        </a:lnSpc>
                        <a:spcAft>
                          <a:spcPts val="800"/>
                        </a:spcAft>
                      </a:pPr>
                      <a:r>
                        <a:rPr lang="en-ZA" sz="3200" dirty="0">
                          <a:effectLst/>
                          <a:latin typeface="Calibri" panose="020F0502020204030204" pitchFamily="34" charset="0"/>
                          <a:ea typeface="Calibri" panose="020F0502020204030204" pitchFamily="34" charset="0"/>
                          <a:cs typeface="Calibri" panose="020F0502020204030204" pitchFamily="34" charset="0"/>
                        </a:rPr>
                        <a:t>181</a:t>
                      </a:r>
                      <a:endParaRPr lang="en-ZA" sz="3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07000"/>
                        </a:lnSpc>
                        <a:spcAft>
                          <a:spcPts val="800"/>
                        </a:spcAft>
                      </a:pPr>
                      <a:r>
                        <a:rPr lang="en-ZA" sz="3200">
                          <a:effectLst/>
                          <a:latin typeface="Calibri" panose="020F0502020204030204" pitchFamily="34" charset="0"/>
                          <a:ea typeface="Calibri" panose="020F0502020204030204" pitchFamily="34" charset="0"/>
                          <a:cs typeface="Calibri" panose="020F0502020204030204" pitchFamily="34" charset="0"/>
                        </a:rPr>
                        <a:t>106</a:t>
                      </a:r>
                      <a:endParaRPr lang="en-ZA" sz="3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07000"/>
                        </a:lnSpc>
                        <a:spcAft>
                          <a:spcPts val="800"/>
                        </a:spcAft>
                      </a:pPr>
                      <a:r>
                        <a:rPr lang="en-ZA" sz="3200" dirty="0">
                          <a:effectLst/>
                          <a:latin typeface="Calibri" panose="020F0502020204030204" pitchFamily="34" charset="0"/>
                          <a:ea typeface="Calibri" panose="020F0502020204030204" pitchFamily="34" charset="0"/>
                          <a:cs typeface="Calibri" panose="020F0502020204030204" pitchFamily="34" charset="0"/>
                        </a:rPr>
                        <a:t>299</a:t>
                      </a:r>
                      <a:endParaRPr lang="en-ZA" sz="3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136102404"/>
                  </a:ext>
                </a:extLst>
              </a:tr>
            </a:tbl>
          </a:graphicData>
        </a:graphic>
      </p:graphicFrame>
    </p:spTree>
    <p:extLst>
      <p:ext uri="{BB962C8B-B14F-4D97-AF65-F5344CB8AC3E}">
        <p14:creationId xmlns:p14="http://schemas.microsoft.com/office/powerpoint/2010/main" val="43022871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1043544" y="8864976"/>
            <a:ext cx="2648900" cy="1002924"/>
          </a:xfrm>
          <a:custGeom>
            <a:avLst/>
            <a:gdLst/>
            <a:ahLst/>
            <a:cxnLst/>
            <a:rect l="l" t="t" r="r" b="b"/>
            <a:pathLst>
              <a:path w="2648900" h="1002924">
                <a:moveTo>
                  <a:pt x="0" y="0"/>
                </a:moveTo>
                <a:lnTo>
                  <a:pt x="2648900" y="0"/>
                </a:lnTo>
                <a:lnTo>
                  <a:pt x="2648900" y="1002925"/>
                </a:lnTo>
                <a:lnTo>
                  <a:pt x="0" y="1002925"/>
                </a:lnTo>
                <a:lnTo>
                  <a:pt x="0" y="0"/>
                </a:lnTo>
                <a:close/>
              </a:path>
            </a:pathLst>
          </a:custGeom>
          <a:blipFill>
            <a:blip r:embed="rId3"/>
            <a:stretch>
              <a:fillRect/>
            </a:stretch>
          </a:blipFill>
        </p:spPr>
        <p:txBody>
          <a:bodyPr/>
          <a:lstStyle/>
          <a:p>
            <a:endParaRPr lang="en-US"/>
          </a:p>
        </p:txBody>
      </p:sp>
      <p:sp>
        <p:nvSpPr>
          <p:cNvPr id="3" name="TextBox 3"/>
          <p:cNvSpPr txBox="1"/>
          <p:nvPr/>
        </p:nvSpPr>
        <p:spPr>
          <a:xfrm>
            <a:off x="725991" y="495053"/>
            <a:ext cx="11616191" cy="514350"/>
          </a:xfrm>
          <a:prstGeom prst="rect">
            <a:avLst/>
          </a:prstGeom>
        </p:spPr>
        <p:txBody>
          <a:bodyPr lIns="0" tIns="0" rIns="0" bIns="0" rtlCol="0" anchor="t">
            <a:spAutoFit/>
          </a:bodyPr>
          <a:lstStyle/>
          <a:p>
            <a:pPr algn="l">
              <a:lnSpc>
                <a:spcPts val="4200"/>
              </a:lnSpc>
            </a:pPr>
            <a:r>
              <a:rPr lang="en-US" sz="3000">
                <a:solidFill>
                  <a:srgbClr val="DCB05B"/>
                </a:solidFill>
                <a:latin typeface="Montserrat Ultra-Bold"/>
              </a:rPr>
              <a:t>JOHANNESBURG HEALTH DISTRICT </a:t>
            </a:r>
          </a:p>
        </p:txBody>
      </p:sp>
      <p:grpSp>
        <p:nvGrpSpPr>
          <p:cNvPr id="5" name="Group 5"/>
          <p:cNvGrpSpPr>
            <a:grpSpLocks noChangeAspect="1"/>
          </p:cNvGrpSpPr>
          <p:nvPr/>
        </p:nvGrpSpPr>
        <p:grpSpPr>
          <a:xfrm>
            <a:off x="14497763" y="301323"/>
            <a:ext cx="11802750" cy="12978807"/>
            <a:chOff x="0" y="0"/>
            <a:chExt cx="14228623" cy="15646400"/>
          </a:xfrm>
        </p:grpSpPr>
        <p:sp>
          <p:nvSpPr>
            <p:cNvPr id="6" name="Freeform 6"/>
            <p:cNvSpPr/>
            <p:nvPr/>
          </p:nvSpPr>
          <p:spPr>
            <a:xfrm>
              <a:off x="0" y="0"/>
              <a:ext cx="14228699" cy="15646400"/>
            </a:xfrm>
            <a:custGeom>
              <a:avLst/>
              <a:gdLst/>
              <a:ahLst/>
              <a:cxnLst/>
              <a:rect l="l" t="t" r="r" b="b"/>
              <a:pathLst>
                <a:path w="14228699" h="15646400">
                  <a:moveTo>
                    <a:pt x="4891913" y="0"/>
                  </a:moveTo>
                  <a:lnTo>
                    <a:pt x="0" y="8473059"/>
                  </a:lnTo>
                  <a:lnTo>
                    <a:pt x="4141597" y="15646400"/>
                  </a:lnTo>
                  <a:lnTo>
                    <a:pt x="14228699" y="15646400"/>
                  </a:lnTo>
                  <a:lnTo>
                    <a:pt x="14228699" y="0"/>
                  </a:lnTo>
                  <a:close/>
                </a:path>
              </a:pathLst>
            </a:custGeom>
            <a:blipFill>
              <a:blip r:embed="rId4"/>
              <a:stretch>
                <a:fillRect t="-22720" r="-160054" b="-22720"/>
              </a:stretch>
            </a:blipFill>
          </p:spPr>
          <p:txBody>
            <a:bodyPr/>
            <a:lstStyle/>
            <a:p>
              <a:endParaRPr lang="en-US"/>
            </a:p>
          </p:txBody>
        </p:sp>
      </p:grpSp>
      <p:sp>
        <p:nvSpPr>
          <p:cNvPr id="8" name="Freeform 8"/>
          <p:cNvSpPr/>
          <p:nvPr/>
        </p:nvSpPr>
        <p:spPr>
          <a:xfrm>
            <a:off x="15922068" y="8864976"/>
            <a:ext cx="1337232" cy="1002924"/>
          </a:xfrm>
          <a:custGeom>
            <a:avLst/>
            <a:gdLst/>
            <a:ahLst/>
            <a:cxnLst/>
            <a:rect l="l" t="t" r="r" b="b"/>
            <a:pathLst>
              <a:path w="1337232" h="1002924">
                <a:moveTo>
                  <a:pt x="0" y="0"/>
                </a:moveTo>
                <a:lnTo>
                  <a:pt x="1337232" y="0"/>
                </a:lnTo>
                <a:lnTo>
                  <a:pt x="1337232" y="1002925"/>
                </a:lnTo>
                <a:lnTo>
                  <a:pt x="0" y="1002925"/>
                </a:lnTo>
                <a:lnTo>
                  <a:pt x="0" y="0"/>
                </a:lnTo>
                <a:close/>
              </a:path>
            </a:pathLst>
          </a:custGeom>
          <a:blipFill>
            <a:blip r:embed="rId5"/>
            <a:stretch>
              <a:fillRect/>
            </a:stretch>
          </a:blipFill>
        </p:spPr>
        <p:txBody>
          <a:bodyPr/>
          <a:lstStyle/>
          <a:p>
            <a:endParaRPr lang="en-US"/>
          </a:p>
        </p:txBody>
      </p:sp>
      <p:sp>
        <p:nvSpPr>
          <p:cNvPr id="9" name="TextBox 9"/>
          <p:cNvSpPr txBox="1"/>
          <p:nvPr/>
        </p:nvSpPr>
        <p:spPr>
          <a:xfrm>
            <a:off x="11046866" y="514350"/>
            <a:ext cx="6212434" cy="514350"/>
          </a:xfrm>
          <a:prstGeom prst="rect">
            <a:avLst/>
          </a:prstGeom>
        </p:spPr>
        <p:txBody>
          <a:bodyPr lIns="0" tIns="0" rIns="0" bIns="0" rtlCol="0" anchor="t">
            <a:spAutoFit/>
          </a:bodyPr>
          <a:lstStyle/>
          <a:p>
            <a:pPr algn="r">
              <a:lnSpc>
                <a:spcPts val="4200"/>
              </a:lnSpc>
            </a:pPr>
            <a:r>
              <a:rPr lang="en-US" sz="3000">
                <a:solidFill>
                  <a:srgbClr val="0063A0"/>
                </a:solidFill>
                <a:latin typeface="Montserrat Ultra-Bold"/>
              </a:rPr>
              <a:t>2024 RESEARCH CONFERENCE</a:t>
            </a:r>
          </a:p>
        </p:txBody>
      </p:sp>
      <p:sp>
        <p:nvSpPr>
          <p:cNvPr id="10" name="TextBox 10"/>
          <p:cNvSpPr txBox="1"/>
          <p:nvPr/>
        </p:nvSpPr>
        <p:spPr>
          <a:xfrm>
            <a:off x="6100515" y="9145905"/>
            <a:ext cx="6086971" cy="721995"/>
          </a:xfrm>
          <a:prstGeom prst="rect">
            <a:avLst/>
          </a:prstGeom>
        </p:spPr>
        <p:txBody>
          <a:bodyPr lIns="0" tIns="0" rIns="0" bIns="0" rtlCol="0" anchor="t">
            <a:spAutoFit/>
          </a:bodyPr>
          <a:lstStyle/>
          <a:p>
            <a:pPr marL="0" lvl="0" indent="0" algn="ctr">
              <a:lnSpc>
                <a:spcPts val="5880"/>
              </a:lnSpc>
              <a:spcBef>
                <a:spcPct val="0"/>
              </a:spcBef>
            </a:pPr>
            <a:r>
              <a:rPr lang="en-US" sz="4200" dirty="0">
                <a:solidFill>
                  <a:srgbClr val="765944"/>
                </a:solidFill>
                <a:latin typeface="Josefin Sans"/>
              </a:rPr>
              <a:t>#JoburgResearch2024</a:t>
            </a:r>
          </a:p>
        </p:txBody>
      </p:sp>
      <p:sp>
        <p:nvSpPr>
          <p:cNvPr id="11" name="Title 10">
            <a:extLst>
              <a:ext uri="{FF2B5EF4-FFF2-40B4-BE49-F238E27FC236}">
                <a16:creationId xmlns:a16="http://schemas.microsoft.com/office/drawing/2014/main" id="{306F2A92-12BC-277D-D55C-4E68BD6641FD}"/>
              </a:ext>
            </a:extLst>
          </p:cNvPr>
          <p:cNvSpPr>
            <a:spLocks noGrp="1"/>
          </p:cNvSpPr>
          <p:nvPr>
            <p:ph type="title"/>
          </p:nvPr>
        </p:nvSpPr>
        <p:spPr>
          <a:xfrm>
            <a:off x="725991" y="1409700"/>
            <a:ext cx="14621624" cy="1143000"/>
          </a:xfrm>
        </p:spPr>
        <p:txBody>
          <a:bodyPr>
            <a:noAutofit/>
          </a:bodyPr>
          <a:lstStyle/>
          <a:p>
            <a:r>
              <a:rPr lang="en-US" sz="8000" b="1" dirty="0"/>
              <a:t>Summary of Results</a:t>
            </a:r>
          </a:p>
        </p:txBody>
      </p:sp>
      <p:grpSp>
        <p:nvGrpSpPr>
          <p:cNvPr id="13" name="Group 12">
            <a:extLst>
              <a:ext uri="{FF2B5EF4-FFF2-40B4-BE49-F238E27FC236}">
                <a16:creationId xmlns:a16="http://schemas.microsoft.com/office/drawing/2014/main" id="{30A501E6-9F00-564B-1531-758544D91504}"/>
              </a:ext>
            </a:extLst>
          </p:cNvPr>
          <p:cNvGrpSpPr/>
          <p:nvPr/>
        </p:nvGrpSpPr>
        <p:grpSpPr>
          <a:xfrm>
            <a:off x="1043543" y="2827420"/>
            <a:ext cx="14621623" cy="6049880"/>
            <a:chOff x="561701" y="1735740"/>
            <a:chExt cx="10375178" cy="4534894"/>
          </a:xfrm>
        </p:grpSpPr>
        <p:sp>
          <p:nvSpPr>
            <p:cNvPr id="14" name="TextBox 13">
              <a:extLst>
                <a:ext uri="{FF2B5EF4-FFF2-40B4-BE49-F238E27FC236}">
                  <a16:creationId xmlns:a16="http://schemas.microsoft.com/office/drawing/2014/main" id="{EEFC1164-A877-E4E6-73EF-4A9CA2049CAF}"/>
                </a:ext>
              </a:extLst>
            </p:cNvPr>
            <p:cNvSpPr txBox="1"/>
            <p:nvPr/>
          </p:nvSpPr>
          <p:spPr>
            <a:xfrm>
              <a:off x="561701" y="1735740"/>
              <a:ext cx="3317966" cy="830997"/>
            </a:xfrm>
            <a:prstGeom prst="rect">
              <a:avLst/>
            </a:prstGeom>
            <a:noFill/>
            <a:ln>
              <a:solidFill>
                <a:schemeClr val="tx1"/>
              </a:solidFill>
            </a:ln>
          </p:spPr>
          <p:txBody>
            <a:bodyPr wrap="square" rtlCol="0">
              <a:spAutoFit/>
            </a:bodyPr>
            <a:lstStyle/>
            <a:p>
              <a:pPr algn="ctr"/>
              <a:r>
                <a:rPr lang="en-ZA" sz="2400" dirty="0"/>
                <a:t>Women with risk factor for GDM; N=477</a:t>
              </a:r>
            </a:p>
          </p:txBody>
        </p:sp>
        <p:sp>
          <p:nvSpPr>
            <p:cNvPr id="15" name="TextBox 14">
              <a:extLst>
                <a:ext uri="{FF2B5EF4-FFF2-40B4-BE49-F238E27FC236}">
                  <a16:creationId xmlns:a16="http://schemas.microsoft.com/office/drawing/2014/main" id="{6630F033-9E1F-1717-F3C0-1B666874F32A}"/>
                </a:ext>
              </a:extLst>
            </p:cNvPr>
            <p:cNvSpPr txBox="1"/>
            <p:nvPr/>
          </p:nvSpPr>
          <p:spPr>
            <a:xfrm>
              <a:off x="5080372" y="1942126"/>
              <a:ext cx="883920" cy="461665"/>
            </a:xfrm>
            <a:prstGeom prst="rect">
              <a:avLst/>
            </a:prstGeom>
            <a:noFill/>
            <a:ln>
              <a:solidFill>
                <a:schemeClr val="tx1"/>
              </a:solidFill>
            </a:ln>
          </p:spPr>
          <p:txBody>
            <a:bodyPr wrap="square" rtlCol="0">
              <a:spAutoFit/>
            </a:bodyPr>
            <a:lstStyle/>
            <a:p>
              <a:r>
                <a:rPr lang="en-ZA" sz="2400" dirty="0"/>
                <a:t>OGTT</a:t>
              </a:r>
            </a:p>
          </p:txBody>
        </p:sp>
        <p:sp>
          <p:nvSpPr>
            <p:cNvPr id="16" name="TextBox 15">
              <a:extLst>
                <a:ext uri="{FF2B5EF4-FFF2-40B4-BE49-F238E27FC236}">
                  <a16:creationId xmlns:a16="http://schemas.microsoft.com/office/drawing/2014/main" id="{2CFDD710-384C-5224-E337-37956ED43AA3}"/>
                </a:ext>
              </a:extLst>
            </p:cNvPr>
            <p:cNvSpPr txBox="1"/>
            <p:nvPr/>
          </p:nvSpPr>
          <p:spPr>
            <a:xfrm>
              <a:off x="7175860" y="1924708"/>
              <a:ext cx="1881052" cy="461665"/>
            </a:xfrm>
            <a:prstGeom prst="rect">
              <a:avLst/>
            </a:prstGeom>
            <a:noFill/>
            <a:ln>
              <a:solidFill>
                <a:schemeClr val="tx1"/>
              </a:solidFill>
            </a:ln>
          </p:spPr>
          <p:txBody>
            <a:bodyPr wrap="square" rtlCol="0">
              <a:spAutoFit/>
            </a:bodyPr>
            <a:lstStyle/>
            <a:p>
              <a:r>
                <a:rPr lang="en-ZA" sz="2400" dirty="0"/>
                <a:t>78 with GDM</a:t>
              </a:r>
            </a:p>
          </p:txBody>
        </p:sp>
        <p:sp>
          <p:nvSpPr>
            <p:cNvPr id="17" name="TextBox 16">
              <a:extLst>
                <a:ext uri="{FF2B5EF4-FFF2-40B4-BE49-F238E27FC236}">
                  <a16:creationId xmlns:a16="http://schemas.microsoft.com/office/drawing/2014/main" id="{6D51A999-77FA-E677-6ED7-92EE5F79D93D}"/>
                </a:ext>
              </a:extLst>
            </p:cNvPr>
            <p:cNvSpPr txBox="1"/>
            <p:nvPr/>
          </p:nvSpPr>
          <p:spPr>
            <a:xfrm>
              <a:off x="9047119" y="3505703"/>
              <a:ext cx="1889760" cy="830997"/>
            </a:xfrm>
            <a:prstGeom prst="rect">
              <a:avLst/>
            </a:prstGeom>
            <a:noFill/>
            <a:ln>
              <a:solidFill>
                <a:schemeClr val="tx1"/>
              </a:solidFill>
            </a:ln>
          </p:spPr>
          <p:txBody>
            <a:bodyPr wrap="square" rtlCol="0">
              <a:spAutoFit/>
            </a:bodyPr>
            <a:lstStyle/>
            <a:p>
              <a:pPr algn="ctr"/>
              <a:r>
                <a:rPr lang="en-ZA" sz="2400" dirty="0"/>
                <a:t>68 had FPG&gt;5.1mM</a:t>
              </a:r>
            </a:p>
          </p:txBody>
        </p:sp>
        <p:sp>
          <p:nvSpPr>
            <p:cNvPr id="18" name="TextBox 17">
              <a:extLst>
                <a:ext uri="{FF2B5EF4-FFF2-40B4-BE49-F238E27FC236}">
                  <a16:creationId xmlns:a16="http://schemas.microsoft.com/office/drawing/2014/main" id="{C55B8A28-63F0-4E65-B75F-BED4C5F49E86}"/>
                </a:ext>
              </a:extLst>
            </p:cNvPr>
            <p:cNvSpPr txBox="1"/>
            <p:nvPr/>
          </p:nvSpPr>
          <p:spPr>
            <a:xfrm>
              <a:off x="4631875" y="3505704"/>
              <a:ext cx="3740332" cy="830997"/>
            </a:xfrm>
            <a:prstGeom prst="rect">
              <a:avLst/>
            </a:prstGeom>
            <a:noFill/>
            <a:ln>
              <a:solidFill>
                <a:schemeClr val="tx1"/>
              </a:solidFill>
            </a:ln>
          </p:spPr>
          <p:txBody>
            <a:bodyPr wrap="square" rtlCol="0">
              <a:spAutoFit/>
            </a:bodyPr>
            <a:lstStyle/>
            <a:p>
              <a:pPr algn="ctr"/>
              <a:r>
                <a:rPr lang="en-ZA" sz="2400" dirty="0"/>
                <a:t>10 had FPG&lt;5.1mM but postprandial above cut point</a:t>
              </a:r>
            </a:p>
          </p:txBody>
        </p:sp>
        <p:sp>
          <p:nvSpPr>
            <p:cNvPr id="19" name="TextBox 18">
              <a:extLst>
                <a:ext uri="{FF2B5EF4-FFF2-40B4-BE49-F238E27FC236}">
                  <a16:creationId xmlns:a16="http://schemas.microsoft.com/office/drawing/2014/main" id="{4A8D2CC9-10C8-AA4A-7FE8-B11976666679}"/>
                </a:ext>
              </a:extLst>
            </p:cNvPr>
            <p:cNvSpPr txBox="1"/>
            <p:nvPr/>
          </p:nvSpPr>
          <p:spPr>
            <a:xfrm>
              <a:off x="2925264" y="5439636"/>
              <a:ext cx="3211287" cy="830997"/>
            </a:xfrm>
            <a:prstGeom prst="rect">
              <a:avLst/>
            </a:prstGeom>
            <a:noFill/>
            <a:ln>
              <a:solidFill>
                <a:schemeClr val="tx1"/>
              </a:solidFill>
            </a:ln>
          </p:spPr>
          <p:txBody>
            <a:bodyPr wrap="square" rtlCol="0">
              <a:spAutoFit/>
            </a:bodyPr>
            <a:lstStyle/>
            <a:p>
              <a:pPr algn="ctr"/>
              <a:r>
                <a:rPr lang="en-ZA" sz="2400" dirty="0"/>
                <a:t>9 of these women had FPG≥4.6mM</a:t>
              </a:r>
            </a:p>
          </p:txBody>
        </p:sp>
        <p:sp>
          <p:nvSpPr>
            <p:cNvPr id="20" name="TextBox 19">
              <a:extLst>
                <a:ext uri="{FF2B5EF4-FFF2-40B4-BE49-F238E27FC236}">
                  <a16:creationId xmlns:a16="http://schemas.microsoft.com/office/drawing/2014/main" id="{F4B97AAE-AAB8-6869-21BA-59E57613FB3E}"/>
                </a:ext>
              </a:extLst>
            </p:cNvPr>
            <p:cNvSpPr txBox="1"/>
            <p:nvPr/>
          </p:nvSpPr>
          <p:spPr>
            <a:xfrm>
              <a:off x="7152458" y="5439637"/>
              <a:ext cx="3315788" cy="830997"/>
            </a:xfrm>
            <a:prstGeom prst="rect">
              <a:avLst/>
            </a:prstGeom>
            <a:noFill/>
            <a:ln>
              <a:solidFill>
                <a:schemeClr val="tx1"/>
              </a:solidFill>
            </a:ln>
          </p:spPr>
          <p:txBody>
            <a:bodyPr wrap="square" rtlCol="0">
              <a:spAutoFit/>
            </a:bodyPr>
            <a:lstStyle/>
            <a:p>
              <a:pPr algn="ctr"/>
              <a:r>
                <a:rPr lang="en-ZA" sz="2400" dirty="0"/>
                <a:t>1 of these women had FPG&lt;4.6mM</a:t>
              </a:r>
            </a:p>
          </p:txBody>
        </p:sp>
        <p:sp>
          <p:nvSpPr>
            <p:cNvPr id="21" name="Right Arrow 12">
              <a:extLst>
                <a:ext uri="{FF2B5EF4-FFF2-40B4-BE49-F238E27FC236}">
                  <a16:creationId xmlns:a16="http://schemas.microsoft.com/office/drawing/2014/main" id="{2A94A56C-55C9-7240-6895-5B1D97E1BD33}"/>
                </a:ext>
              </a:extLst>
            </p:cNvPr>
            <p:cNvSpPr/>
            <p:nvPr/>
          </p:nvSpPr>
          <p:spPr>
            <a:xfrm>
              <a:off x="6049204" y="2036551"/>
              <a:ext cx="1040675" cy="27923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22" name="Right Arrow 15">
              <a:extLst>
                <a:ext uri="{FF2B5EF4-FFF2-40B4-BE49-F238E27FC236}">
                  <a16:creationId xmlns:a16="http://schemas.microsoft.com/office/drawing/2014/main" id="{A5EBA2C8-8940-733B-EFAA-907B3A4ED3AD}"/>
                </a:ext>
              </a:extLst>
            </p:cNvPr>
            <p:cNvSpPr/>
            <p:nvPr/>
          </p:nvSpPr>
          <p:spPr>
            <a:xfrm>
              <a:off x="3954785" y="2027842"/>
              <a:ext cx="1040675" cy="27923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cxnSp>
          <p:nvCxnSpPr>
            <p:cNvPr id="23" name="Straight Arrow Connector 22">
              <a:extLst>
                <a:ext uri="{FF2B5EF4-FFF2-40B4-BE49-F238E27FC236}">
                  <a16:creationId xmlns:a16="http://schemas.microsoft.com/office/drawing/2014/main" id="{E7ECF1F1-80E5-FA62-21AF-663575EED6DD}"/>
                </a:ext>
              </a:extLst>
            </p:cNvPr>
            <p:cNvCxnSpPr/>
            <p:nvPr/>
          </p:nvCxnSpPr>
          <p:spPr>
            <a:xfrm>
              <a:off x="8318862" y="2509657"/>
              <a:ext cx="1606188" cy="933629"/>
            </a:xfrm>
            <a:prstGeom prst="straightConnector1">
              <a:avLst/>
            </a:prstGeom>
            <a:ln w="149225" cmpd="sng">
              <a:solidFill>
                <a:schemeClr val="accent1"/>
              </a:solidFill>
              <a:tailEnd type="triangle" w="sm" len="sm"/>
            </a:ln>
          </p:spPr>
          <p:style>
            <a:lnRef idx="1">
              <a:schemeClr val="accent1"/>
            </a:lnRef>
            <a:fillRef idx="0">
              <a:schemeClr val="accent1"/>
            </a:fillRef>
            <a:effectRef idx="0">
              <a:schemeClr val="accent1"/>
            </a:effectRef>
            <a:fontRef idx="minor">
              <a:schemeClr val="tx1"/>
            </a:fontRef>
          </p:style>
        </p:cxnSp>
        <p:cxnSp>
          <p:nvCxnSpPr>
            <p:cNvPr id="24" name="Straight Arrow Connector 23">
              <a:extLst>
                <a:ext uri="{FF2B5EF4-FFF2-40B4-BE49-F238E27FC236}">
                  <a16:creationId xmlns:a16="http://schemas.microsoft.com/office/drawing/2014/main" id="{9537A1B8-6718-D925-6B56-34149F616FD7}"/>
                </a:ext>
              </a:extLst>
            </p:cNvPr>
            <p:cNvCxnSpPr/>
            <p:nvPr/>
          </p:nvCxnSpPr>
          <p:spPr>
            <a:xfrm flipH="1">
              <a:off x="6510198" y="2509657"/>
              <a:ext cx="1606188" cy="933629"/>
            </a:xfrm>
            <a:prstGeom prst="straightConnector1">
              <a:avLst/>
            </a:prstGeom>
            <a:ln w="149225" cmpd="sng">
              <a:solidFill>
                <a:schemeClr val="accent1"/>
              </a:solidFill>
              <a:tailEnd type="triangle" w="sm" len="sm"/>
            </a:ln>
          </p:spPr>
          <p:style>
            <a:lnRef idx="1">
              <a:schemeClr val="accent1"/>
            </a:lnRef>
            <a:fillRef idx="0">
              <a:schemeClr val="accent1"/>
            </a:fillRef>
            <a:effectRef idx="0">
              <a:schemeClr val="accent1"/>
            </a:effectRef>
            <a:fontRef idx="minor">
              <a:schemeClr val="tx1"/>
            </a:fontRef>
          </p:style>
        </p:cxnSp>
        <p:cxnSp>
          <p:nvCxnSpPr>
            <p:cNvPr id="25" name="Straight Arrow Connector 24">
              <a:extLst>
                <a:ext uri="{FF2B5EF4-FFF2-40B4-BE49-F238E27FC236}">
                  <a16:creationId xmlns:a16="http://schemas.microsoft.com/office/drawing/2014/main" id="{F586BAC7-3FBE-55C3-B977-6302A227E629}"/>
                </a:ext>
              </a:extLst>
            </p:cNvPr>
            <p:cNvCxnSpPr/>
            <p:nvPr/>
          </p:nvCxnSpPr>
          <p:spPr>
            <a:xfrm flipH="1">
              <a:off x="4772853" y="4446638"/>
              <a:ext cx="1606188" cy="933629"/>
            </a:xfrm>
            <a:prstGeom prst="straightConnector1">
              <a:avLst/>
            </a:prstGeom>
            <a:ln w="149225" cmpd="sng">
              <a:solidFill>
                <a:schemeClr val="accent1"/>
              </a:solidFill>
              <a:tailEnd type="triangle" w="sm" len="sm"/>
            </a:ln>
          </p:spPr>
          <p:style>
            <a:lnRef idx="1">
              <a:schemeClr val="accent1"/>
            </a:lnRef>
            <a:fillRef idx="0">
              <a:schemeClr val="accent1"/>
            </a:fillRef>
            <a:effectRef idx="0">
              <a:schemeClr val="accent1"/>
            </a:effectRef>
            <a:fontRef idx="minor">
              <a:schemeClr val="tx1"/>
            </a:fontRef>
          </p:style>
        </p:cxnSp>
        <p:cxnSp>
          <p:nvCxnSpPr>
            <p:cNvPr id="26" name="Straight Arrow Connector 25">
              <a:extLst>
                <a:ext uri="{FF2B5EF4-FFF2-40B4-BE49-F238E27FC236}">
                  <a16:creationId xmlns:a16="http://schemas.microsoft.com/office/drawing/2014/main" id="{6BADBD6C-AB6A-5E1D-E302-86776F13F07C}"/>
                </a:ext>
              </a:extLst>
            </p:cNvPr>
            <p:cNvCxnSpPr/>
            <p:nvPr/>
          </p:nvCxnSpPr>
          <p:spPr>
            <a:xfrm>
              <a:off x="6623144" y="4446637"/>
              <a:ext cx="1606188" cy="933629"/>
            </a:xfrm>
            <a:prstGeom prst="straightConnector1">
              <a:avLst/>
            </a:prstGeom>
            <a:ln w="149225" cmpd="sng">
              <a:solidFill>
                <a:schemeClr val="accent1"/>
              </a:solidFill>
              <a:tailEnd type="triangle" w="sm" len="sm"/>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7899850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1043544" y="8864976"/>
            <a:ext cx="2648900" cy="1002924"/>
          </a:xfrm>
          <a:custGeom>
            <a:avLst/>
            <a:gdLst/>
            <a:ahLst/>
            <a:cxnLst/>
            <a:rect l="l" t="t" r="r" b="b"/>
            <a:pathLst>
              <a:path w="2648900" h="1002924">
                <a:moveTo>
                  <a:pt x="0" y="0"/>
                </a:moveTo>
                <a:lnTo>
                  <a:pt x="2648900" y="0"/>
                </a:lnTo>
                <a:lnTo>
                  <a:pt x="2648900" y="1002925"/>
                </a:lnTo>
                <a:lnTo>
                  <a:pt x="0" y="1002925"/>
                </a:lnTo>
                <a:lnTo>
                  <a:pt x="0" y="0"/>
                </a:lnTo>
                <a:close/>
              </a:path>
            </a:pathLst>
          </a:custGeom>
          <a:blipFill>
            <a:blip r:embed="rId3"/>
            <a:stretch>
              <a:fillRect/>
            </a:stretch>
          </a:blipFill>
        </p:spPr>
        <p:txBody>
          <a:bodyPr/>
          <a:lstStyle/>
          <a:p>
            <a:endParaRPr lang="en-US"/>
          </a:p>
        </p:txBody>
      </p:sp>
      <p:sp>
        <p:nvSpPr>
          <p:cNvPr id="3" name="TextBox 3"/>
          <p:cNvSpPr txBox="1"/>
          <p:nvPr/>
        </p:nvSpPr>
        <p:spPr>
          <a:xfrm>
            <a:off x="725991" y="495053"/>
            <a:ext cx="11616191" cy="514350"/>
          </a:xfrm>
          <a:prstGeom prst="rect">
            <a:avLst/>
          </a:prstGeom>
        </p:spPr>
        <p:txBody>
          <a:bodyPr lIns="0" tIns="0" rIns="0" bIns="0" rtlCol="0" anchor="t">
            <a:spAutoFit/>
          </a:bodyPr>
          <a:lstStyle/>
          <a:p>
            <a:pPr algn="l">
              <a:lnSpc>
                <a:spcPts val="4200"/>
              </a:lnSpc>
            </a:pPr>
            <a:r>
              <a:rPr lang="en-US" sz="3000">
                <a:solidFill>
                  <a:srgbClr val="DCB05B"/>
                </a:solidFill>
                <a:latin typeface="Montserrat Ultra-Bold"/>
              </a:rPr>
              <a:t>JOHANNESBURG HEALTH DISTRICT </a:t>
            </a:r>
          </a:p>
        </p:txBody>
      </p:sp>
      <p:grpSp>
        <p:nvGrpSpPr>
          <p:cNvPr id="5" name="Group 5"/>
          <p:cNvGrpSpPr>
            <a:grpSpLocks noChangeAspect="1"/>
          </p:cNvGrpSpPr>
          <p:nvPr/>
        </p:nvGrpSpPr>
        <p:grpSpPr>
          <a:xfrm>
            <a:off x="14497763" y="301323"/>
            <a:ext cx="11802750" cy="12978807"/>
            <a:chOff x="0" y="0"/>
            <a:chExt cx="14228623" cy="15646400"/>
          </a:xfrm>
        </p:grpSpPr>
        <p:sp>
          <p:nvSpPr>
            <p:cNvPr id="6" name="Freeform 6"/>
            <p:cNvSpPr/>
            <p:nvPr/>
          </p:nvSpPr>
          <p:spPr>
            <a:xfrm>
              <a:off x="0" y="0"/>
              <a:ext cx="14228699" cy="15646400"/>
            </a:xfrm>
            <a:custGeom>
              <a:avLst/>
              <a:gdLst/>
              <a:ahLst/>
              <a:cxnLst/>
              <a:rect l="l" t="t" r="r" b="b"/>
              <a:pathLst>
                <a:path w="14228699" h="15646400">
                  <a:moveTo>
                    <a:pt x="4891913" y="0"/>
                  </a:moveTo>
                  <a:lnTo>
                    <a:pt x="0" y="8473059"/>
                  </a:lnTo>
                  <a:lnTo>
                    <a:pt x="4141597" y="15646400"/>
                  </a:lnTo>
                  <a:lnTo>
                    <a:pt x="14228699" y="15646400"/>
                  </a:lnTo>
                  <a:lnTo>
                    <a:pt x="14228699" y="0"/>
                  </a:lnTo>
                  <a:close/>
                </a:path>
              </a:pathLst>
            </a:custGeom>
            <a:blipFill>
              <a:blip r:embed="rId4"/>
              <a:stretch>
                <a:fillRect t="-22720" r="-160054" b="-22720"/>
              </a:stretch>
            </a:blipFill>
          </p:spPr>
          <p:txBody>
            <a:bodyPr/>
            <a:lstStyle/>
            <a:p>
              <a:endParaRPr lang="en-US"/>
            </a:p>
          </p:txBody>
        </p:sp>
      </p:grpSp>
      <p:sp>
        <p:nvSpPr>
          <p:cNvPr id="8" name="Freeform 8"/>
          <p:cNvSpPr/>
          <p:nvPr/>
        </p:nvSpPr>
        <p:spPr>
          <a:xfrm>
            <a:off x="15922068" y="8864976"/>
            <a:ext cx="1337232" cy="1002924"/>
          </a:xfrm>
          <a:custGeom>
            <a:avLst/>
            <a:gdLst/>
            <a:ahLst/>
            <a:cxnLst/>
            <a:rect l="l" t="t" r="r" b="b"/>
            <a:pathLst>
              <a:path w="1337232" h="1002924">
                <a:moveTo>
                  <a:pt x="0" y="0"/>
                </a:moveTo>
                <a:lnTo>
                  <a:pt x="1337232" y="0"/>
                </a:lnTo>
                <a:lnTo>
                  <a:pt x="1337232" y="1002925"/>
                </a:lnTo>
                <a:lnTo>
                  <a:pt x="0" y="1002925"/>
                </a:lnTo>
                <a:lnTo>
                  <a:pt x="0" y="0"/>
                </a:lnTo>
                <a:close/>
              </a:path>
            </a:pathLst>
          </a:custGeom>
          <a:blipFill>
            <a:blip r:embed="rId5"/>
            <a:stretch>
              <a:fillRect/>
            </a:stretch>
          </a:blipFill>
        </p:spPr>
        <p:txBody>
          <a:bodyPr/>
          <a:lstStyle/>
          <a:p>
            <a:endParaRPr lang="en-US"/>
          </a:p>
        </p:txBody>
      </p:sp>
      <p:sp>
        <p:nvSpPr>
          <p:cNvPr id="9" name="TextBox 9"/>
          <p:cNvSpPr txBox="1"/>
          <p:nvPr/>
        </p:nvSpPr>
        <p:spPr>
          <a:xfrm>
            <a:off x="11046866" y="514350"/>
            <a:ext cx="6212434" cy="514350"/>
          </a:xfrm>
          <a:prstGeom prst="rect">
            <a:avLst/>
          </a:prstGeom>
        </p:spPr>
        <p:txBody>
          <a:bodyPr lIns="0" tIns="0" rIns="0" bIns="0" rtlCol="0" anchor="t">
            <a:spAutoFit/>
          </a:bodyPr>
          <a:lstStyle/>
          <a:p>
            <a:pPr algn="r">
              <a:lnSpc>
                <a:spcPts val="4200"/>
              </a:lnSpc>
            </a:pPr>
            <a:r>
              <a:rPr lang="en-US" sz="3000">
                <a:solidFill>
                  <a:srgbClr val="0063A0"/>
                </a:solidFill>
                <a:latin typeface="Montserrat Ultra-Bold"/>
              </a:rPr>
              <a:t>2024 RESEARCH CONFERENCE</a:t>
            </a:r>
          </a:p>
        </p:txBody>
      </p:sp>
      <p:sp>
        <p:nvSpPr>
          <p:cNvPr id="10" name="TextBox 10"/>
          <p:cNvSpPr txBox="1"/>
          <p:nvPr/>
        </p:nvSpPr>
        <p:spPr>
          <a:xfrm>
            <a:off x="6100515" y="9145905"/>
            <a:ext cx="6086971" cy="721995"/>
          </a:xfrm>
          <a:prstGeom prst="rect">
            <a:avLst/>
          </a:prstGeom>
        </p:spPr>
        <p:txBody>
          <a:bodyPr lIns="0" tIns="0" rIns="0" bIns="0" rtlCol="0" anchor="t">
            <a:spAutoFit/>
          </a:bodyPr>
          <a:lstStyle/>
          <a:p>
            <a:pPr marL="0" lvl="0" indent="0" algn="ctr">
              <a:lnSpc>
                <a:spcPts val="5880"/>
              </a:lnSpc>
              <a:spcBef>
                <a:spcPct val="0"/>
              </a:spcBef>
            </a:pPr>
            <a:r>
              <a:rPr lang="en-US" sz="4200" dirty="0">
                <a:solidFill>
                  <a:srgbClr val="765944"/>
                </a:solidFill>
                <a:latin typeface="Josefin Sans"/>
              </a:rPr>
              <a:t>#JoburgResearch2024</a:t>
            </a:r>
          </a:p>
        </p:txBody>
      </p:sp>
      <p:sp>
        <p:nvSpPr>
          <p:cNvPr id="11" name="Title 10">
            <a:extLst>
              <a:ext uri="{FF2B5EF4-FFF2-40B4-BE49-F238E27FC236}">
                <a16:creationId xmlns:a16="http://schemas.microsoft.com/office/drawing/2014/main" id="{306F2A92-12BC-277D-D55C-4E68BD6641FD}"/>
              </a:ext>
            </a:extLst>
          </p:cNvPr>
          <p:cNvSpPr>
            <a:spLocks noGrp="1"/>
          </p:cNvSpPr>
          <p:nvPr>
            <p:ph type="title"/>
          </p:nvPr>
        </p:nvSpPr>
        <p:spPr>
          <a:xfrm>
            <a:off x="725991" y="1409700"/>
            <a:ext cx="14621624" cy="1143000"/>
          </a:xfrm>
        </p:spPr>
        <p:txBody>
          <a:bodyPr>
            <a:noAutofit/>
          </a:bodyPr>
          <a:lstStyle/>
          <a:p>
            <a:r>
              <a:rPr lang="en-US" sz="8000" b="1" dirty="0"/>
              <a:t>Conclusions</a:t>
            </a:r>
          </a:p>
        </p:txBody>
      </p:sp>
      <p:sp>
        <p:nvSpPr>
          <p:cNvPr id="12" name="Content Placeholder 11">
            <a:extLst>
              <a:ext uri="{FF2B5EF4-FFF2-40B4-BE49-F238E27FC236}">
                <a16:creationId xmlns:a16="http://schemas.microsoft.com/office/drawing/2014/main" id="{26A4406C-3ECD-0A0C-2CC0-A2565277C341}"/>
              </a:ext>
            </a:extLst>
          </p:cNvPr>
          <p:cNvSpPr>
            <a:spLocks noGrp="1"/>
          </p:cNvSpPr>
          <p:nvPr>
            <p:ph idx="1"/>
          </p:nvPr>
        </p:nvSpPr>
        <p:spPr>
          <a:xfrm>
            <a:off x="705938" y="2896943"/>
            <a:ext cx="17288625" cy="5599357"/>
          </a:xfrm>
        </p:spPr>
        <p:txBody>
          <a:bodyPr>
            <a:normAutofit fontScale="92500" lnSpcReduction="20000"/>
          </a:bodyPr>
          <a:lstStyle/>
          <a:p>
            <a:r>
              <a:rPr lang="en-ZA" sz="5200" dirty="0">
                <a:latin typeface="Aptos" panose="020B0004020202020204" pitchFamily="34" charset="0"/>
                <a:ea typeface="Aptos" panose="020B0004020202020204" pitchFamily="34" charset="0"/>
                <a:cs typeface="Times New Roman" panose="02020603050405020304" pitchFamily="18" charset="0"/>
              </a:rPr>
              <a:t>Two-tiered approach for GDM diagnosis: </a:t>
            </a:r>
          </a:p>
          <a:p>
            <a:pPr lvl="1"/>
            <a:r>
              <a:rPr lang="en-ZA" sz="4400" dirty="0">
                <a:ea typeface="Aptos" panose="020B0004020202020204" pitchFamily="34" charset="0"/>
                <a:cs typeface="Times New Roman" panose="02020603050405020304" pitchFamily="18" charset="0"/>
              </a:rPr>
              <a:t> </a:t>
            </a:r>
            <a:r>
              <a:rPr lang="en-ZA" sz="4700" dirty="0">
                <a:ea typeface="Aptos" panose="020B0004020202020204" pitchFamily="34" charset="0"/>
                <a:cs typeface="Times New Roman" panose="02020603050405020304" pitchFamily="18" charset="0"/>
              </a:rPr>
              <a:t>Women who have FPG ≥ 5.1mmol/L should be classified as GDM</a:t>
            </a:r>
          </a:p>
          <a:p>
            <a:pPr lvl="1"/>
            <a:r>
              <a:rPr lang="en-ZA" sz="4700" dirty="0">
                <a:latin typeface="Calibri" panose="020F0502020204030204" pitchFamily="34" charset="0"/>
                <a:ea typeface="Calibri" panose="020F0502020204030204" pitchFamily="34" charset="0"/>
                <a:cs typeface="Times New Roman" panose="02020603050405020304" pitchFamily="18" charset="0"/>
              </a:rPr>
              <a:t> Women who have </a:t>
            </a:r>
            <a:r>
              <a:rPr lang="en-ZA" sz="4700" dirty="0">
                <a:effectLst/>
                <a:latin typeface="Calibri" panose="020F0502020204030204" pitchFamily="34" charset="0"/>
                <a:ea typeface="Calibri" panose="020F0502020204030204" pitchFamily="34" charset="0"/>
                <a:cs typeface="Times New Roman" panose="02020603050405020304" pitchFamily="18" charset="0"/>
              </a:rPr>
              <a:t>FPG </a:t>
            </a:r>
            <a:r>
              <a:rPr lang="en-ZA" sz="4700" dirty="0">
                <a:effectLst/>
                <a:latin typeface="Calibri" panose="020F0502020204030204" pitchFamily="34" charset="0"/>
                <a:ea typeface="Calibri" panose="020F0502020204030204" pitchFamily="34" charset="0"/>
              </a:rPr>
              <a:t>levels between</a:t>
            </a:r>
            <a:r>
              <a:rPr lang="en-ZA" sz="4700" dirty="0">
                <a:effectLst/>
                <a:latin typeface="Calibri" panose="020F0502020204030204" pitchFamily="34" charset="0"/>
                <a:ea typeface="Calibri" panose="020F0502020204030204" pitchFamily="34" charset="0"/>
                <a:cs typeface="Times New Roman" panose="02020603050405020304" pitchFamily="18" charset="0"/>
              </a:rPr>
              <a:t> 4.6 mmol/L and 5.0 mmol/L to be tested for GDM by OGTT</a:t>
            </a:r>
          </a:p>
          <a:p>
            <a:pPr lvl="1"/>
            <a:r>
              <a:rPr lang="en-ZA" sz="4700" dirty="0">
                <a:latin typeface="Calibri" panose="020F0502020204030204" pitchFamily="34" charset="0"/>
                <a:ea typeface="Calibri" panose="020F0502020204030204" pitchFamily="34" charset="0"/>
                <a:cs typeface="Times New Roman" panose="02020603050405020304" pitchFamily="18" charset="0"/>
              </a:rPr>
              <a:t> Women </a:t>
            </a:r>
            <a:r>
              <a:rPr lang="en-ZA" sz="4700" dirty="0">
                <a:effectLst/>
                <a:latin typeface="Calibri" panose="020F0502020204030204" pitchFamily="34" charset="0"/>
                <a:ea typeface="Calibri" panose="020F0502020204030204" pitchFamily="34" charset="0"/>
                <a:cs typeface="Times New Roman" panose="02020603050405020304" pitchFamily="18" charset="0"/>
              </a:rPr>
              <a:t> wh</a:t>
            </a:r>
            <a:r>
              <a:rPr lang="en-ZA" sz="4700" dirty="0">
                <a:latin typeface="Calibri" panose="020F0502020204030204" pitchFamily="34" charset="0"/>
                <a:ea typeface="Calibri" panose="020F0502020204030204" pitchFamily="34" charset="0"/>
                <a:cs typeface="Times New Roman" panose="02020603050405020304" pitchFamily="18" charset="0"/>
              </a:rPr>
              <a:t>o have FPG &lt;4.6 should be classified as non-GDM</a:t>
            </a:r>
          </a:p>
          <a:p>
            <a:r>
              <a:rPr lang="en-ZA" sz="5200" dirty="0">
                <a:latin typeface="Aptos" panose="020B0004020202020204" pitchFamily="34" charset="0"/>
                <a:ea typeface="Aptos" panose="020B0004020202020204" pitchFamily="34" charset="0"/>
                <a:cs typeface="Times New Roman" panose="02020603050405020304" pitchFamily="18" charset="0"/>
              </a:rPr>
              <a:t>This would reduce the number of OGTTs by 77%</a:t>
            </a:r>
          </a:p>
          <a:p>
            <a:r>
              <a:rPr lang="en-ZA" sz="5200" dirty="0">
                <a:effectLst/>
                <a:latin typeface="Aptos" panose="020B0004020202020204" pitchFamily="34" charset="0"/>
                <a:ea typeface="Aptos" panose="020B0004020202020204" pitchFamily="34" charset="0"/>
                <a:cs typeface="Times New Roman" panose="02020603050405020304" pitchFamily="18" charset="0"/>
              </a:rPr>
              <a:t>Women would still be required to fast</a:t>
            </a:r>
          </a:p>
          <a:p>
            <a:r>
              <a:rPr lang="en-ZA" sz="5200" dirty="0">
                <a:effectLst/>
                <a:latin typeface="Aptos" panose="020B0004020202020204" pitchFamily="34" charset="0"/>
                <a:ea typeface="Aptos" panose="020B0004020202020204" pitchFamily="34" charset="0"/>
                <a:cs typeface="Times New Roman" panose="02020603050405020304" pitchFamily="18" charset="0"/>
              </a:rPr>
              <a:t>Recommend study should be repeated in a general population</a:t>
            </a:r>
          </a:p>
        </p:txBody>
      </p:sp>
    </p:spTree>
    <p:extLst>
      <p:ext uri="{BB962C8B-B14F-4D97-AF65-F5344CB8AC3E}">
        <p14:creationId xmlns:p14="http://schemas.microsoft.com/office/powerpoint/2010/main" val="310831431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1043544" y="8677157"/>
            <a:ext cx="2648900" cy="1002924"/>
          </a:xfrm>
          <a:custGeom>
            <a:avLst/>
            <a:gdLst/>
            <a:ahLst/>
            <a:cxnLst/>
            <a:rect l="l" t="t" r="r" b="b"/>
            <a:pathLst>
              <a:path w="2648900" h="1002924">
                <a:moveTo>
                  <a:pt x="0" y="0"/>
                </a:moveTo>
                <a:lnTo>
                  <a:pt x="2648900" y="0"/>
                </a:lnTo>
                <a:lnTo>
                  <a:pt x="2648900" y="1002925"/>
                </a:lnTo>
                <a:lnTo>
                  <a:pt x="0" y="1002925"/>
                </a:lnTo>
                <a:lnTo>
                  <a:pt x="0" y="0"/>
                </a:lnTo>
                <a:close/>
              </a:path>
            </a:pathLst>
          </a:custGeom>
          <a:blipFill>
            <a:blip r:embed="rId3"/>
            <a:stretch>
              <a:fillRect/>
            </a:stretch>
          </a:blipFill>
        </p:spPr>
        <p:txBody>
          <a:bodyPr/>
          <a:lstStyle/>
          <a:p>
            <a:endParaRPr lang="en-US"/>
          </a:p>
        </p:txBody>
      </p:sp>
      <p:sp>
        <p:nvSpPr>
          <p:cNvPr id="3" name="TextBox 3"/>
          <p:cNvSpPr txBox="1"/>
          <p:nvPr/>
        </p:nvSpPr>
        <p:spPr>
          <a:xfrm>
            <a:off x="725991" y="495053"/>
            <a:ext cx="11616191" cy="514350"/>
          </a:xfrm>
          <a:prstGeom prst="rect">
            <a:avLst/>
          </a:prstGeom>
        </p:spPr>
        <p:txBody>
          <a:bodyPr lIns="0" tIns="0" rIns="0" bIns="0" rtlCol="0" anchor="t">
            <a:spAutoFit/>
          </a:bodyPr>
          <a:lstStyle/>
          <a:p>
            <a:pPr algn="l">
              <a:lnSpc>
                <a:spcPts val="4200"/>
              </a:lnSpc>
            </a:pPr>
            <a:r>
              <a:rPr lang="en-US" sz="3000">
                <a:solidFill>
                  <a:srgbClr val="DCB05B"/>
                </a:solidFill>
                <a:latin typeface="Montserrat Ultra-Bold"/>
              </a:rPr>
              <a:t>JOHANNESBURG HEALTH DISTRICT </a:t>
            </a:r>
          </a:p>
        </p:txBody>
      </p:sp>
      <p:sp>
        <p:nvSpPr>
          <p:cNvPr id="4" name="Freeform 4"/>
          <p:cNvSpPr/>
          <p:nvPr/>
        </p:nvSpPr>
        <p:spPr>
          <a:xfrm>
            <a:off x="15018831" y="1166028"/>
            <a:ext cx="3636016" cy="9680082"/>
          </a:xfrm>
          <a:custGeom>
            <a:avLst/>
            <a:gdLst/>
            <a:ahLst/>
            <a:cxnLst/>
            <a:rect l="l" t="t" r="r" b="b"/>
            <a:pathLst>
              <a:path w="3636016" h="9680082">
                <a:moveTo>
                  <a:pt x="0" y="0"/>
                </a:moveTo>
                <a:lnTo>
                  <a:pt x="3636016" y="0"/>
                </a:lnTo>
                <a:lnTo>
                  <a:pt x="3636016" y="9680082"/>
                </a:lnTo>
                <a:lnTo>
                  <a:pt x="0" y="9680082"/>
                </a:lnTo>
                <a:lnTo>
                  <a:pt x="0" y="0"/>
                </a:lnTo>
                <a:close/>
              </a:path>
            </a:pathLst>
          </a:custGeom>
          <a:blipFill>
            <a:blip r:embed="rId4">
              <a:alphaModFix amt="37000"/>
              <a:extLst>
                <a:ext uri="{96DAC541-7B7A-43D3-8B79-37D633B846F1}">
                  <asvg:svgBlip xmlns:asvg="http://schemas.microsoft.com/office/drawing/2016/SVG/main" r:embed="rId5"/>
                </a:ext>
              </a:extLst>
            </a:blip>
            <a:stretch>
              <a:fillRect/>
            </a:stretch>
          </a:blipFill>
        </p:spPr>
        <p:txBody>
          <a:bodyPr/>
          <a:lstStyle/>
          <a:p>
            <a:endParaRPr lang="en-US"/>
          </a:p>
        </p:txBody>
      </p:sp>
      <p:grpSp>
        <p:nvGrpSpPr>
          <p:cNvPr id="5" name="Group 5"/>
          <p:cNvGrpSpPr>
            <a:grpSpLocks noChangeAspect="1"/>
          </p:cNvGrpSpPr>
          <p:nvPr/>
        </p:nvGrpSpPr>
        <p:grpSpPr>
          <a:xfrm>
            <a:off x="15297351" y="-2324100"/>
            <a:ext cx="11802750" cy="12978807"/>
            <a:chOff x="0" y="0"/>
            <a:chExt cx="14228623" cy="15646400"/>
          </a:xfrm>
        </p:grpSpPr>
        <p:sp>
          <p:nvSpPr>
            <p:cNvPr id="6" name="Freeform 6"/>
            <p:cNvSpPr/>
            <p:nvPr/>
          </p:nvSpPr>
          <p:spPr>
            <a:xfrm>
              <a:off x="0" y="0"/>
              <a:ext cx="14228699" cy="15646400"/>
            </a:xfrm>
            <a:custGeom>
              <a:avLst/>
              <a:gdLst/>
              <a:ahLst/>
              <a:cxnLst/>
              <a:rect l="l" t="t" r="r" b="b"/>
              <a:pathLst>
                <a:path w="14228699" h="15646400">
                  <a:moveTo>
                    <a:pt x="4891913" y="0"/>
                  </a:moveTo>
                  <a:lnTo>
                    <a:pt x="0" y="8473059"/>
                  </a:lnTo>
                  <a:lnTo>
                    <a:pt x="4141597" y="15646400"/>
                  </a:lnTo>
                  <a:lnTo>
                    <a:pt x="14228699" y="15646400"/>
                  </a:lnTo>
                  <a:lnTo>
                    <a:pt x="14228699" y="0"/>
                  </a:lnTo>
                  <a:close/>
                </a:path>
              </a:pathLst>
            </a:custGeom>
            <a:blipFill>
              <a:blip r:embed="rId6"/>
              <a:stretch>
                <a:fillRect t="-22720" r="-160054" b="-22720"/>
              </a:stretch>
            </a:blipFill>
          </p:spPr>
          <p:txBody>
            <a:bodyPr/>
            <a:lstStyle/>
            <a:p>
              <a:endParaRPr lang="en-US"/>
            </a:p>
          </p:txBody>
        </p:sp>
      </p:grpSp>
      <p:sp>
        <p:nvSpPr>
          <p:cNvPr id="7" name="Freeform 7"/>
          <p:cNvSpPr/>
          <p:nvPr/>
        </p:nvSpPr>
        <p:spPr>
          <a:xfrm>
            <a:off x="14497763" y="301323"/>
            <a:ext cx="4678154" cy="12978807"/>
          </a:xfrm>
          <a:custGeom>
            <a:avLst/>
            <a:gdLst/>
            <a:ahLst/>
            <a:cxnLst/>
            <a:rect l="l" t="t" r="r" b="b"/>
            <a:pathLst>
              <a:path w="4678154" h="12978807">
                <a:moveTo>
                  <a:pt x="0" y="0"/>
                </a:moveTo>
                <a:lnTo>
                  <a:pt x="4678154" y="0"/>
                </a:lnTo>
                <a:lnTo>
                  <a:pt x="4678154" y="12978807"/>
                </a:lnTo>
                <a:lnTo>
                  <a:pt x="0" y="12978807"/>
                </a:lnTo>
                <a:lnTo>
                  <a:pt x="0" y="0"/>
                </a:lnTo>
                <a:close/>
              </a:path>
            </a:pathLst>
          </a:custGeom>
          <a:blipFill>
            <a:blip r:embed="rId7">
              <a:alphaModFix amt="43999"/>
              <a:extLst>
                <a:ext uri="{96DAC541-7B7A-43D3-8B79-37D633B846F1}">
                  <asvg:svgBlip xmlns:asvg="http://schemas.microsoft.com/office/drawing/2016/SVG/main" r:embed="rId8"/>
                </a:ext>
              </a:extLst>
            </a:blip>
            <a:stretch>
              <a:fillRect/>
            </a:stretch>
          </a:blipFill>
        </p:spPr>
        <p:txBody>
          <a:bodyPr/>
          <a:lstStyle/>
          <a:p>
            <a:endParaRPr lang="en-US"/>
          </a:p>
        </p:txBody>
      </p:sp>
      <p:sp>
        <p:nvSpPr>
          <p:cNvPr id="8" name="Freeform 8"/>
          <p:cNvSpPr/>
          <p:nvPr/>
        </p:nvSpPr>
        <p:spPr>
          <a:xfrm>
            <a:off x="15922068" y="8677157"/>
            <a:ext cx="1337232" cy="1002924"/>
          </a:xfrm>
          <a:custGeom>
            <a:avLst/>
            <a:gdLst/>
            <a:ahLst/>
            <a:cxnLst/>
            <a:rect l="l" t="t" r="r" b="b"/>
            <a:pathLst>
              <a:path w="1337232" h="1002924">
                <a:moveTo>
                  <a:pt x="0" y="0"/>
                </a:moveTo>
                <a:lnTo>
                  <a:pt x="1337232" y="0"/>
                </a:lnTo>
                <a:lnTo>
                  <a:pt x="1337232" y="1002925"/>
                </a:lnTo>
                <a:lnTo>
                  <a:pt x="0" y="1002925"/>
                </a:lnTo>
                <a:lnTo>
                  <a:pt x="0" y="0"/>
                </a:lnTo>
                <a:close/>
              </a:path>
            </a:pathLst>
          </a:custGeom>
          <a:blipFill>
            <a:blip r:embed="rId9"/>
            <a:stretch>
              <a:fillRect/>
            </a:stretch>
          </a:blipFill>
        </p:spPr>
        <p:txBody>
          <a:bodyPr/>
          <a:lstStyle/>
          <a:p>
            <a:endParaRPr lang="en-US"/>
          </a:p>
        </p:txBody>
      </p:sp>
      <p:sp>
        <p:nvSpPr>
          <p:cNvPr id="9" name="TextBox 9"/>
          <p:cNvSpPr txBox="1"/>
          <p:nvPr/>
        </p:nvSpPr>
        <p:spPr>
          <a:xfrm>
            <a:off x="11046866" y="514350"/>
            <a:ext cx="6212434" cy="514350"/>
          </a:xfrm>
          <a:prstGeom prst="rect">
            <a:avLst/>
          </a:prstGeom>
        </p:spPr>
        <p:txBody>
          <a:bodyPr lIns="0" tIns="0" rIns="0" bIns="0" rtlCol="0" anchor="t">
            <a:spAutoFit/>
          </a:bodyPr>
          <a:lstStyle/>
          <a:p>
            <a:pPr algn="r">
              <a:lnSpc>
                <a:spcPts val="4200"/>
              </a:lnSpc>
            </a:pPr>
            <a:r>
              <a:rPr lang="en-US" sz="3000">
                <a:solidFill>
                  <a:srgbClr val="0063A0"/>
                </a:solidFill>
                <a:latin typeface="Montserrat Ultra-Bold"/>
              </a:rPr>
              <a:t>2024 RESEARCH CONFERENCE</a:t>
            </a:r>
          </a:p>
        </p:txBody>
      </p:sp>
      <p:sp>
        <p:nvSpPr>
          <p:cNvPr id="10" name="TextBox 10"/>
          <p:cNvSpPr txBox="1"/>
          <p:nvPr/>
        </p:nvSpPr>
        <p:spPr>
          <a:xfrm>
            <a:off x="6100515" y="8963461"/>
            <a:ext cx="6086971" cy="721995"/>
          </a:xfrm>
          <a:prstGeom prst="rect">
            <a:avLst/>
          </a:prstGeom>
        </p:spPr>
        <p:txBody>
          <a:bodyPr lIns="0" tIns="0" rIns="0" bIns="0" rtlCol="0" anchor="t">
            <a:spAutoFit/>
          </a:bodyPr>
          <a:lstStyle/>
          <a:p>
            <a:pPr marL="0" lvl="0" indent="0" algn="ctr">
              <a:lnSpc>
                <a:spcPts val="5880"/>
              </a:lnSpc>
              <a:spcBef>
                <a:spcPct val="0"/>
              </a:spcBef>
            </a:pPr>
            <a:r>
              <a:rPr lang="en-US" sz="4200" dirty="0">
                <a:solidFill>
                  <a:srgbClr val="765944"/>
                </a:solidFill>
                <a:latin typeface="Josefin Sans"/>
              </a:rPr>
              <a:t>#JoburgResearch2024</a:t>
            </a:r>
          </a:p>
        </p:txBody>
      </p:sp>
      <p:sp>
        <p:nvSpPr>
          <p:cNvPr id="11" name="Title 10">
            <a:extLst>
              <a:ext uri="{FF2B5EF4-FFF2-40B4-BE49-F238E27FC236}">
                <a16:creationId xmlns:a16="http://schemas.microsoft.com/office/drawing/2014/main" id="{306F2A92-12BC-277D-D55C-4E68BD6641FD}"/>
              </a:ext>
            </a:extLst>
          </p:cNvPr>
          <p:cNvSpPr>
            <a:spLocks noGrp="1"/>
          </p:cNvSpPr>
          <p:nvPr>
            <p:ph type="title"/>
          </p:nvPr>
        </p:nvSpPr>
        <p:spPr>
          <a:xfrm>
            <a:off x="622183" y="1638300"/>
            <a:ext cx="14621624" cy="1143000"/>
          </a:xfrm>
        </p:spPr>
        <p:txBody>
          <a:bodyPr>
            <a:noAutofit/>
          </a:bodyPr>
          <a:lstStyle/>
          <a:p>
            <a:r>
              <a:rPr lang="en-US" sz="7200" b="1" dirty="0"/>
              <a:t>Acknowledgements</a:t>
            </a:r>
          </a:p>
        </p:txBody>
      </p:sp>
      <p:sp>
        <p:nvSpPr>
          <p:cNvPr id="12" name="Content Placeholder 11">
            <a:extLst>
              <a:ext uri="{FF2B5EF4-FFF2-40B4-BE49-F238E27FC236}">
                <a16:creationId xmlns:a16="http://schemas.microsoft.com/office/drawing/2014/main" id="{26A4406C-3ECD-0A0C-2CC0-A2565277C341}"/>
              </a:ext>
            </a:extLst>
          </p:cNvPr>
          <p:cNvSpPr>
            <a:spLocks noGrp="1"/>
          </p:cNvSpPr>
          <p:nvPr>
            <p:ph idx="1"/>
          </p:nvPr>
        </p:nvSpPr>
        <p:spPr>
          <a:xfrm>
            <a:off x="789806" y="3543300"/>
            <a:ext cx="14400457" cy="4904546"/>
          </a:xfrm>
        </p:spPr>
        <p:txBody>
          <a:bodyPr>
            <a:normAutofit fontScale="85000" lnSpcReduction="20000"/>
          </a:bodyPr>
          <a:lstStyle/>
          <a:p>
            <a:r>
              <a:rPr lang="en-ZA" sz="4800" dirty="0">
                <a:effectLst/>
                <a:latin typeface="Aptos" panose="020B0004020202020204" pitchFamily="34" charset="0"/>
                <a:ea typeface="Aptos" panose="020B0004020202020204" pitchFamily="34" charset="0"/>
                <a:cs typeface="Times New Roman" panose="02020603050405020304" pitchFamily="18" charset="0"/>
              </a:rPr>
              <a:t>Prof N Crowther</a:t>
            </a:r>
          </a:p>
          <a:p>
            <a:r>
              <a:rPr lang="en-ZA" sz="4800" dirty="0">
                <a:effectLst/>
                <a:latin typeface="Aptos" panose="020B0004020202020204" pitchFamily="34" charset="0"/>
                <a:ea typeface="Aptos" panose="020B0004020202020204" pitchFamily="34" charset="0"/>
                <a:cs typeface="Times New Roman" panose="02020603050405020304" pitchFamily="18" charset="0"/>
              </a:rPr>
              <a:t>Prof L Chauke</a:t>
            </a:r>
          </a:p>
          <a:p>
            <a:r>
              <a:rPr lang="en-ZA" sz="4800" dirty="0">
                <a:latin typeface="Aptos" panose="020B0004020202020204" pitchFamily="34" charset="0"/>
                <a:ea typeface="Aptos" panose="020B0004020202020204" pitchFamily="34" charset="0"/>
                <a:cs typeface="Times New Roman" panose="02020603050405020304" pitchFamily="18" charset="0"/>
              </a:rPr>
              <a:t>Prof J George</a:t>
            </a:r>
          </a:p>
          <a:p>
            <a:r>
              <a:rPr lang="en-ZA" sz="4800" dirty="0">
                <a:effectLst/>
                <a:latin typeface="Aptos" panose="020B0004020202020204" pitchFamily="34" charset="0"/>
                <a:ea typeface="Aptos" panose="020B0004020202020204" pitchFamily="34" charset="0"/>
                <a:cs typeface="Times New Roman" panose="02020603050405020304" pitchFamily="18" charset="0"/>
              </a:rPr>
              <a:t>CMJAH, CHBAH, RMMCH and Edenvale Hospital ante-natal clinic staff</a:t>
            </a:r>
          </a:p>
          <a:p>
            <a:r>
              <a:rPr lang="en-ZA" sz="4800" dirty="0">
                <a:latin typeface="Aptos" panose="020B0004020202020204" pitchFamily="34" charset="0"/>
                <a:ea typeface="Aptos" panose="020B0004020202020204" pitchFamily="34" charset="0"/>
                <a:cs typeface="Times New Roman" panose="02020603050405020304" pitchFamily="18" charset="0"/>
              </a:rPr>
              <a:t>NHLS staff members</a:t>
            </a:r>
          </a:p>
          <a:p>
            <a:r>
              <a:rPr lang="en-ZA" sz="4800" dirty="0">
                <a:effectLst/>
                <a:latin typeface="Aptos" panose="020B0004020202020204" pitchFamily="34" charset="0"/>
                <a:ea typeface="Aptos" panose="020B0004020202020204" pitchFamily="34" charset="0"/>
                <a:cs typeface="Times New Roman" panose="02020603050405020304" pitchFamily="18" charset="0"/>
              </a:rPr>
              <a:t>The women who contributed to th</a:t>
            </a:r>
            <a:r>
              <a:rPr lang="en-ZA" sz="4800" dirty="0">
                <a:latin typeface="Aptos" panose="020B0004020202020204" pitchFamily="34" charset="0"/>
                <a:ea typeface="Aptos" panose="020B0004020202020204" pitchFamily="34" charset="0"/>
                <a:cs typeface="Times New Roman" panose="02020603050405020304" pitchFamily="18" charset="0"/>
              </a:rPr>
              <a:t>e study</a:t>
            </a:r>
          </a:p>
          <a:p>
            <a:r>
              <a:rPr lang="en-ZA" sz="4800" dirty="0">
                <a:effectLst/>
                <a:latin typeface="Aptos" panose="020B0004020202020204" pitchFamily="34" charset="0"/>
                <a:ea typeface="Aptos" panose="020B0004020202020204" pitchFamily="34" charset="0"/>
                <a:cs typeface="Times New Roman" panose="02020603050405020304" pitchFamily="18" charset="0"/>
              </a:rPr>
              <a:t>Funders</a:t>
            </a:r>
          </a:p>
        </p:txBody>
      </p:sp>
      <p:pic>
        <p:nvPicPr>
          <p:cNvPr id="2050" name="Picture 2" descr="Werfen Companies Unite Under One Name ...">
            <a:extLst>
              <a:ext uri="{FF2B5EF4-FFF2-40B4-BE49-F238E27FC236}">
                <a16:creationId xmlns:a16="http://schemas.microsoft.com/office/drawing/2014/main" id="{2E2AD781-771B-34EE-0CC8-FBAB1E1FC1AE}"/>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1633282" y="2628900"/>
            <a:ext cx="2962275" cy="1543050"/>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Lab Results">
            <a:extLst>
              <a:ext uri="{FF2B5EF4-FFF2-40B4-BE49-F238E27FC236}">
                <a16:creationId xmlns:a16="http://schemas.microsoft.com/office/drawing/2014/main" id="{CEC32D70-FC23-57FE-2382-37F41E2E44A4}"/>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11100885" y="3942679"/>
            <a:ext cx="3514725" cy="1143000"/>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Wits - University of the Witwatersrand ...">
            <a:extLst>
              <a:ext uri="{FF2B5EF4-FFF2-40B4-BE49-F238E27FC236}">
                <a16:creationId xmlns:a16="http://schemas.microsoft.com/office/drawing/2014/main" id="{0B624B29-F1BA-98AC-8D4B-0768488FC312}"/>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11887200" y="6286500"/>
            <a:ext cx="2143125" cy="2143125"/>
          </a:xfrm>
          <a:prstGeom prst="rect">
            <a:avLst/>
          </a:prstGeom>
          <a:noFill/>
          <a:extLst>
            <a:ext uri="{909E8E84-426E-40DD-AFC4-6F175D3DCCD1}">
              <a14:hiddenFill xmlns:a14="http://schemas.microsoft.com/office/drawing/2010/main">
                <a:solidFill>
                  <a:srgbClr val="FFFFFF"/>
                </a:solidFill>
              </a14:hiddenFill>
            </a:ext>
          </a:extLst>
        </p:spPr>
      </p:pic>
      <p:pic>
        <p:nvPicPr>
          <p:cNvPr id="2056" name="Picture 8" descr="National Research Foundation (South ...">
            <a:extLst>
              <a:ext uri="{FF2B5EF4-FFF2-40B4-BE49-F238E27FC236}">
                <a16:creationId xmlns:a16="http://schemas.microsoft.com/office/drawing/2014/main" id="{F745C506-8984-DB08-E89F-6CB4F46567D8}"/>
              </a:ext>
            </a:extLst>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7720012" y="3675940"/>
            <a:ext cx="2847975" cy="1600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3974790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188</TotalTime>
  <Words>1202</Words>
  <Application>Microsoft Office PowerPoint</Application>
  <PresentationFormat>Custom</PresentationFormat>
  <Paragraphs>146</Paragraphs>
  <Slides>9</Slides>
  <Notes>8</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9</vt:i4>
      </vt:variant>
    </vt:vector>
  </HeadingPairs>
  <TitlesOfParts>
    <vt:vector size="16" baseType="lpstr">
      <vt:lpstr>Calibri</vt:lpstr>
      <vt:lpstr>Aptos</vt:lpstr>
      <vt:lpstr>Wingdings</vt:lpstr>
      <vt:lpstr>Josefin Sans</vt:lpstr>
      <vt:lpstr>Montserrat Ultra-Bold</vt:lpstr>
      <vt:lpstr>Arial</vt:lpstr>
      <vt:lpstr>Office Theme</vt:lpstr>
      <vt:lpstr>Fasting plasma glucose performs better than glycated haemoglobin and glycated albumin for diagnosing gestational diabetes</vt:lpstr>
      <vt:lpstr>Background</vt:lpstr>
      <vt:lpstr>Problem statement</vt:lpstr>
      <vt:lpstr>Aim</vt:lpstr>
      <vt:lpstr>Methods</vt:lpstr>
      <vt:lpstr>Outcomes</vt:lpstr>
      <vt:lpstr>Summary of Results</vt:lpstr>
      <vt:lpstr>Conclusions</vt:lpstr>
      <vt:lpstr>Acknowledgements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JHD R Conf 2024 PPT General Slide</dc:title>
  <cp:lastModifiedBy>Lungile Khambule</cp:lastModifiedBy>
  <cp:revision>11</cp:revision>
  <dcterms:created xsi:type="dcterms:W3CDTF">2006-08-16T00:00:00Z</dcterms:created>
  <dcterms:modified xsi:type="dcterms:W3CDTF">2024-08-26T07:20:07Z</dcterms:modified>
  <dc:identifier>DAGBbRz9S2I</dc:identifier>
</cp:coreProperties>
</file>