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58" r:id="rId5"/>
    <p:sldId id="262" r:id="rId6"/>
    <p:sldId id="259" r:id="rId7"/>
    <p:sldId id="260" r:id="rId8"/>
    <p:sldId id="261" r:id="rId9"/>
    <p:sldId id="264" r:id="rId10"/>
  </p:sldIdLst>
  <p:sldSz cx="18288000" cy="10287000"/>
  <p:notesSz cx="6858000" cy="9144000"/>
  <p:embeddedFontLst>
    <p:embeddedFont>
      <p:font typeface="Josefin Sans" pitchFamily="2" charset="0"/>
      <p:regular r:id="rId11"/>
      <p:bold r:id="rId12"/>
    </p:embeddedFont>
    <p:embeddedFont>
      <p:font typeface="Montserrat Ultra-Bold" panose="020B060402020202020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53" d="100"/>
          <a:sy n="53" d="100"/>
        </p:scale>
        <p:origin x="2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sa, Shabir (GPHEALTH)" userId="e8948446-e5a5-4ff8-9aeb-cde9aeb592ad" providerId="ADAL" clId="{23B541FA-CFC7-EC4F-834F-0825618682B2}"/>
    <pc:docChg chg="custSel modSld">
      <pc:chgData name="Moosa, Shabir (GPHEALTH)" userId="e8948446-e5a5-4ff8-9aeb-cde9aeb592ad" providerId="ADAL" clId="{23B541FA-CFC7-EC4F-834F-0825618682B2}" dt="2024-08-16T09:49:59.070" v="2" actId="1076"/>
      <pc:docMkLst>
        <pc:docMk/>
      </pc:docMkLst>
      <pc:sldChg chg="addSp modSp mod modClrScheme chgLayout">
        <pc:chgData name="Moosa, Shabir (GPHEALTH)" userId="e8948446-e5a5-4ff8-9aeb-cde9aeb592ad" providerId="ADAL" clId="{23B541FA-CFC7-EC4F-834F-0825618682B2}" dt="2024-08-16T09:49:59.070" v="2" actId="1076"/>
        <pc:sldMkLst>
          <pc:docMk/>
          <pc:sldMk cId="0" sldId="256"/>
        </pc:sldMkLst>
        <pc:spChg chg="add mod ord">
          <ac:chgData name="Moosa, Shabir (GPHEALTH)" userId="e8948446-e5a5-4ff8-9aeb-cde9aeb592ad" providerId="ADAL" clId="{23B541FA-CFC7-EC4F-834F-0825618682B2}" dt="2024-08-16T09:49:59.070" v="2" actId="1076"/>
          <ac:spMkLst>
            <pc:docMk/>
            <pc:sldMk cId="0" sldId="256"/>
            <ac:spMk id="11" creationId="{ED3E32D4-2941-4187-1E23-42A1CE7EFAB7}"/>
          </ac:spMkLst>
        </pc:spChg>
        <pc:spChg chg="add mod ord">
          <ac:chgData name="Moosa, Shabir (GPHEALTH)" userId="e8948446-e5a5-4ff8-9aeb-cde9aeb592ad" providerId="ADAL" clId="{23B541FA-CFC7-EC4F-834F-0825618682B2}" dt="2024-08-16T09:49:55.909" v="1" actId="1076"/>
          <ac:spMkLst>
            <pc:docMk/>
            <pc:sldMk cId="0" sldId="256"/>
            <ac:spMk id="12" creationId="{F1F19105-7E69-742F-8A31-59279A138F5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58058" y="-55766"/>
            <a:ext cx="16225843" cy="1153795"/>
          </a:xfrm>
          <a:prstGeom prst="rect">
            <a:avLst/>
          </a:prstGeom>
        </p:spPr>
        <p:txBody>
          <a:bodyPr lIns="0" tIns="0" rIns="0" bIns="0" rtlCol="0" anchor="t">
            <a:spAutoFit/>
          </a:bodyPr>
          <a:lstStyle/>
          <a:p>
            <a:pPr algn="l">
              <a:lnSpc>
                <a:spcPts val="9379"/>
              </a:lnSpc>
            </a:pPr>
            <a:r>
              <a:rPr lang="en-US" sz="6699" dirty="0">
                <a:solidFill>
                  <a:srgbClr val="DCB05B"/>
                </a:solidFill>
                <a:latin typeface="Montserrat Ultra-Bold"/>
              </a:rPr>
              <a:t>JOHANNESBURG HEALTH DISTRICT </a:t>
            </a:r>
          </a:p>
        </p:txBody>
      </p:sp>
      <p:sp>
        <p:nvSpPr>
          <p:cNvPr id="3" name="TextBox 3"/>
          <p:cNvSpPr txBox="1"/>
          <p:nvPr/>
        </p:nvSpPr>
        <p:spPr>
          <a:xfrm>
            <a:off x="2189582" y="796031"/>
            <a:ext cx="13962793" cy="1153795"/>
          </a:xfrm>
          <a:prstGeom prst="rect">
            <a:avLst/>
          </a:prstGeom>
        </p:spPr>
        <p:txBody>
          <a:bodyPr lIns="0" tIns="0" rIns="0" bIns="0" rtlCol="0" anchor="t">
            <a:spAutoFit/>
          </a:bodyPr>
          <a:lstStyle/>
          <a:p>
            <a:pPr algn="r">
              <a:lnSpc>
                <a:spcPts val="9379"/>
              </a:lnSpc>
            </a:pPr>
            <a:r>
              <a:rPr lang="en-US" sz="6699" dirty="0">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4354331" y="3695700"/>
            <a:ext cx="8904469" cy="1905000"/>
          </a:xfrm>
        </p:spPr>
        <p:txBody>
          <a:bodyPr>
            <a:noAutofit/>
          </a:bodyPr>
          <a:lstStyle/>
          <a:p>
            <a:r>
              <a:rPr lang="en-US" sz="5000" b="1" dirty="0">
                <a:latin typeface="Arial" panose="020B0604020202020204" pitchFamily="34" charset="0"/>
                <a:cs typeface="Arial" panose="020B0604020202020204" pitchFamily="34" charset="0"/>
              </a:rPr>
              <a:t>Experiences of Hypertensive Patients in Primary Health Care Facilities in the</a:t>
            </a:r>
            <a:br>
              <a:rPr lang="en-US" sz="5000" b="1" dirty="0">
                <a:latin typeface="Arial" panose="020B0604020202020204" pitchFamily="34" charset="0"/>
                <a:cs typeface="Arial" panose="020B0604020202020204" pitchFamily="34" charset="0"/>
              </a:rPr>
            </a:br>
            <a:r>
              <a:rPr lang="en-US" sz="5000" b="1" dirty="0">
                <a:latin typeface="Arial" panose="020B0604020202020204" pitchFamily="34" charset="0"/>
                <a:cs typeface="Arial" panose="020B0604020202020204" pitchFamily="34" charset="0"/>
              </a:rPr>
              <a:t>City of Johannesburg on Decanting of Treatment to the Private Sector.</a:t>
            </a: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3019627" y="7521066"/>
            <a:ext cx="11463059" cy="1498066"/>
          </a:xfrm>
        </p:spPr>
        <p:txBody>
          <a:bodyPr>
            <a:noAutofit/>
          </a:bodyPr>
          <a:lstStyle/>
          <a:p>
            <a:pPr algn="l"/>
            <a:r>
              <a:rPr lang="en-US" sz="2400" b="1" dirty="0">
                <a:solidFill>
                  <a:schemeClr val="tx1"/>
                </a:solidFill>
                <a:latin typeface="Arial" panose="020B0604020202020204" pitchFamily="34" charset="0"/>
                <a:cs typeface="Arial" panose="020B0604020202020204" pitchFamily="34" charset="0"/>
              </a:rPr>
              <a:t>PRESENTER: SUBASHNI NAIDOO</a:t>
            </a:r>
          </a:p>
          <a:p>
            <a:pPr algn="l"/>
            <a:r>
              <a:rPr lang="en-US" sz="2400" b="1" dirty="0">
                <a:solidFill>
                  <a:schemeClr val="tx1"/>
                </a:solidFill>
                <a:latin typeface="Arial" panose="020B0604020202020204" pitchFamily="34" charset="0"/>
                <a:cs typeface="Arial" panose="020B0604020202020204" pitchFamily="34" charset="0"/>
              </a:rPr>
              <a:t>CITY OF JOHANNESBURG: HEALTH INFORMATION SYSTEMS MANAGER</a:t>
            </a:r>
          </a:p>
          <a:p>
            <a:pPr algn="l"/>
            <a:r>
              <a:rPr lang="en-US" sz="2400" b="1" dirty="0">
                <a:solidFill>
                  <a:schemeClr val="tx1"/>
                </a:solidFill>
                <a:latin typeface="Arial" panose="020B0604020202020204" pitchFamily="34" charset="0"/>
                <a:cs typeface="Arial" panose="020B0604020202020204" pitchFamily="34" charset="0"/>
              </a:rPr>
              <a:t>SUPERVISED BY: MS. SHARON NGOMANE &amp; DR WANDA JACOBS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r>
              <a:rPr lang="en-US" sz="5000" b="1" dirty="0">
                <a:latin typeface="Arial" panose="020B0604020202020204" pitchFamily="34" charset="0"/>
                <a:cs typeface="Arial" panose="020B0604020202020204" pitchFamily="34" charset="0"/>
              </a:rPr>
              <a:t>BACKGROUND</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690068"/>
            <a:ext cx="16640924" cy="5987090"/>
          </a:xfrm>
        </p:spPr>
        <p:txBody>
          <a:bodyPr>
            <a:normAutofit fontScale="92500" lnSpcReduction="20000"/>
          </a:bodyPr>
          <a:lstStyle/>
          <a:p>
            <a:r>
              <a:rPr lang="en-ZA" sz="2900" dirty="0">
                <a:effectLst/>
                <a:latin typeface="Arial" panose="020B0604020202020204" pitchFamily="34" charset="0"/>
                <a:ea typeface="Times New Roman" panose="02020603050405020304" pitchFamily="18" charset="0"/>
                <a:cs typeface="Arial" panose="020B0604020202020204" pitchFamily="34" charset="0"/>
              </a:rPr>
              <a:t>Hypertension is one of the chronic conditions that contributes to the high number of patients needing care in Primary Health Care facilities in South Africa. There are policies, guidelines, protocols, and algorithms that were designed to manage and improve the quality of care of hypertensive patients. Decanting of treatment systems is one of the strategies that is used to decongest facilities and allow flexibility of treatment access to all chronic patients including hypertensive patients. Decanting of chronic medication is an initiative by the National Department of Health that started in 2014 in South Africa to decongest healthcare facilities from long queues and high demand of patients in need of care. </a:t>
            </a:r>
          </a:p>
          <a:p>
            <a:r>
              <a:rPr lang="en-ZA" sz="2900" dirty="0">
                <a:effectLst/>
                <a:latin typeface="Arial" panose="020B0604020202020204" pitchFamily="34" charset="0"/>
                <a:ea typeface="Times New Roman" panose="02020603050405020304" pitchFamily="18" charset="0"/>
                <a:cs typeface="Arial" panose="020B0604020202020204" pitchFamily="34" charset="0"/>
              </a:rPr>
              <a:t>Hospitals’ Outpatient departments as well as clinics throughout South Africa have been overcrowded with repeat prescriptions of over 70% of the patients on antihypertensive treatment, resulting in longer waiting times in a health care facility. The results of such could lead to poor health outcomes as well as financial strain on patients with regards to transport and loss of their income. Decanting is defined as the Central Chronic Medicines Dispensing and Distribution (CCMDD) program offered as an alternate approach of care to chronic patients through private sector participation. The patient has a more practical alternatives to picking up  their repeat medication that has been dispensed and distributed through the external pick-up points (</a:t>
            </a:r>
            <a:r>
              <a:rPr lang="en-ZA" sz="2900" dirty="0" err="1">
                <a:effectLst/>
                <a:latin typeface="Arial" panose="020B0604020202020204" pitchFamily="34" charset="0"/>
                <a:ea typeface="Times New Roman" panose="02020603050405020304" pitchFamily="18" charset="0"/>
                <a:cs typeface="Arial" panose="020B0604020202020204" pitchFamily="34" charset="0"/>
              </a:rPr>
              <a:t>PuPs</a:t>
            </a:r>
            <a:r>
              <a:rPr lang="en-ZA" sz="2900" dirty="0">
                <a:effectLst/>
                <a:latin typeface="Arial" panose="020B0604020202020204" pitchFamily="34" charset="0"/>
                <a:ea typeface="Times New Roman" panose="02020603050405020304" pitchFamily="18" charset="0"/>
                <a:cs typeface="Arial" panose="020B0604020202020204" pitchFamily="34" charset="0"/>
              </a:rPr>
              <a:t>). Due to the </a:t>
            </a:r>
            <a:r>
              <a:rPr lang="en-ZA" sz="2900" dirty="0" err="1">
                <a:effectLst/>
                <a:latin typeface="Arial" panose="020B0604020202020204" pitchFamily="34" charset="0"/>
                <a:ea typeface="Times New Roman" panose="02020603050405020304" pitchFamily="18" charset="0"/>
                <a:cs typeface="Arial" panose="020B0604020202020204" pitchFamily="34" charset="0"/>
              </a:rPr>
              <a:t>PuP's</a:t>
            </a:r>
            <a:r>
              <a:rPr lang="en-ZA" sz="2900" dirty="0">
                <a:effectLst/>
                <a:latin typeface="Arial" panose="020B0604020202020204" pitchFamily="34" charset="0"/>
                <a:ea typeface="Times New Roman" panose="02020603050405020304" pitchFamily="18" charset="0"/>
                <a:cs typeface="Arial" panose="020B0604020202020204" pitchFamily="34" charset="0"/>
              </a:rPr>
              <a:t> proximity to their residences or places of employment, transportation expenses may be minimized.</a:t>
            </a:r>
          </a:p>
          <a:p>
            <a:endParaRPr lang="en-ZA"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r>
              <a:rPr lang="en-US" sz="5000" b="1" dirty="0">
                <a:latin typeface="Arial" panose="020B0604020202020204" pitchFamily="34" charset="0"/>
                <a:cs typeface="Arial" panose="020B0604020202020204" pitchFamily="34" charset="0"/>
              </a:rPr>
              <a:t>BACKGROUND</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690068"/>
            <a:ext cx="16640924" cy="5987090"/>
          </a:xfrm>
        </p:spPr>
        <p:txBody>
          <a:bodyPr>
            <a:normAutofit fontScale="92500"/>
          </a:bodyPr>
          <a:lstStyle/>
          <a:p>
            <a:pPr marL="0" indent="0">
              <a:buNone/>
            </a:pPr>
            <a:endParaRPr lang="en-ZA" sz="1800" dirty="0">
              <a:effectLst/>
              <a:latin typeface="Times New Roman" panose="02020603050405020304" pitchFamily="18" charset="0"/>
              <a:ea typeface="Times New Roman" panose="02020603050405020304" pitchFamily="18" charset="0"/>
            </a:endParaRPr>
          </a:p>
          <a:p>
            <a:r>
              <a:rPr lang="en-ZA" sz="2900" dirty="0">
                <a:effectLst/>
                <a:latin typeface="Arial" panose="020B0604020202020204" pitchFamily="34" charset="0"/>
                <a:ea typeface="Times New Roman" panose="02020603050405020304" pitchFamily="18" charset="0"/>
                <a:cs typeface="Arial" panose="020B0604020202020204" pitchFamily="34" charset="0"/>
              </a:rPr>
              <a:t>South Africa boasts a population of 60.6 million people in July 2022, with a significant increase of 460 000 from last year: and from 4,74 million people suffering from Hypertension in 2019 with an increase to 8.22 million South Africans living with Hypertension in 2022 (South Africa Statista 2022). These statistics shows that the burden of chronic conditions is increasing in South Africa thus increasing health care facilities burden inevitably resulting in an increase in financial obligation for the health department as a whole.</a:t>
            </a:r>
          </a:p>
          <a:p>
            <a:r>
              <a:rPr lang="en-ZA" sz="2900" dirty="0">
                <a:latin typeface="Arial" panose="020B0604020202020204" pitchFamily="34" charset="0"/>
                <a:ea typeface="Times New Roman" panose="02020603050405020304" pitchFamily="18" charset="0"/>
                <a:cs typeface="Arial" panose="020B0604020202020204" pitchFamily="34" charset="0"/>
              </a:rPr>
              <a:t>I</a:t>
            </a:r>
            <a:r>
              <a:rPr lang="en-ZA" sz="2900" dirty="0">
                <a:effectLst/>
                <a:latin typeface="Arial" panose="020B0604020202020204" pitchFamily="34" charset="0"/>
                <a:ea typeface="Times New Roman" panose="02020603050405020304" pitchFamily="18" charset="0"/>
                <a:cs typeface="Arial" panose="020B0604020202020204" pitchFamily="34" charset="0"/>
              </a:rPr>
              <a:t>n Gauteng with non-communicable diseases such as hypertension follow long queues resulting in poor patient satisfaction as well as staff burn-out. Gauteng’s population in 2015 was 12 272 263 and the overall prevalence of hypertension was 15.5%.  With an increase in population the prevalence of hypertension also increases, which causes a larger burden on the health care systems and therefore decanting medication to chronic patients should be beneficial to the patients and the health system. Hence the need to explore the effect of decanting on hypertensive patients.</a:t>
            </a:r>
          </a:p>
          <a:p>
            <a:r>
              <a:rPr lang="en-ZA" sz="2900" dirty="0">
                <a:latin typeface="Arial" panose="020B0604020202020204" pitchFamily="34" charset="0"/>
                <a:ea typeface="Times New Roman" panose="02020603050405020304" pitchFamily="18" charset="0"/>
                <a:cs typeface="Arial" panose="020B0604020202020204" pitchFamily="34" charset="0"/>
              </a:rPr>
              <a:t>T</a:t>
            </a:r>
            <a:r>
              <a:rPr lang="en-ZA" sz="2900" dirty="0">
                <a:effectLst/>
                <a:latin typeface="Arial" panose="020B0604020202020204" pitchFamily="34" charset="0"/>
                <a:ea typeface="Times New Roman" panose="02020603050405020304" pitchFamily="18" charset="0"/>
                <a:cs typeface="Arial" panose="020B0604020202020204" pitchFamily="34" charset="0"/>
              </a:rPr>
              <a:t>here is no local study that explores the experiences of hypertension patients in Primary Health Care facilities in the City of Johannesburg on decanting of Treatment to the Private Sector.</a:t>
            </a:r>
          </a:p>
          <a:p>
            <a:endParaRPr lang="en-US" dirty="0"/>
          </a:p>
        </p:txBody>
      </p:sp>
    </p:spTree>
    <p:extLst>
      <p:ext uri="{BB962C8B-B14F-4D97-AF65-F5344CB8AC3E}">
        <p14:creationId xmlns:p14="http://schemas.microsoft.com/office/powerpoint/2010/main" val="211641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009403"/>
            <a:ext cx="16640925" cy="567730"/>
          </a:xfrm>
        </p:spPr>
        <p:txBody>
          <a:bodyPr>
            <a:normAutofit fontScale="90000"/>
          </a:bodyPr>
          <a:lstStyle/>
          <a:p>
            <a:r>
              <a:rPr lang="en-US" sz="5000" b="1" dirty="0">
                <a:latin typeface="Arial" panose="020B0604020202020204" pitchFamily="34" charset="0"/>
                <a:cs typeface="Arial" panose="020B0604020202020204" pitchFamily="34" charset="0"/>
              </a:rPr>
              <a:t>PROBLEM STATEMENT</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1577133"/>
            <a:ext cx="16640924" cy="7386327"/>
          </a:xfrm>
        </p:spPr>
        <p:txBody>
          <a:bodyPr>
            <a:normAutofit fontScale="47500" lnSpcReduction="20000"/>
          </a:bodyPr>
          <a:lstStyle/>
          <a:p>
            <a:r>
              <a:rPr lang="en-US" sz="5700" dirty="0">
                <a:effectLst/>
                <a:latin typeface="Arial" panose="020B0604020202020204" pitchFamily="34" charset="0"/>
                <a:ea typeface="Times New Roman" panose="02020603050405020304" pitchFamily="18" charset="0"/>
                <a:cs typeface="Arial" panose="020B0604020202020204" pitchFamily="34" charset="0"/>
              </a:rPr>
              <a:t>In South Africa, National Department of Health developed a decanting protocol to alleviate chronic patients from standing in long queues every month for check-ups and refills of their treatment. This means that chronic patients including hypertensive patients are often given their treatment for two (2) months at the facility.  They are then given a follow update after two or three months without any means of vital signs in between. Even when they visit the PHC facility for a refill of treatment, they usually do not receive any physical examination including vital signs until the visit where their prescription is to be reviewed.  Vital signs are not done during the period between the renewal of their prescriptions. </a:t>
            </a:r>
          </a:p>
          <a:p>
            <a:r>
              <a:rPr lang="en-US" sz="5700" dirty="0">
                <a:effectLst/>
                <a:latin typeface="Arial" panose="020B0604020202020204" pitchFamily="34" charset="0"/>
                <a:ea typeface="Times New Roman" panose="02020603050405020304" pitchFamily="18" charset="0"/>
                <a:cs typeface="Arial" panose="020B0604020202020204" pitchFamily="34" charset="0"/>
              </a:rPr>
              <a:t>Based on the seriousness of the condition, hypertensive patients need to be reviewed frequently and monitored closely as they are considered a high-priority condition according to the National guidelines (2021) to prevent poor outcomes, hence the need for research to learn of the experiences of hypertensive patients on the decanting of their treatment. </a:t>
            </a:r>
            <a:endParaRPr lang="en-ZA" sz="5700" dirty="0">
              <a:effectLst/>
              <a:latin typeface="Arial" panose="020B0604020202020204" pitchFamily="34" charset="0"/>
              <a:ea typeface="Times New Roman" panose="02020603050405020304" pitchFamily="18" charset="0"/>
              <a:cs typeface="Arial" panose="020B0604020202020204" pitchFamily="34" charset="0"/>
            </a:endParaRPr>
          </a:p>
          <a:p>
            <a:r>
              <a:rPr lang="en-US" sz="5700" dirty="0">
                <a:effectLst/>
                <a:latin typeface="Arial" panose="020B0604020202020204" pitchFamily="34" charset="0"/>
                <a:ea typeface="Times New Roman" panose="02020603050405020304" pitchFamily="18" charset="0"/>
                <a:cs typeface="Arial" panose="020B0604020202020204" pitchFamily="34" charset="0"/>
              </a:rPr>
              <a:t>Hypertension can prevail unstable at any given time. Many modalities of Central Chronic Medicines Dispensing and Distribution (CCMDD) are available, and patients are allowed many choices on the collection of their chronic treatment. </a:t>
            </a:r>
            <a:r>
              <a:rPr lang="en-US" sz="5700" dirty="0">
                <a:latin typeface="Arial" panose="020B0604020202020204" pitchFamily="34" charset="0"/>
                <a:ea typeface="Times New Roman" panose="02020603050405020304" pitchFamily="18" charset="0"/>
                <a:cs typeface="Arial" panose="020B0604020202020204" pitchFamily="34" charset="0"/>
              </a:rPr>
              <a:t>T</a:t>
            </a:r>
            <a:r>
              <a:rPr lang="en-US" sz="5700" dirty="0">
                <a:effectLst/>
                <a:latin typeface="Arial" panose="020B0604020202020204" pitchFamily="34" charset="0"/>
                <a:ea typeface="Times New Roman" panose="02020603050405020304" pitchFamily="18" charset="0"/>
                <a:cs typeface="Arial" panose="020B0604020202020204" pitchFamily="34" charset="0"/>
              </a:rPr>
              <a:t>he effect of decanting is the  lack of parcel tracking, patients receiving collection notification messages late, incorrect medication being issued to the patients, poor service delivery, overburdened staff, the burden on patient’s families including financial constraints, especially with costs of transportation and loss of income, and access to external pick-up points are a few constraints that need a high level of attention. </a:t>
            </a:r>
          </a:p>
          <a:p>
            <a:r>
              <a:rPr lang="en-US" sz="5700" dirty="0">
                <a:effectLst/>
                <a:latin typeface="Arial" panose="020B0604020202020204" pitchFamily="34" charset="0"/>
                <a:ea typeface="Times New Roman" panose="02020603050405020304" pitchFamily="18" charset="0"/>
                <a:cs typeface="Arial" panose="020B0604020202020204" pitchFamily="34" charset="0"/>
              </a:rPr>
              <a:t>However, the experiences of hypertensive patients on the decanting of treatment is not documented to optimize adherence to the decanting program and to minimize disease process complications as well as the impact on the health system, families, and communities at large.</a:t>
            </a:r>
            <a:endParaRPr lang="en-ZA" sz="57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864460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r>
              <a:rPr lang="en-US" sz="5000" b="1" dirty="0">
                <a:latin typeface="Arial" panose="020B0604020202020204" pitchFamily="34" charset="0"/>
                <a:cs typeface="Arial" panose="020B0604020202020204" pitchFamily="34" charset="0"/>
              </a:rPr>
              <a:t>PURPOSE</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5101161" cy="5667257"/>
          </a:xfrm>
        </p:spPr>
        <p:txBody>
          <a:bodyPr/>
          <a:lstStyle/>
          <a:p>
            <a:r>
              <a:rPr lang="en-ZA" sz="4000" dirty="0">
                <a:effectLst/>
                <a:latin typeface="Arial" panose="020B0604020202020204" pitchFamily="34" charset="0"/>
                <a:ea typeface="Times New Roman" panose="02020603050405020304" pitchFamily="18" charset="0"/>
                <a:cs typeface="Arial" panose="020B0604020202020204" pitchFamily="34" charset="0"/>
              </a:rPr>
              <a:t>To understand the Experiences of Decanting on Hypertensive Patients in Gauteng, City of Johannesburg Primary Health Care facilities in order to facilitate effective decanting practices and this will help improve the quality of care provided to these patients</a:t>
            </a:r>
          </a:p>
          <a:p>
            <a:endParaRPr lang="en-US" dirty="0"/>
          </a:p>
        </p:txBody>
      </p:sp>
    </p:spTree>
    <p:extLst>
      <p:ext uri="{BB962C8B-B14F-4D97-AF65-F5344CB8AC3E}">
        <p14:creationId xmlns:p14="http://schemas.microsoft.com/office/powerpoint/2010/main" val="34232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241727"/>
            <a:ext cx="16640925" cy="1230509"/>
          </a:xfrm>
        </p:spPr>
        <p:txBody>
          <a:bodyPr>
            <a:normAutofit/>
          </a:bodyPr>
          <a:lstStyle/>
          <a:p>
            <a:r>
              <a:rPr lang="en-US" sz="5000" b="1" dirty="0">
                <a:latin typeface="Arial" panose="020B0604020202020204" pitchFamily="34" charset="0"/>
                <a:cs typeface="Arial" panose="020B0604020202020204" pitchFamily="34" charset="0"/>
              </a:rPr>
              <a:t>METHODS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274444"/>
            <a:ext cx="14800093" cy="6402713"/>
          </a:xfrm>
        </p:spPr>
        <p:txBody>
          <a:bodyPr/>
          <a:lstStyle/>
          <a:p>
            <a:r>
              <a:rPr lang="en-ZA" sz="3600" kern="150" dirty="0">
                <a:effectLst/>
                <a:latin typeface="Arial" panose="020B0604020202020204" pitchFamily="34" charset="0"/>
                <a:ea typeface="SimSun" panose="02010600030101010101" pitchFamily="2" charset="-122"/>
                <a:cs typeface="Arial" panose="020B0604020202020204" pitchFamily="34" charset="0"/>
              </a:rPr>
              <a:t>In order to understand the experiences of hypertensive patients on the decanting of their treatment, a phenomenological research method will be used to explore the experiences. The phenomenological approach will focus on the patient’s experiences and their interpretation thereof and does not focus on the researcher’s interpretation to ensure subjective information is obtained.  The focus of the study will be on hypertensive patients’ experiences, in order to understand such experiences via semi-structured interviews using patients’ own language in their usual setting.</a:t>
            </a:r>
            <a:endParaRPr lang="en-US" dirty="0"/>
          </a:p>
        </p:txBody>
      </p:sp>
    </p:spTree>
    <p:extLst>
      <p:ext uri="{BB962C8B-B14F-4D97-AF65-F5344CB8AC3E}">
        <p14:creationId xmlns:p14="http://schemas.microsoft.com/office/powerpoint/2010/main" val="90863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r>
              <a:rPr lang="en-US" sz="5000" b="1" dirty="0">
                <a:latin typeface="Arial" panose="020B0604020202020204" pitchFamily="34" charset="0"/>
                <a:cs typeface="Arial" panose="020B0604020202020204" pitchFamily="34" charset="0"/>
              </a:rPr>
              <a:t>RESULTS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4342893" cy="5667257"/>
          </a:xfrm>
        </p:spPr>
        <p:txBody>
          <a:bodyPr>
            <a:normAutofit/>
          </a:bodyPr>
          <a:lstStyle/>
          <a:p>
            <a:r>
              <a:rPr lang="en-US" sz="4000" dirty="0">
                <a:latin typeface="Arial" panose="020B0604020202020204" pitchFamily="34" charset="0"/>
                <a:cs typeface="Arial" panose="020B0604020202020204" pitchFamily="34" charset="0"/>
              </a:rPr>
              <a:t>The study is being conducting in the following facilities in the City of Johannesburg: Region G:</a:t>
            </a:r>
          </a:p>
          <a:p>
            <a:pPr>
              <a:buFont typeface="Wingdings" panose="05000000000000000000" pitchFamily="2" charset="2"/>
              <a:buChar char="v"/>
            </a:pPr>
            <a:r>
              <a:rPr lang="en-US" sz="4000" dirty="0">
                <a:latin typeface="Arial" panose="020B0604020202020204" pitchFamily="34" charset="0"/>
                <a:cs typeface="Arial" panose="020B0604020202020204" pitchFamily="34" charset="0"/>
              </a:rPr>
              <a:t>Mid Ennerdale Clinic</a:t>
            </a:r>
          </a:p>
          <a:p>
            <a:pPr>
              <a:buFont typeface="Wingdings" panose="05000000000000000000" pitchFamily="2" charset="2"/>
              <a:buChar char="v"/>
            </a:pPr>
            <a:r>
              <a:rPr lang="en-US" sz="4000" dirty="0">
                <a:latin typeface="Arial" panose="020B0604020202020204" pitchFamily="34" charset="0"/>
                <a:cs typeface="Arial" panose="020B0604020202020204" pitchFamily="34" charset="0"/>
              </a:rPr>
              <a:t>Lenasia Ext 2 Clinic </a:t>
            </a:r>
          </a:p>
          <a:p>
            <a:pPr>
              <a:buFont typeface="Wingdings" panose="05000000000000000000" pitchFamily="2" charset="2"/>
              <a:buChar char="v"/>
            </a:pPr>
            <a:r>
              <a:rPr lang="en-US" sz="4000" dirty="0">
                <a:latin typeface="Arial" panose="020B0604020202020204" pitchFamily="34" charset="0"/>
                <a:cs typeface="Arial" panose="020B0604020202020204" pitchFamily="34" charset="0"/>
              </a:rPr>
              <a:t>Lenasia South Civic Clinic</a:t>
            </a:r>
          </a:p>
          <a:p>
            <a:r>
              <a:rPr lang="en-US" sz="4000" dirty="0">
                <a:latin typeface="Arial" panose="020B0604020202020204" pitchFamily="34" charset="0"/>
                <a:cs typeface="Arial" panose="020B0604020202020204" pitchFamily="34" charset="0"/>
              </a:rPr>
              <a:t>The research study is still in progress therefore results are currently not available. </a:t>
            </a:r>
          </a:p>
        </p:txBody>
      </p:sp>
    </p:spTree>
    <p:extLst>
      <p:ext uri="{BB962C8B-B14F-4D97-AF65-F5344CB8AC3E}">
        <p14:creationId xmlns:p14="http://schemas.microsoft.com/office/powerpoint/2010/main" val="182349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956919"/>
            <a:ext cx="16640925" cy="1298228"/>
          </a:xfrm>
        </p:spPr>
        <p:txBody>
          <a:bodyPr>
            <a:normAutofit/>
          </a:bodyPr>
          <a:lstStyle/>
          <a:p>
            <a:r>
              <a:rPr lang="en-US" sz="5000" b="1" dirty="0">
                <a:latin typeface="Arial" panose="020B0604020202020204" pitchFamily="34" charset="0"/>
                <a:cs typeface="Arial" panose="020B0604020202020204" pitchFamily="34" charset="0"/>
              </a:rPr>
              <a:t>CONCLUSION</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171700"/>
            <a:ext cx="14419093" cy="6505457"/>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ZA" b="1" dirty="0">
                <a:solidFill>
                  <a:prstClr val="black"/>
                </a:solidFill>
                <a:latin typeface="Arial" panose="020B0604020202020204" pitchFamily="34" charset="0"/>
                <a:cs typeface="Arial" panose="020B0604020202020204" pitchFamily="34" charset="0"/>
              </a:rPr>
              <a:t>In this study I am hoping to obtain the following in order for the best care outcomes for Hypertension Patients: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lang="en-ZA" dirty="0">
                <a:solidFill>
                  <a:prstClr val="black"/>
                </a:solidFill>
                <a:latin typeface="Arial" panose="020B0604020202020204" pitchFamily="34" charset="0"/>
                <a:cs typeface="Arial" panose="020B0604020202020204" pitchFamily="34" charset="0"/>
              </a:rPr>
              <a:t>A true reflection of the experiences </a:t>
            </a: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of hypertension patients in Primary Health Care facilities in the City of Johannesburg on decanting of Treatment to the Private Sector.</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lang="en-ZA" dirty="0">
                <a:solidFill>
                  <a:prstClr val="black"/>
                </a:solidFill>
                <a:latin typeface="Arial" panose="020B0604020202020204" pitchFamily="34" charset="0"/>
                <a:ea typeface="Times New Roman" panose="02020603050405020304" pitchFamily="18" charset="0"/>
                <a:cs typeface="Arial" panose="020B0604020202020204" pitchFamily="34" charset="0"/>
              </a:rPr>
              <a:t>Decision making as to whether the CCMDD program is optimising health care for hypertension patients.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lang="en-ZA" dirty="0">
                <a:solidFill>
                  <a:prstClr val="black"/>
                </a:solidFill>
                <a:latin typeface="Arial" panose="020B0604020202020204" pitchFamily="34" charset="0"/>
                <a:ea typeface="Times New Roman" panose="02020603050405020304" pitchFamily="18" charset="0"/>
                <a:cs typeface="Arial" panose="020B0604020202020204" pitchFamily="34" charset="0"/>
              </a:rPr>
              <a:t>Better/ more comprehensive model of care channelled towards hypertension patients.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Understanding the effects </a:t>
            </a:r>
            <a:r>
              <a:rPr lang="en-ZA" dirty="0">
                <a:solidFill>
                  <a:prstClr val="black"/>
                </a:solidFill>
                <a:latin typeface="Arial" panose="020B0604020202020204" pitchFamily="34" charset="0"/>
                <a:ea typeface="Times New Roman" panose="02020603050405020304" pitchFamily="18" charset="0"/>
                <a:cs typeface="Arial" panose="020B0604020202020204" pitchFamily="34" charset="0"/>
              </a:rPr>
              <a:t>of CCMDD on hypertension patients.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Develop comfort in managing hypertension patients.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kumimoji="0" lang="en-ZA"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kumimoji="0" lang="en-ZA"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ZA" sz="26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ZA" sz="2600" dirty="0">
              <a:solidFill>
                <a:prstClr val="black"/>
              </a:solidFill>
              <a:latin typeface="Calibri" panose="020F0502020204030204"/>
            </a:endParaRPr>
          </a:p>
          <a:p>
            <a:endParaRPr lang="en-US" dirty="0"/>
          </a:p>
        </p:txBody>
      </p:sp>
    </p:spTree>
    <p:extLst>
      <p:ext uri="{BB962C8B-B14F-4D97-AF65-F5344CB8AC3E}">
        <p14:creationId xmlns:p14="http://schemas.microsoft.com/office/powerpoint/2010/main" val="110074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27769"/>
            <a:ext cx="16640925" cy="6611724"/>
          </a:xfrm>
        </p:spPr>
        <p:txBody>
          <a:bodyPr>
            <a:noAutofit/>
          </a:bodyPr>
          <a:lstStyle/>
          <a:p>
            <a:r>
              <a:rPr lang="en-US" sz="7200" b="1" dirty="0">
                <a:latin typeface="Arial" panose="020B0604020202020204" pitchFamily="34" charset="0"/>
                <a:cs typeface="Arial" panose="020B0604020202020204" pitchFamily="34" charset="0"/>
              </a:rPr>
              <a:t>THANK YOU</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171700"/>
            <a:ext cx="14419093" cy="6505457"/>
          </a:xfrm>
        </p:spPr>
        <p:txBody>
          <a:bodyPr>
            <a:normAutofit/>
          </a:body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kumimoji="0" lang="en-ZA"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kumimoji="0" lang="en-ZA" sz="26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ZA" sz="26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ZA" sz="2600" dirty="0">
              <a:solidFill>
                <a:prstClr val="black"/>
              </a:solidFill>
              <a:latin typeface="Calibri" panose="020F0502020204030204"/>
            </a:endParaRPr>
          </a:p>
          <a:p>
            <a:endParaRPr lang="en-US" dirty="0"/>
          </a:p>
        </p:txBody>
      </p:sp>
    </p:spTree>
    <p:extLst>
      <p:ext uri="{BB962C8B-B14F-4D97-AF65-F5344CB8AC3E}">
        <p14:creationId xmlns:p14="http://schemas.microsoft.com/office/powerpoint/2010/main" val="3596240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1199</Words>
  <Application>Microsoft Office PowerPoint</Application>
  <PresentationFormat>Custom</PresentationFormat>
  <Paragraphs>72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Times New Roman</vt:lpstr>
      <vt:lpstr>Montserrat Ultra-Bold</vt:lpstr>
      <vt:lpstr>Wingdings</vt:lpstr>
      <vt:lpstr>Arial</vt:lpstr>
      <vt:lpstr>Josefin Sans</vt:lpstr>
      <vt:lpstr>Calibri</vt:lpstr>
      <vt:lpstr>Office Theme</vt:lpstr>
      <vt:lpstr>Experiences of Hypertensive Patients in Primary Health Care Facilities in the City of Johannesburg on Decanting of Treatment to the Private Sector.</vt:lpstr>
      <vt:lpstr>BACKGROUND</vt:lpstr>
      <vt:lpstr>BACKGROUND</vt:lpstr>
      <vt:lpstr>PROBLEM STATEMENT</vt:lpstr>
      <vt:lpstr>PURPOSE</vt:lpstr>
      <vt:lpstr>METHODS</vt:lpstr>
      <vt:lpstr>RESULTS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cp:lastModifiedBy>Subashni Naidoo</cp:lastModifiedBy>
  <cp:revision>16</cp:revision>
  <dcterms:created xsi:type="dcterms:W3CDTF">2006-08-16T00:00:00Z</dcterms:created>
  <dcterms:modified xsi:type="dcterms:W3CDTF">2024-08-24T08:35:51Z</dcterms:modified>
  <dc:identifier>DAGBbZIf2EI</dc:identifier>
</cp:coreProperties>
</file>