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457" r:id="rId4"/>
    <p:sldId id="464" r:id="rId5"/>
    <p:sldId id="465" r:id="rId6"/>
    <p:sldId id="470" r:id="rId7"/>
    <p:sldId id="474" r:id="rId8"/>
    <p:sldId id="471" r:id="rId9"/>
    <p:sldId id="469" r:id="rId10"/>
    <p:sldId id="472" r:id="rId11"/>
    <p:sldId id="473" r:id="rId12"/>
  </p:sldIdLst>
  <p:sldSz cx="18288000" cy="10287000"/>
  <p:notesSz cx="6858000" cy="9144000"/>
  <p:embeddedFontLst>
    <p:embeddedFont>
      <p:font typeface="Josefin Sans" pitchFamily="2" charset="0"/>
      <p:regular r:id="rId14"/>
      <p:bold r:id="rId15"/>
    </p:embeddedFont>
    <p:embeddedFont>
      <p:font typeface="Montserrat Ultra-Bold" panose="020B0604020202020204" charset="0"/>
      <p:regular r:id="rId16"/>
      <p:bold r:id="rId17"/>
    </p:embeddedFont>
    <p:embeddedFont>
      <p:font typeface="Tahoma" panose="020B0604030504040204" pitchFamily="3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autoAdjust="0"/>
    <p:restoredTop sz="93447" autoAdjust="0"/>
  </p:normalViewPr>
  <p:slideViewPr>
    <p:cSldViewPr>
      <p:cViewPr varScale="1">
        <p:scale>
          <a:sx n="38" d="100"/>
          <a:sy n="38"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0011343\AppData\Local\Microsoft\Windows\INetCache\Content.Outlook\V0AFPV3U\mean%20scores%20d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c:f>
              <c:strCache>
                <c:ptCount val="1"/>
                <c:pt idx="0">
                  <c:v>Mean</c:v>
                </c:pt>
              </c:strCache>
            </c:strRef>
          </c:tx>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1425-4AE8-AEE0-DDDA1FC641BC}"/>
              </c:ext>
            </c:extLst>
          </c:dPt>
          <c:dPt>
            <c:idx val="4"/>
            <c:invertIfNegative val="0"/>
            <c:bubble3D val="0"/>
            <c:spPr>
              <a:solidFill>
                <a:srgbClr val="00B050"/>
              </a:solidFill>
              <a:ln>
                <a:noFill/>
              </a:ln>
              <a:effectLst/>
            </c:spPr>
            <c:extLst>
              <c:ext xmlns:c16="http://schemas.microsoft.com/office/drawing/2014/chart" uri="{C3380CC4-5D6E-409C-BE32-E72D297353CC}">
                <c16:uniqueId val="{00000003-1425-4AE8-AEE0-DDDA1FC641BC}"/>
              </c:ext>
            </c:extLst>
          </c:dPt>
          <c:dPt>
            <c:idx val="5"/>
            <c:invertIfNegative val="0"/>
            <c:bubble3D val="0"/>
            <c:spPr>
              <a:solidFill>
                <a:srgbClr val="FF0000"/>
              </a:solidFill>
              <a:ln>
                <a:noFill/>
              </a:ln>
              <a:effectLst/>
            </c:spPr>
            <c:extLst>
              <c:ext xmlns:c16="http://schemas.microsoft.com/office/drawing/2014/chart" uri="{C3380CC4-5D6E-409C-BE32-E72D297353CC}">
                <c16:uniqueId val="{00000005-1425-4AE8-AEE0-DDDA1FC641BC}"/>
              </c:ext>
            </c:extLst>
          </c:dPt>
          <c:dPt>
            <c:idx val="6"/>
            <c:invertIfNegative val="0"/>
            <c:bubble3D val="0"/>
            <c:spPr>
              <a:solidFill>
                <a:srgbClr val="FF0000"/>
              </a:solidFill>
              <a:ln>
                <a:noFill/>
              </a:ln>
              <a:effectLst/>
            </c:spPr>
            <c:extLst>
              <c:ext xmlns:c16="http://schemas.microsoft.com/office/drawing/2014/chart" uri="{C3380CC4-5D6E-409C-BE32-E72D297353CC}">
                <c16:uniqueId val="{00000007-1425-4AE8-AEE0-DDDA1FC641BC}"/>
              </c:ext>
            </c:extLst>
          </c:dPt>
          <c:dPt>
            <c:idx val="7"/>
            <c:invertIfNegative val="0"/>
            <c:bubble3D val="0"/>
            <c:spPr>
              <a:solidFill>
                <a:srgbClr val="FF0000"/>
              </a:solidFill>
              <a:ln>
                <a:noFill/>
              </a:ln>
              <a:effectLst/>
            </c:spPr>
            <c:extLst>
              <c:ext xmlns:c16="http://schemas.microsoft.com/office/drawing/2014/chart" uri="{C3380CC4-5D6E-409C-BE32-E72D297353CC}">
                <c16:uniqueId val="{00000009-1425-4AE8-AEE0-DDDA1FC641BC}"/>
              </c:ext>
            </c:extLst>
          </c:dPt>
          <c:dPt>
            <c:idx val="8"/>
            <c:invertIfNegative val="0"/>
            <c:bubble3D val="0"/>
            <c:spPr>
              <a:solidFill>
                <a:srgbClr val="7030A0"/>
              </a:solidFill>
              <a:ln>
                <a:noFill/>
              </a:ln>
              <a:effectLst/>
            </c:spPr>
            <c:extLst>
              <c:ext xmlns:c16="http://schemas.microsoft.com/office/drawing/2014/chart" uri="{C3380CC4-5D6E-409C-BE32-E72D297353CC}">
                <c16:uniqueId val="{0000000B-1425-4AE8-AEE0-DDDA1FC641B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Sheet1!$D$3:$D$11</c:f>
                <c:numCache>
                  <c:formatCode>General</c:formatCode>
                  <c:ptCount val="9"/>
                  <c:pt idx="0">
                    <c:v>19.100000000000001</c:v>
                  </c:pt>
                  <c:pt idx="1">
                    <c:v>23.1</c:v>
                  </c:pt>
                  <c:pt idx="2">
                    <c:v>23.6</c:v>
                  </c:pt>
                  <c:pt idx="3">
                    <c:v>22.1</c:v>
                  </c:pt>
                  <c:pt idx="4">
                    <c:v>20.100000000000001</c:v>
                  </c:pt>
                  <c:pt idx="5">
                    <c:v>27.1</c:v>
                  </c:pt>
                  <c:pt idx="6">
                    <c:v>34.6</c:v>
                  </c:pt>
                  <c:pt idx="7">
                    <c:v>35.299999999999997</c:v>
                  </c:pt>
                  <c:pt idx="8">
                    <c:v>19.2</c:v>
                  </c:pt>
                </c:numCache>
              </c:numRef>
            </c:plus>
            <c:minus>
              <c:numRef>
                <c:f>Sheet1!$D$3:$D$11</c:f>
                <c:numCache>
                  <c:formatCode>General</c:formatCode>
                  <c:ptCount val="9"/>
                  <c:pt idx="0">
                    <c:v>19.100000000000001</c:v>
                  </c:pt>
                  <c:pt idx="1">
                    <c:v>23.1</c:v>
                  </c:pt>
                  <c:pt idx="2">
                    <c:v>23.6</c:v>
                  </c:pt>
                  <c:pt idx="3">
                    <c:v>22.1</c:v>
                  </c:pt>
                  <c:pt idx="4">
                    <c:v>20.100000000000001</c:v>
                  </c:pt>
                  <c:pt idx="5">
                    <c:v>27.1</c:v>
                  </c:pt>
                  <c:pt idx="6">
                    <c:v>34.6</c:v>
                  </c:pt>
                  <c:pt idx="7">
                    <c:v>35.299999999999997</c:v>
                  </c:pt>
                  <c:pt idx="8">
                    <c:v>19.2</c:v>
                  </c:pt>
                </c:numCache>
              </c:numRef>
            </c:minus>
            <c:spPr>
              <a:noFill/>
              <a:ln w="9525" cap="flat" cmpd="sng" algn="ctr">
                <a:solidFill>
                  <a:schemeClr val="tx1">
                    <a:lumMod val="65000"/>
                    <a:lumOff val="35000"/>
                  </a:schemeClr>
                </a:solidFill>
                <a:round/>
              </a:ln>
              <a:effectLst/>
            </c:spPr>
          </c:errBars>
          <c:cat>
            <c:multiLvlStrRef>
              <c:f>Sheet1!$A$3:$B$11</c:f>
              <c:multiLvlStrCache>
                <c:ptCount val="9"/>
                <c:lvl>
                  <c:pt idx="0">
                    <c:v>Foundations for nursing care </c:v>
                  </c:pt>
                  <c:pt idx="1">
                    <c:v>Nurses’ participation in clinic affairs </c:v>
                  </c:pt>
                  <c:pt idx="2">
                    <c:v>Human resources management </c:v>
                  </c:pt>
                  <c:pt idx="3">
                    <c:v>Workload</c:v>
                  </c:pt>
                  <c:pt idx="4">
                    <c:v>Professional support</c:v>
                  </c:pt>
                  <c:pt idx="5">
                    <c:v>Overall job satisfaction</c:v>
                  </c:pt>
                  <c:pt idx="6">
                    <c:v>Intention to leave clinic</c:v>
                  </c:pt>
                  <c:pt idx="7">
                    <c:v>Intention to leave nursing</c:v>
                  </c:pt>
                  <c:pt idx="8">
                    <c:v>Standards of care</c:v>
                  </c:pt>
                </c:lvl>
                <c:lvl>
                  <c:pt idx="0">
                    <c:v>Nurse practice environment</c:v>
                  </c:pt>
                  <c:pt idx="3">
                    <c:v>Mediating factors</c:v>
                  </c:pt>
                  <c:pt idx="5">
                    <c:v>Nurses job outcomes</c:v>
                  </c:pt>
                  <c:pt idx="8">
                    <c:v> </c:v>
                  </c:pt>
                </c:lvl>
              </c:multiLvlStrCache>
            </c:multiLvlStrRef>
          </c:cat>
          <c:val>
            <c:numRef>
              <c:f>Sheet1!$C$3:$C$11</c:f>
              <c:numCache>
                <c:formatCode>General</c:formatCode>
                <c:ptCount val="9"/>
                <c:pt idx="0">
                  <c:v>71.2</c:v>
                </c:pt>
                <c:pt idx="1">
                  <c:v>68</c:v>
                </c:pt>
                <c:pt idx="2">
                  <c:v>61.7</c:v>
                </c:pt>
                <c:pt idx="3">
                  <c:v>52.2</c:v>
                </c:pt>
                <c:pt idx="4">
                  <c:v>67.7</c:v>
                </c:pt>
                <c:pt idx="5">
                  <c:v>58.9</c:v>
                </c:pt>
                <c:pt idx="6">
                  <c:v>53.8</c:v>
                </c:pt>
                <c:pt idx="7">
                  <c:v>35.6</c:v>
                </c:pt>
                <c:pt idx="8">
                  <c:v>75</c:v>
                </c:pt>
              </c:numCache>
            </c:numRef>
          </c:val>
          <c:extLst>
            <c:ext xmlns:c16="http://schemas.microsoft.com/office/drawing/2014/chart" uri="{C3380CC4-5D6E-409C-BE32-E72D297353CC}">
              <c16:uniqueId val="{0000000C-1425-4AE8-AEE0-DDDA1FC641BC}"/>
            </c:ext>
          </c:extLst>
        </c:ser>
        <c:dLbls>
          <c:showLegendKey val="0"/>
          <c:showVal val="0"/>
          <c:showCatName val="0"/>
          <c:showSerName val="0"/>
          <c:showPercent val="0"/>
          <c:showBubbleSize val="0"/>
        </c:dLbls>
        <c:gapWidth val="100"/>
        <c:axId val="1867584736"/>
        <c:axId val="902736671"/>
      </c:barChart>
      <c:catAx>
        <c:axId val="1867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02736671"/>
        <c:crosses val="autoZero"/>
        <c:auto val="1"/>
        <c:lblAlgn val="ctr"/>
        <c:lblOffset val="100"/>
        <c:noMultiLvlLbl val="0"/>
      </c:catAx>
      <c:valAx>
        <c:axId val="902736671"/>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7584736"/>
        <c:crosses val="autoZero"/>
        <c:crossBetween val="between"/>
        <c:majorUnit val="20"/>
      </c:valAx>
      <c:spPr>
        <a:noFill/>
        <a:ln>
          <a:solidFill>
            <a:schemeClr val="bg1">
              <a:lumMod val="9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99554-CB50-420E-823E-F28C4AA8A5C2}" type="datetimeFigureOut">
              <a:rPr lang="en-ZA" smtClean="0"/>
              <a:t>27 Aug 2024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D8516-2195-4BF8-8E17-389B5325D30F}" type="slidenum">
              <a:rPr lang="en-ZA" smtClean="0"/>
              <a:t>‹#›</a:t>
            </a:fld>
            <a:endParaRPr lang="en-ZA"/>
          </a:p>
        </p:txBody>
      </p:sp>
    </p:spTree>
    <p:extLst>
      <p:ext uri="{BB962C8B-B14F-4D97-AF65-F5344CB8AC3E}">
        <p14:creationId xmlns:p14="http://schemas.microsoft.com/office/powerpoint/2010/main" val="27837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B0D8516-2195-4BF8-8E17-389B5325D30F}" type="slidenum">
              <a:rPr lang="en-ZA" smtClean="0"/>
              <a:t>1</a:t>
            </a:fld>
            <a:endParaRPr lang="en-ZA"/>
          </a:p>
        </p:txBody>
      </p:sp>
    </p:spTree>
    <p:extLst>
      <p:ext uri="{BB962C8B-B14F-4D97-AF65-F5344CB8AC3E}">
        <p14:creationId xmlns:p14="http://schemas.microsoft.com/office/powerpoint/2010/main" val="232022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In terms of the key recommendations, our study have demonstrated that good nurse practice environment does improve nurses’ job outcomes and their satisfaction with standards of care</a:t>
            </a:r>
          </a:p>
          <a:p>
            <a:pPr marL="0" marR="0" lvl="0"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Therefore, improving nurses’ practice environment may have wide-ranging impact on the performance of the health system, especially at PHC level </a:t>
            </a:r>
          </a:p>
          <a:p>
            <a:pPr lvl="1">
              <a:lnSpc>
                <a:spcPct val="90000"/>
              </a:lnSpc>
              <a:spcBef>
                <a:spcPct val="25000"/>
              </a:spcBef>
              <a:buFont typeface="Wingdings" panose="05000000000000000000" pitchFamily="2" charset="2"/>
              <a:buChar char="§"/>
            </a:pPr>
            <a:r>
              <a:rPr lang="en-ZA" sz="1200" dirty="0">
                <a:effectLst/>
                <a:latin typeface="+mn-lt"/>
                <a:ea typeface="Calibri" panose="020F0502020204030204" pitchFamily="34" charset="0"/>
              </a:rPr>
              <a:t>This is because a positive practice environment enhances health worker attraction and retention, and contributes to quality patient care and health system strengthening</a:t>
            </a:r>
            <a:endParaRPr lang="en-ZA" sz="1200" dirty="0">
              <a:solidFill>
                <a:schemeClr val="tx2"/>
              </a:solidFill>
              <a:latin typeface="+mn-lt"/>
              <a:ea typeface="Tahoma" panose="020B0604030504040204" pitchFamily="34" charset="0"/>
              <a:cs typeface="Tahoma" panose="020B0604030504040204" pitchFamily="34" charset="0"/>
            </a:endParaRPr>
          </a:p>
          <a:p>
            <a:pPr>
              <a:lnSpc>
                <a:spcPct val="90000"/>
              </a:lnSpc>
              <a:spcBef>
                <a:spcPct val="25000"/>
              </a:spcBef>
              <a:buFont typeface="Wingdings" panose="05000000000000000000" pitchFamily="2" charset="2"/>
              <a:buChar char="§"/>
            </a:pPr>
            <a:r>
              <a:rPr lang="en-ZA" sz="1200" dirty="0">
                <a:solidFill>
                  <a:schemeClr val="tx2"/>
                </a:solidFill>
                <a:latin typeface="+mn-lt"/>
                <a:ea typeface="Tahoma" panose="020B0604030504040204" pitchFamily="34" charset="0"/>
                <a:cs typeface="Tahoma" panose="020B0604030504040204" pitchFamily="34" charset="0"/>
              </a:rPr>
              <a:t>Our findings points to the need for targeted interventions on the domains of workload and professional support by PHC facility managers</a:t>
            </a:r>
          </a:p>
          <a:p>
            <a:pPr>
              <a:lnSpc>
                <a:spcPct val="90000"/>
              </a:lnSpc>
              <a:spcBef>
                <a:spcPct val="25000"/>
              </a:spcBef>
              <a:buFont typeface="Wingdings" panose="05000000000000000000" pitchFamily="2" charset="2"/>
              <a:buChar char="§"/>
            </a:pPr>
            <a:r>
              <a:rPr lang="en-ZA" sz="1200" dirty="0">
                <a:solidFill>
                  <a:schemeClr val="tx2"/>
                </a:solidFill>
                <a:latin typeface="+mn-lt"/>
                <a:ea typeface="Tahoma" panose="020B0604030504040204" pitchFamily="34" charset="0"/>
                <a:cs typeface="Tahoma" panose="020B0604030504040204" pitchFamily="34" charset="0"/>
              </a:rPr>
              <a:t>For instance, the PHC facility managers could aim to implement interventions that are less costly and under their control such as:</a:t>
            </a:r>
          </a:p>
          <a:p>
            <a:pPr marL="628650" lvl="1" indent="-171450">
              <a:lnSpc>
                <a:spcPct val="90000"/>
              </a:lnSpc>
              <a:spcBef>
                <a:spcPct val="25000"/>
              </a:spcBef>
              <a:buFont typeface="Arial" panose="020B0604020202020204" pitchFamily="34" charset="0"/>
              <a:buChar char="•"/>
            </a:pPr>
            <a:r>
              <a:rPr lang="en-ZA" sz="1200" dirty="0">
                <a:solidFill>
                  <a:schemeClr val="tx2"/>
                </a:solidFill>
                <a:latin typeface="+mn-lt"/>
                <a:ea typeface="Tahoma" panose="020B0604030504040204" pitchFamily="34" charset="0"/>
                <a:cs typeface="Tahoma" panose="020B0604030504040204" pitchFamily="34" charset="0"/>
              </a:rPr>
              <a:t>Ensuring a more equitable distribution of workloads as well as  </a:t>
            </a:r>
          </a:p>
          <a:p>
            <a:pPr marL="628650" lvl="1" indent="-171450">
              <a:lnSpc>
                <a:spcPct val="90000"/>
              </a:lnSpc>
              <a:spcBef>
                <a:spcPct val="25000"/>
              </a:spcBef>
              <a:buFont typeface="Arial" panose="020B0604020202020204" pitchFamily="34" charset="0"/>
              <a:buChar char="•"/>
            </a:pPr>
            <a:r>
              <a:rPr lang="en-ZA" sz="1200" dirty="0">
                <a:solidFill>
                  <a:schemeClr val="tx2"/>
                </a:solidFill>
                <a:latin typeface="+mn-lt"/>
                <a:ea typeface="Tahoma" panose="020B0604030504040204" pitchFamily="34" charset="0"/>
                <a:cs typeface="Tahoma" panose="020B0604030504040204" pitchFamily="34" charset="0"/>
              </a:rPr>
              <a:t>Enhancing the professional support for nurses </a:t>
            </a:r>
          </a:p>
          <a:p>
            <a:endParaRPr lang="en-ZA" dirty="0"/>
          </a:p>
        </p:txBody>
      </p:sp>
      <p:sp>
        <p:nvSpPr>
          <p:cNvPr id="4" name="Slide Number Placeholder 3"/>
          <p:cNvSpPr>
            <a:spLocks noGrp="1"/>
          </p:cNvSpPr>
          <p:nvPr>
            <p:ph type="sldNum" sz="quarter" idx="5"/>
          </p:nvPr>
        </p:nvSpPr>
        <p:spPr/>
        <p:txBody>
          <a:bodyPr/>
          <a:lstStyle/>
          <a:p>
            <a:fld id="{AB0D8516-2195-4BF8-8E17-389B5325D30F}" type="slidenum">
              <a:rPr lang="en-ZA" smtClean="0"/>
              <a:t>10</a:t>
            </a:fld>
            <a:endParaRPr lang="en-ZA"/>
          </a:p>
        </p:txBody>
      </p:sp>
    </p:spTree>
    <p:extLst>
      <p:ext uri="{BB962C8B-B14F-4D97-AF65-F5344CB8AC3E}">
        <p14:creationId xmlns:p14="http://schemas.microsoft.com/office/powerpoint/2010/main" val="140471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latin typeface="+mn-lt"/>
              </a:rPr>
              <a:t>I would like to acknowledge the funders of this project, the Gauteng and North West Departments of Health, the fieldworkers and all the study participants. </a:t>
            </a:r>
          </a:p>
          <a:p>
            <a:endParaRPr lang="en-ZA" dirty="0"/>
          </a:p>
        </p:txBody>
      </p:sp>
      <p:sp>
        <p:nvSpPr>
          <p:cNvPr id="4" name="Slide Number Placeholder 3"/>
          <p:cNvSpPr>
            <a:spLocks noGrp="1"/>
          </p:cNvSpPr>
          <p:nvPr>
            <p:ph type="sldNum" sz="quarter" idx="5"/>
          </p:nvPr>
        </p:nvSpPr>
        <p:spPr/>
        <p:txBody>
          <a:bodyPr/>
          <a:lstStyle/>
          <a:p>
            <a:fld id="{AB0D8516-2195-4BF8-8E17-389B5325D30F}" type="slidenum">
              <a:rPr lang="en-ZA" smtClean="0"/>
              <a:t>11</a:t>
            </a:fld>
            <a:endParaRPr lang="en-ZA"/>
          </a:p>
        </p:txBody>
      </p:sp>
    </p:spTree>
    <p:extLst>
      <p:ext uri="{BB962C8B-B14F-4D97-AF65-F5344CB8AC3E}">
        <p14:creationId xmlns:p14="http://schemas.microsoft.com/office/powerpoint/2010/main" val="269237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sz="1200" b="1" dirty="0">
                <a:latin typeface="+mn-lt"/>
              </a:rPr>
              <a:t>CLICK TWICE Bullet 1: </a:t>
            </a:r>
            <a:r>
              <a:rPr lang="en-ZA" sz="1200" b="0" dirty="0">
                <a:latin typeface="+mn-lt"/>
              </a:rPr>
              <a:t>Just to provide context to the current presentation, there has been substantial evidence on the direct associations between a positive nurse practice environment and improved job outcomes such as high job satisfaction and reduced intention to leave as well as patients’ outcomes such as patients’ safety and overall quality of care. </a:t>
            </a:r>
          </a:p>
          <a:p>
            <a:pPr marL="171450" lvl="0" indent="-171450">
              <a:buFont typeface="Arial" panose="020B0604020202020204" pitchFamily="34" charset="0"/>
              <a:buChar char="•"/>
            </a:pPr>
            <a:r>
              <a:rPr lang="en-ZA" sz="1200" b="1" dirty="0">
                <a:latin typeface="+mn-lt"/>
              </a:rPr>
              <a:t>Bullet 2</a:t>
            </a:r>
            <a:r>
              <a:rPr lang="en-ZA" sz="1200" b="0" dirty="0">
                <a:latin typeface="+mn-lt"/>
              </a:rPr>
              <a:t>: In the last decade, there has been a growing number of studies examining the effects of different mediating factors that influence the association between the nurse practice environment and job and patient outcomes </a:t>
            </a:r>
          </a:p>
          <a:p>
            <a:pPr marL="171450" indent="-171450">
              <a:buFont typeface="Arial" panose="020B0604020202020204" pitchFamily="34" charset="0"/>
              <a:buChar char="•"/>
            </a:pPr>
            <a:r>
              <a:rPr lang="en-ZA" sz="1200" b="1" dirty="0">
                <a:latin typeface="+mn-lt"/>
              </a:rPr>
              <a:t>Box</a:t>
            </a:r>
            <a:r>
              <a:rPr lang="en-ZA" sz="1200" b="0" dirty="0">
                <a:latin typeface="+mn-lt"/>
              </a:rPr>
              <a:t>: However, these studies are mostly from high-income countries and done in hospital settings. There is still scarcity of empirical studies in low- and middle-income countries and in primary health care settings </a:t>
            </a:r>
          </a:p>
          <a:p>
            <a:pPr marL="171450" indent="-171450">
              <a:buFont typeface="Arial" panose="020B0604020202020204" pitchFamily="34" charset="0"/>
              <a:buChar char="•"/>
            </a:pPr>
            <a:r>
              <a:rPr lang="en-ZA" sz="1200" b="1" dirty="0">
                <a:effectLst/>
                <a:latin typeface="+mn-lt"/>
              </a:rPr>
              <a:t>CLICK: </a:t>
            </a:r>
            <a:r>
              <a:rPr lang="en-ZA" sz="1200" dirty="0">
                <a:effectLst/>
                <a:latin typeface="+mn-lt"/>
              </a:rPr>
              <a:t>These are some of the characteristics or domains considered to determine positive nurse practice environment but due to time constraints I will not go through them</a:t>
            </a:r>
          </a:p>
          <a:p>
            <a:endParaRPr lang="en-ZA" dirty="0"/>
          </a:p>
        </p:txBody>
      </p:sp>
      <p:sp>
        <p:nvSpPr>
          <p:cNvPr id="4" name="Slide Number Placeholder 3"/>
          <p:cNvSpPr>
            <a:spLocks noGrp="1"/>
          </p:cNvSpPr>
          <p:nvPr>
            <p:ph type="sldNum" sz="quarter" idx="5"/>
          </p:nvPr>
        </p:nvSpPr>
        <p:spPr/>
        <p:txBody>
          <a:bodyPr/>
          <a:lstStyle/>
          <a:p>
            <a:fld id="{AB0D8516-2195-4BF8-8E17-389B5325D30F}" type="slidenum">
              <a:rPr lang="en-ZA" smtClean="0"/>
              <a:t>2</a:t>
            </a:fld>
            <a:endParaRPr lang="en-ZA"/>
          </a:p>
        </p:txBody>
      </p:sp>
    </p:spTree>
    <p:extLst>
      <p:ext uri="{BB962C8B-B14F-4D97-AF65-F5344CB8AC3E}">
        <p14:creationId xmlns:p14="http://schemas.microsoft.com/office/powerpoint/2010/main" val="14372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ZA" sz="1200" dirty="0">
                <a:latin typeface="+mn-lt"/>
              </a:rPr>
              <a:t>Given this background, the objectives of this study were to: </a:t>
            </a:r>
          </a:p>
          <a:p>
            <a:pPr marL="228600" indent="-228600">
              <a:buFont typeface="+mj-lt"/>
              <a:buAutoNum type="arabicPeriod"/>
            </a:pPr>
            <a:r>
              <a:rPr lang="en-ZA" sz="1200" dirty="0">
                <a:latin typeface="+mn-lt"/>
                <a:ea typeface="Tahoma" panose="020B0604030504040204" pitchFamily="34" charset="0"/>
                <a:cs typeface="Tahoma" panose="020B0604030504040204" pitchFamily="34" charset="0"/>
              </a:rPr>
              <a:t>To examine the impact of the dimensions of the nurse practice environment on nurses’ job outcomes and standards of care:</a:t>
            </a:r>
          </a:p>
          <a:p>
            <a:pPr marL="800100" lvl="1" indent="-342900">
              <a:buFont typeface="Arial" panose="020B0604020202020204" pitchFamily="34" charset="0"/>
              <a:buChar char="•"/>
            </a:pPr>
            <a:r>
              <a:rPr lang="en-ZA" sz="1200" dirty="0">
                <a:latin typeface="+mn-lt"/>
                <a:ea typeface="Tahoma" panose="020B0604030504040204" pitchFamily="34" charset="0"/>
                <a:cs typeface="Tahoma" panose="020B0604030504040204" pitchFamily="34" charset="0"/>
              </a:rPr>
              <a:t>The specific nurse practice domains of interest for this study were :</a:t>
            </a:r>
          </a:p>
          <a:p>
            <a:pPr marL="1257300" lvl="2" indent="-342900">
              <a:buFont typeface="Arial" panose="020B0604020202020204" pitchFamily="34" charset="0"/>
              <a:buChar char="•"/>
            </a:pPr>
            <a:r>
              <a:rPr lang="en-ZA" sz="1200" dirty="0">
                <a:latin typeface="+mn-lt"/>
                <a:ea typeface="Tahoma" panose="020B0604030504040204" pitchFamily="34" charset="0"/>
                <a:cs typeface="Tahoma" panose="020B0604030504040204" pitchFamily="34" charset="0"/>
              </a:rPr>
              <a:t>foundations for nursing care, human resource management, and participation in clinic affairs</a:t>
            </a:r>
          </a:p>
          <a:p>
            <a:pPr marL="800100" lvl="1" indent="-342900">
              <a:buFont typeface="Arial" panose="020B0604020202020204" pitchFamily="34" charset="0"/>
              <a:buChar char="•"/>
            </a:pPr>
            <a:r>
              <a:rPr lang="en-ZA" sz="1200" dirty="0">
                <a:latin typeface="+mn-lt"/>
                <a:ea typeface="Tahoma" panose="020B0604030504040204" pitchFamily="34" charset="0"/>
                <a:cs typeface="Tahoma" panose="020B0604030504040204" pitchFamily="34" charset="0"/>
              </a:rPr>
              <a:t>And the outcomes of interest were nurses’ job satisfaction and their intention to leave, and standards of care</a:t>
            </a:r>
          </a:p>
          <a:p>
            <a:pPr marL="228600" indent="-228600">
              <a:buFont typeface="+mj-lt"/>
              <a:buAutoNum type="arabicPeriod"/>
            </a:pPr>
            <a:r>
              <a:rPr lang="en-US" sz="1200" dirty="0">
                <a:latin typeface="+mn-lt"/>
                <a:ea typeface="Tahoma" panose="020B0604030504040204" pitchFamily="34" charset="0"/>
                <a:cs typeface="Tahoma" panose="020B0604030504040204" pitchFamily="34" charset="0"/>
              </a:rPr>
              <a:t>The second objective was to examine the potential mediation effects of workload and professional support on the relationships among NPE and job outcomes and standards of care </a:t>
            </a:r>
          </a:p>
          <a:p>
            <a:endParaRPr lang="en-ZA" dirty="0"/>
          </a:p>
        </p:txBody>
      </p:sp>
      <p:sp>
        <p:nvSpPr>
          <p:cNvPr id="4" name="Slide Number Placeholder 3"/>
          <p:cNvSpPr>
            <a:spLocks noGrp="1"/>
          </p:cNvSpPr>
          <p:nvPr>
            <p:ph type="sldNum" sz="quarter" idx="5"/>
          </p:nvPr>
        </p:nvSpPr>
        <p:spPr/>
        <p:txBody>
          <a:bodyPr/>
          <a:lstStyle/>
          <a:p>
            <a:fld id="{AB0D8516-2195-4BF8-8E17-389B5325D30F}" type="slidenum">
              <a:rPr lang="en-ZA" smtClean="0"/>
              <a:t>3</a:t>
            </a:fld>
            <a:endParaRPr lang="en-ZA"/>
          </a:p>
        </p:txBody>
      </p:sp>
    </p:spTree>
    <p:extLst>
      <p:ext uri="{BB962C8B-B14F-4D97-AF65-F5344CB8AC3E}">
        <p14:creationId xmlns:p14="http://schemas.microsoft.com/office/powerpoint/2010/main" val="336896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dirty="0">
                <a:latin typeface="+mn-lt"/>
              </a:rPr>
              <a:t>Based on the literature, we hypothesised that:</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200" b="1" dirty="0">
                <a:effectLst/>
                <a:latin typeface="+mn-lt"/>
                <a:ea typeface="Calibri" panose="020F0502020204030204" pitchFamily="34" charset="0"/>
                <a:cs typeface="Times New Roman" panose="02020603050405020304" pitchFamily="18" charset="0"/>
              </a:rPr>
              <a:t>CLICK: </a:t>
            </a:r>
            <a:r>
              <a:rPr lang="en-ZA" sz="1200" dirty="0">
                <a:effectLst/>
                <a:latin typeface="+mn-lt"/>
                <a:ea typeface="Calibri" panose="020F0502020204030204" pitchFamily="34" charset="0"/>
                <a:cs typeface="Times New Roman" panose="02020603050405020304" pitchFamily="18" charset="0"/>
              </a:rPr>
              <a:t>the domains of the nurse practice environment has an indirect impact on </a:t>
            </a:r>
            <a:r>
              <a:rPr lang="en-ZA" sz="1200" b="1" dirty="0">
                <a:effectLst/>
                <a:latin typeface="+mn-lt"/>
                <a:ea typeface="Calibri" panose="020F0502020204030204" pitchFamily="34" charset="0"/>
                <a:cs typeface="Times New Roman" panose="02020603050405020304" pitchFamily="18" charset="0"/>
              </a:rPr>
              <a:t>CLICK:</a:t>
            </a:r>
            <a:r>
              <a:rPr lang="en-ZA" sz="1200" dirty="0">
                <a:effectLst/>
                <a:latin typeface="+mn-lt"/>
                <a:ea typeface="Calibri" panose="020F0502020204030204" pitchFamily="34" charset="0"/>
                <a:cs typeface="Times New Roman" panose="02020603050405020304" pitchFamily="18" charset="0"/>
              </a:rPr>
              <a:t> nurses’ job outcomes of overall job satisfaction and intention to leave, and on standards of care</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200" b="1" dirty="0">
                <a:effectLst/>
                <a:latin typeface="+mn-lt"/>
                <a:ea typeface="Calibri" panose="020F0502020204030204" pitchFamily="34" charset="0"/>
                <a:cs typeface="Times New Roman" panose="02020603050405020304" pitchFamily="18" charset="0"/>
              </a:rPr>
              <a:t>CLICK: </a:t>
            </a:r>
            <a:r>
              <a:rPr lang="en-ZA" sz="1200" dirty="0">
                <a:effectLst/>
                <a:latin typeface="+mn-lt"/>
                <a:ea typeface="Calibri" panose="020F0502020204030204" pitchFamily="34" charset="0"/>
                <a:cs typeface="Times New Roman" panose="02020603050405020304" pitchFamily="18" charset="0"/>
              </a:rPr>
              <a:t>We also hypothesised that </a:t>
            </a:r>
            <a:r>
              <a:rPr lang="en-ZA" sz="1200" b="1" dirty="0">
                <a:effectLst/>
                <a:latin typeface="+mn-lt"/>
                <a:ea typeface="Calibri" panose="020F0502020204030204" pitchFamily="34" charset="0"/>
                <a:cs typeface="Times New Roman" panose="02020603050405020304" pitchFamily="18" charset="0"/>
              </a:rPr>
              <a:t>workload</a:t>
            </a:r>
            <a:r>
              <a:rPr lang="en-ZA" sz="1200" dirty="0">
                <a:effectLst/>
                <a:latin typeface="+mn-lt"/>
                <a:ea typeface="Calibri" panose="020F0502020204030204" pitchFamily="34" charset="0"/>
                <a:cs typeface="Times New Roman" panose="02020603050405020304" pitchFamily="18" charset="0"/>
              </a:rPr>
              <a:t> and </a:t>
            </a:r>
            <a:r>
              <a:rPr lang="en-ZA" sz="1200" b="1" dirty="0">
                <a:effectLst/>
                <a:latin typeface="+mn-lt"/>
                <a:ea typeface="Calibri" panose="020F0502020204030204" pitchFamily="34" charset="0"/>
                <a:cs typeface="Times New Roman" panose="02020603050405020304" pitchFamily="18" charset="0"/>
              </a:rPr>
              <a:t>professional support </a:t>
            </a:r>
            <a:r>
              <a:rPr lang="en-ZA" sz="1200" dirty="0">
                <a:effectLst/>
                <a:latin typeface="+mn-lt"/>
                <a:ea typeface="Calibri" panose="020F0502020204030204" pitchFamily="34" charset="0"/>
                <a:cs typeface="Times New Roman" panose="02020603050405020304" pitchFamily="18" charset="0"/>
              </a:rPr>
              <a:t>mediated these relationships. </a:t>
            </a:r>
          </a:p>
          <a:p>
            <a:endParaRPr lang="en-ZA" dirty="0"/>
          </a:p>
        </p:txBody>
      </p:sp>
      <p:sp>
        <p:nvSpPr>
          <p:cNvPr id="4" name="Slide Number Placeholder 3"/>
          <p:cNvSpPr>
            <a:spLocks noGrp="1"/>
          </p:cNvSpPr>
          <p:nvPr>
            <p:ph type="sldNum" sz="quarter" idx="5"/>
          </p:nvPr>
        </p:nvSpPr>
        <p:spPr/>
        <p:txBody>
          <a:bodyPr/>
          <a:lstStyle/>
          <a:p>
            <a:fld id="{9C4EC44C-D54A-477B-AB72-4CE605BC8468}" type="slidenum">
              <a:rPr lang="en-US" smtClean="0"/>
              <a:t>4</a:t>
            </a:fld>
            <a:endParaRPr lang="en-US" dirty="0"/>
          </a:p>
        </p:txBody>
      </p:sp>
    </p:spTree>
    <p:extLst>
      <p:ext uri="{BB962C8B-B14F-4D97-AF65-F5344CB8AC3E}">
        <p14:creationId xmlns:p14="http://schemas.microsoft.com/office/powerpoint/2010/main" val="411018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dirty="0">
                <a:latin typeface="+mn-lt"/>
              </a:rPr>
              <a:t>This was a cross-sectional study which was conducted in 180 primary health care clinics in Gauteng and North West provinces </a:t>
            </a:r>
          </a:p>
          <a:p>
            <a:pPr marL="171450" indent="-171450">
              <a:buFont typeface="Arial" panose="020B0604020202020204" pitchFamily="34" charset="0"/>
              <a:buChar char="•"/>
            </a:pPr>
            <a:r>
              <a:rPr lang="en-ZA" sz="1200" dirty="0">
                <a:latin typeface="+mn-lt"/>
              </a:rPr>
              <a:t>A total of 665 frontline nurses of all categories participated in the study</a:t>
            </a:r>
          </a:p>
          <a:p>
            <a:pPr marL="171450" indent="-171450">
              <a:buFont typeface="Arial" panose="020B0604020202020204" pitchFamily="34" charset="0"/>
              <a:buChar char="•"/>
            </a:pPr>
            <a:r>
              <a:rPr lang="en-ZA" sz="1200" dirty="0">
                <a:latin typeface="+mn-lt"/>
              </a:rPr>
              <a:t>We used a set of standardised instruments that measured the nurse practice environment, job satisfaction, and intention to leave  </a:t>
            </a:r>
          </a:p>
          <a:p>
            <a:pPr marL="171450" lvl="0" indent="-171450">
              <a:buFont typeface="Arial" panose="020B0604020202020204" pitchFamily="34" charset="0"/>
              <a:buChar char="•"/>
            </a:pPr>
            <a:r>
              <a:rPr lang="en-ZA" sz="1200" dirty="0">
                <a:latin typeface="+mn-lt"/>
              </a:rPr>
              <a:t>A causal model was evaluated using structural equation modelling</a:t>
            </a:r>
          </a:p>
          <a:p>
            <a:pPr marL="171450" lvl="0" indent="-171450">
              <a:buFont typeface="Arial" panose="020B0604020202020204" pitchFamily="34" charset="0"/>
              <a:buChar char="•"/>
            </a:pPr>
            <a:r>
              <a:rPr lang="en-ZA" sz="1200" dirty="0">
                <a:latin typeface="+mn-lt"/>
              </a:rPr>
              <a:t>And Stata and AMOS were used for analysis </a:t>
            </a:r>
            <a:endParaRPr lang="en-ZA" sz="1200" b="0" dirty="0">
              <a:latin typeface="+mn-lt"/>
            </a:endParaRPr>
          </a:p>
          <a:p>
            <a:pPr marL="0" lvl="0" indent="0">
              <a:buFont typeface="Arial" panose="020B0604020202020204" pitchFamily="34" charset="0"/>
              <a:buNone/>
            </a:pPr>
            <a:r>
              <a:rPr lang="en-ZA" sz="1200" b="1" dirty="0">
                <a:latin typeface="+mn-lt"/>
              </a:rPr>
              <a:t>END HERE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mn-lt"/>
              </a:rPr>
              <a:t>A 5-point Likert scale was used for the nurse practice environment scale and ITL, with 1 being strongly disagree and 5- strongly agree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mn-lt"/>
              </a:rPr>
              <a:t>And for job satisfaction, </a:t>
            </a:r>
            <a:r>
              <a:rPr lang="en-GB" sz="1200" dirty="0">
                <a:effectLst/>
                <a:latin typeface="+mn-lt"/>
                <a:ea typeface="Calibri" panose="020F0502020204030204" pitchFamily="34" charset="0"/>
              </a:rPr>
              <a:t>the scale was from 1 to 10 with 1 being very dissatisfied and 10 very satisfied</a:t>
            </a:r>
            <a:r>
              <a:rPr lang="en-GB" sz="1200" i="1" dirty="0">
                <a:effectLst/>
                <a:latin typeface="+mn-lt"/>
                <a:ea typeface="Calibri" panose="020F050202020403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n-lt"/>
                <a:ea typeface="Calibri" panose="020F0502020204030204" pitchFamily="34" charset="0"/>
              </a:rPr>
              <a:t>To simplify interpretation of the results, we rescaled the original Likert scoring to a new scale ranging from 0 to 100.</a:t>
            </a:r>
            <a:endParaRPr lang="en-ZA" sz="1200" i="0" dirty="0">
              <a:latin typeface="+mn-lt"/>
            </a:endParaRPr>
          </a:p>
          <a:p>
            <a:pPr marL="628650" lvl="1" indent="-171450">
              <a:buFont typeface="Arial" panose="020B0604020202020204" pitchFamily="34" charset="0"/>
              <a:buChar char="•"/>
            </a:pPr>
            <a:endParaRPr lang="en-ZA" sz="1200" dirty="0">
              <a:latin typeface="+mn-lt"/>
            </a:endParaRPr>
          </a:p>
        </p:txBody>
      </p:sp>
      <p:sp>
        <p:nvSpPr>
          <p:cNvPr id="4" name="Slide Number Placeholder 3"/>
          <p:cNvSpPr>
            <a:spLocks noGrp="1"/>
          </p:cNvSpPr>
          <p:nvPr>
            <p:ph type="sldNum" sz="quarter" idx="10"/>
          </p:nvPr>
        </p:nvSpPr>
        <p:spPr/>
        <p:txBody>
          <a:bodyPr/>
          <a:lstStyle/>
          <a:p>
            <a:fld id="{9C4EC44C-D54A-477B-AB72-4CE605BC8468}" type="slidenum">
              <a:rPr lang="en-US" smtClean="0"/>
              <a:t>5</a:t>
            </a:fld>
            <a:endParaRPr lang="en-US" dirty="0"/>
          </a:p>
        </p:txBody>
      </p:sp>
    </p:spTree>
    <p:extLst>
      <p:ext uri="{BB962C8B-B14F-4D97-AF65-F5344CB8AC3E}">
        <p14:creationId xmlns:p14="http://schemas.microsoft.com/office/powerpoint/2010/main" val="419780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dirty="0">
                <a:latin typeface="+mn-lt"/>
              </a:rPr>
              <a:t>Coming to the results, the participants were predominantly females, </a:t>
            </a:r>
            <a:r>
              <a:rPr lang="en-ZA" sz="1200" dirty="0">
                <a:solidFill>
                  <a:srgbClr val="000000"/>
                </a:solidFill>
                <a:effectLst/>
                <a:latin typeface="+mn-lt"/>
                <a:ea typeface="Calibri" panose="020F0502020204030204" pitchFamily="34" charset="0"/>
              </a:rPr>
              <a:t>with a mean age of 43.5 years and the mean years of nursing experience was 12.2 years</a:t>
            </a:r>
          </a:p>
          <a:p>
            <a:pPr marL="171450" indent="-171450">
              <a:buFont typeface="Arial" panose="020B0604020202020204" pitchFamily="34" charset="0"/>
              <a:buChar char="•"/>
            </a:pPr>
            <a:r>
              <a:rPr lang="en-ZA" sz="1200" dirty="0">
                <a:solidFill>
                  <a:srgbClr val="000000"/>
                </a:solidFill>
                <a:effectLst/>
                <a:latin typeface="+mn-lt"/>
                <a:ea typeface="Calibri" panose="020F0502020204030204" pitchFamily="34" charset="0"/>
              </a:rPr>
              <a:t>70.8% were professional nurses while the remainder were the lower categories of nurses</a:t>
            </a:r>
          </a:p>
          <a:p>
            <a:pPr marL="171450" indent="-171450">
              <a:buFont typeface="Arial" panose="020B0604020202020204" pitchFamily="34" charset="0"/>
              <a:buChar char="•"/>
            </a:pPr>
            <a:r>
              <a:rPr lang="en-ZA" sz="1200" dirty="0">
                <a:solidFill>
                  <a:srgbClr val="000000"/>
                </a:solidFill>
                <a:effectLst/>
                <a:latin typeface="+mn-lt"/>
                <a:ea typeface="Calibri" panose="020F0502020204030204" pitchFamily="34" charset="0"/>
              </a:rPr>
              <a:t>Over 90% of the nurses were in permanent positions while 6.1% were in contract positions. </a:t>
            </a:r>
            <a:endParaRPr lang="en-ZA" dirty="0"/>
          </a:p>
        </p:txBody>
      </p:sp>
      <p:sp>
        <p:nvSpPr>
          <p:cNvPr id="4" name="Slide Number Placeholder 3"/>
          <p:cNvSpPr>
            <a:spLocks noGrp="1"/>
          </p:cNvSpPr>
          <p:nvPr>
            <p:ph type="sldNum" sz="quarter" idx="5"/>
          </p:nvPr>
        </p:nvSpPr>
        <p:spPr/>
        <p:txBody>
          <a:bodyPr/>
          <a:lstStyle/>
          <a:p>
            <a:fld id="{AB0D8516-2195-4BF8-8E17-389B5325D30F}" type="slidenum">
              <a:rPr lang="en-ZA" smtClean="0"/>
              <a:t>6</a:t>
            </a:fld>
            <a:endParaRPr lang="en-ZA"/>
          </a:p>
        </p:txBody>
      </p:sp>
    </p:spTree>
    <p:extLst>
      <p:ext uri="{BB962C8B-B14F-4D97-AF65-F5344CB8AC3E}">
        <p14:creationId xmlns:p14="http://schemas.microsoft.com/office/powerpoint/2010/main" val="421282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mn-lt"/>
                <a:ea typeface="Calibri" panose="020F0502020204030204" pitchFamily="34" charset="0"/>
              </a:rPr>
              <a:t>This slide shows that overall, the nurses perceived the practice environment domains of interest in this study as favourable – these are reflected in blue in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mn-lt"/>
                <a:ea typeface="Calibri" panose="020F0502020204030204" pitchFamily="34" charset="0"/>
              </a:rPr>
              <a:t>With regards to mediating factors which are reflected in green in this slide, the nurses expressed higher satisfaction with professional support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mn-lt"/>
                <a:ea typeface="Calibri" panose="020F0502020204030204" pitchFamily="34" charset="0"/>
              </a:rPr>
              <a:t>However, they were less satisfied with their workload demonstrated by a mean score of 52.2 and standard deviation of 22.1. </a:t>
            </a:r>
            <a:r>
              <a:rPr lang="nl-BE" sz="1200" dirty="0">
                <a:effectLst/>
                <a:latin typeface="+mn-l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mn-lt"/>
                <a:ea typeface="Calibri" panose="020F0502020204030204" pitchFamily="34" charset="0"/>
              </a:rPr>
              <a:t>Regarding the nurses’ job outcomes reflected in red in this slide, 53.8% of the nurses reported that they intended leaving the clinic where they were working</a:t>
            </a:r>
            <a:r>
              <a:rPr lang="nl-BE" sz="1200" dirty="0">
                <a:effectLst/>
                <a:latin typeface="+mn-lt"/>
                <a:ea typeface="Calibri" panose="020F0502020204030204" pitchFamily="34" charset="0"/>
                <a:cs typeface="Times New Roman" panose="02020603050405020304" pitchFamily="18" charset="0"/>
              </a:rPr>
              <a:t> </a:t>
            </a:r>
            <a:r>
              <a:rPr lang="en-ZA" sz="1200" dirty="0">
                <a:effectLst/>
                <a:latin typeface="+mn-lt"/>
                <a:ea typeface="Calibri" panose="020F0502020204030204" pitchFamily="34" charset="0"/>
                <a:cs typeface="Times New Roman" panose="02020603050405020304" pitchFamily="18" charset="0"/>
              </a:rPr>
              <a:t>while </a:t>
            </a:r>
            <a:r>
              <a:rPr lang="en-ZA" sz="1200" dirty="0">
                <a:effectLst/>
                <a:latin typeface="+mn-lt"/>
                <a:ea typeface="Calibri" panose="020F0502020204030204" pitchFamily="34" charset="0"/>
              </a:rPr>
              <a:t>35.6% intended leaving the nursing profession.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mn-lt"/>
                <a:ea typeface="Calibri" panose="020F0502020204030204" pitchFamily="34" charset="0"/>
                <a:cs typeface="Times New Roman" panose="02020603050405020304" pitchFamily="18" charset="0"/>
              </a:rPr>
              <a:t>The mean score for standards of care, reflected in purple in this slide was also high at 75.0 with a standards deviation of 19.2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sz="1200" dirty="0">
              <a:effectLst/>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fld id="{9C4EC44C-D54A-477B-AB72-4CE605BC8468}" type="slidenum">
              <a:rPr lang="en-US" smtClean="0"/>
              <a:t>7</a:t>
            </a:fld>
            <a:endParaRPr lang="en-US" dirty="0"/>
          </a:p>
        </p:txBody>
      </p:sp>
    </p:spTree>
    <p:extLst>
      <p:ext uri="{BB962C8B-B14F-4D97-AF65-F5344CB8AC3E}">
        <p14:creationId xmlns:p14="http://schemas.microsoft.com/office/powerpoint/2010/main" val="245991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effectLst/>
                <a:latin typeface="+mn-lt"/>
                <a:ea typeface="Calibri" panose="020F0502020204030204" pitchFamily="34" charset="0"/>
              </a:rPr>
              <a:t>CLICK TWICE: </a:t>
            </a:r>
            <a:r>
              <a:rPr lang="en-ZA" sz="1200" dirty="0">
                <a:effectLst/>
                <a:latin typeface="+mn-lt"/>
                <a:ea typeface="Calibri" panose="020F0502020204030204" pitchFamily="34" charset="0"/>
              </a:rPr>
              <a:t>In our final structural equation model, the nurse practice environment domains were inter-correlated.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effectLst/>
                <a:latin typeface="+mn-lt"/>
                <a:ea typeface="Calibri" panose="020F0502020204030204" pitchFamily="34" charset="0"/>
              </a:rPr>
              <a:t>CLICK TWICE: </a:t>
            </a:r>
            <a:r>
              <a:rPr lang="en-ZA" sz="1200" dirty="0">
                <a:effectLst/>
                <a:latin typeface="+mn-lt"/>
                <a:ea typeface="Calibri" panose="020F0502020204030204" pitchFamily="34" charset="0"/>
              </a:rPr>
              <a:t>This model also shows job satisfaction as a mediator instead of an outcome, and intention to leave and standards of care remaining as outcome variables.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effectLst/>
                <a:latin typeface="+mn-lt"/>
                <a:ea typeface="Calibri" panose="020F0502020204030204" pitchFamily="34" charset="0"/>
              </a:rPr>
              <a:t>CLICK TWICE: </a:t>
            </a:r>
            <a:r>
              <a:rPr lang="en-ZA" sz="1200" dirty="0">
                <a:effectLst/>
                <a:latin typeface="+mn-lt"/>
                <a:ea typeface="Calibri" panose="020F0502020204030204" pitchFamily="34" charset="0"/>
              </a:rPr>
              <a:t>This figure also demonstrates that workload and professional support also remained as mediating factors between nurse practice environment and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dirty="0">
                <a:effectLst/>
                <a:latin typeface="+mn-lt"/>
                <a:ea typeface="Calibri" panose="020F0502020204030204" pitchFamily="34" charset="0"/>
                <a:cs typeface="Times New Roman" panose="02020603050405020304" pitchFamily="18" charset="0"/>
              </a:rPr>
              <a:t>In this model, all the estimated factors loadings and path coefficients were statistically significant, with a p value of less than 0.001, except one pathway between human resource management and overall job satisfaction which was not confirmed. </a:t>
            </a:r>
            <a:endParaRPr lang="en-ZA" sz="1200" b="0" dirty="0">
              <a:effectLst/>
              <a:latin typeface="+mn-lt"/>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mn-lt"/>
                <a:ea typeface="Calibri" panose="020F0502020204030204" pitchFamily="34" charset="0"/>
              </a:rPr>
              <a:t>And as can be seen in this figure, the effect of foundations for nursing care on overall job satisfaction and on standards of care was mediated by workload. </a:t>
            </a:r>
          </a:p>
          <a:p>
            <a:pPr marL="628650" lvl="1" indent="-171450">
              <a:buFont typeface="Arial" panose="020B0604020202020204" pitchFamily="34" charset="0"/>
              <a:buChar char="•"/>
            </a:pPr>
            <a:r>
              <a:rPr lang="en-ZA" sz="1200" dirty="0">
                <a:effectLst/>
                <a:latin typeface="+mn-lt"/>
                <a:ea typeface="Calibri" panose="020F0502020204030204" pitchFamily="34" charset="0"/>
              </a:rPr>
              <a:t>This figure also shows that the effect of nurses’ participation in clinic affairs and human resource management on standards of care was mediated by professional support.</a:t>
            </a:r>
          </a:p>
          <a:p>
            <a:pPr marL="171450" lvl="0" indent="-171450">
              <a:buFont typeface="Arial" panose="020B0604020202020204" pitchFamily="34" charset="0"/>
              <a:buChar char="•"/>
            </a:pPr>
            <a:r>
              <a:rPr lang="en-ZA" sz="1200" dirty="0">
                <a:effectLst/>
                <a:latin typeface="+mn-lt"/>
                <a:ea typeface="Calibri" panose="020F0502020204030204" pitchFamily="34" charset="0"/>
              </a:rPr>
              <a:t>Our final model did not show any effect between human resource management and workload nor a direct effect of human resource management on intention to leave.</a:t>
            </a:r>
          </a:p>
          <a:p>
            <a:pPr marL="171450" lvl="0" indent="-171450">
              <a:buFont typeface="Arial" panose="020B0604020202020204" pitchFamily="34" charset="0"/>
              <a:buChar char="•"/>
            </a:pPr>
            <a:r>
              <a:rPr lang="en-ZA" sz="1200" dirty="0">
                <a:effectLst/>
                <a:latin typeface="+mn-lt"/>
                <a:ea typeface="Calibri" panose="020F0502020204030204" pitchFamily="34" charset="0"/>
              </a:rPr>
              <a:t>The effect between human resource management and intention to leave was mediated by overall job satisfaction. </a:t>
            </a:r>
          </a:p>
          <a:p>
            <a:pPr marL="171450" lvl="0" indent="-171450">
              <a:buFont typeface="Arial" panose="020B0604020202020204" pitchFamily="34" charset="0"/>
              <a:buChar char="•"/>
            </a:pPr>
            <a:r>
              <a:rPr lang="en-ZA" sz="1200" dirty="0">
                <a:effectLst/>
                <a:latin typeface="+mn-lt"/>
                <a:ea typeface="Calibri" panose="020F0502020204030204" pitchFamily="34" charset="0"/>
              </a:rPr>
              <a:t>In addition, we did not find a direct effect between workload and intention to leave, the effect of workload on intention to leave was also mediated by overall job satisfaction.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effectLst/>
                <a:latin typeface="+mn-lt"/>
                <a:ea typeface="Calibri" panose="020F0502020204030204" pitchFamily="34" charset="0"/>
              </a:rPr>
              <a:t>CLICK:</a:t>
            </a:r>
            <a:r>
              <a:rPr lang="en-ZA" sz="1200" dirty="0">
                <a:effectLst/>
                <a:latin typeface="+mn-lt"/>
                <a:ea typeface="Calibri" panose="020F0502020204030204" pitchFamily="34" charset="0"/>
              </a:rPr>
              <a:t> Based on goodness-of-fit indices, our final mediation model was judged to fit the data adequately, confirming that workload and professional support had a mediating role between the nurse practice dimensions of interest and both nurses’ job outcomes and standards of care.</a:t>
            </a:r>
            <a:endParaRPr lang="en-ZA" sz="1200" dirty="0">
              <a:effectLst/>
              <a:latin typeface="+mn-lt"/>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ZA" sz="1200" dirty="0">
                <a:effectLst/>
                <a:latin typeface="+mn-lt"/>
                <a:ea typeface="Calibri" panose="020F0502020204030204" pitchFamily="34" charset="0"/>
              </a:rPr>
              <a:t>The </a:t>
            </a:r>
            <a:r>
              <a:rPr lang="en-ZA" sz="1200" i="1" dirty="0">
                <a:effectLst/>
                <a:latin typeface="+mn-lt"/>
                <a:ea typeface="Calibri" panose="020F0502020204030204" pitchFamily="34" charset="0"/>
              </a:rPr>
              <a:t>Comparative Fit Index or CFI </a:t>
            </a:r>
            <a:r>
              <a:rPr lang="en-ZA" sz="1200" i="0" dirty="0">
                <a:effectLst/>
                <a:latin typeface="+mn-lt"/>
                <a:ea typeface="Calibri" panose="020F0502020204030204" pitchFamily="34" charset="0"/>
              </a:rPr>
              <a:t>value</a:t>
            </a:r>
            <a:r>
              <a:rPr lang="en-ZA" sz="1200" i="1" dirty="0">
                <a:effectLst/>
                <a:latin typeface="+mn-lt"/>
                <a:ea typeface="Calibri" panose="020F0502020204030204" pitchFamily="34" charset="0"/>
              </a:rPr>
              <a:t> </a:t>
            </a:r>
            <a:r>
              <a:rPr lang="en-ZA" sz="1200" dirty="0">
                <a:effectLst/>
                <a:latin typeface="+mn-lt"/>
                <a:ea typeface="Calibri" panose="020F0502020204030204" pitchFamily="34" charset="0"/>
              </a:rPr>
              <a:t>was 0.94</a:t>
            </a:r>
          </a:p>
          <a:p>
            <a:pPr marL="457200" lvl="1" indent="0">
              <a:buFont typeface="Arial" panose="020B0604020202020204" pitchFamily="34" charset="0"/>
              <a:buNone/>
            </a:pPr>
            <a:r>
              <a:rPr lang="en-ZA" sz="1200" b="1" dirty="0">
                <a:effectLst/>
                <a:latin typeface="+mn-lt"/>
                <a:ea typeface="Calibri" panose="020F0502020204030204" pitchFamily="34" charset="0"/>
              </a:rPr>
              <a:t>END HERE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a:effectLst/>
                <a:latin typeface="Times New Roman" panose="02020603050405020304" pitchFamily="18" charset="0"/>
                <a:ea typeface="Calibri" panose="020F0502020204030204" pitchFamily="34" charset="0"/>
              </a:rPr>
              <a:t>In structural equation modelling, </a:t>
            </a:r>
            <a:r>
              <a:rPr lang="en-ZA" sz="1200" i="1" dirty="0">
                <a:effectLst/>
                <a:latin typeface="Times New Roman" panose="02020603050405020304" pitchFamily="18" charset="0"/>
                <a:ea typeface="Calibri" panose="020F0502020204030204" pitchFamily="34" charset="0"/>
              </a:rPr>
              <a:t>Comparative Fit Index </a:t>
            </a:r>
            <a:r>
              <a:rPr lang="en-ZA" sz="1200" i="0" dirty="0">
                <a:effectLst/>
                <a:latin typeface="Times New Roman" panose="02020603050405020304" pitchFamily="18" charset="0"/>
                <a:ea typeface="Calibri" panose="020F0502020204030204" pitchFamily="34" charset="0"/>
              </a:rPr>
              <a:t>or CFI value</a:t>
            </a:r>
            <a:r>
              <a:rPr lang="en-ZA" sz="1200" i="1" dirty="0">
                <a:effectLst/>
                <a:latin typeface="Times New Roman" panose="02020603050405020304" pitchFamily="18" charset="0"/>
                <a:ea typeface="Calibri" panose="020F0502020204030204" pitchFamily="34" charset="0"/>
              </a:rPr>
              <a:t> </a:t>
            </a:r>
            <a:r>
              <a:rPr lang="en-ZA" sz="1200" dirty="0">
                <a:effectLst/>
                <a:latin typeface="Times New Roman" panose="02020603050405020304" pitchFamily="18" charset="0"/>
                <a:ea typeface="Calibri" panose="020F0502020204030204" pitchFamily="34" charset="0"/>
              </a:rPr>
              <a:t>of  more that 0.90 and a </a:t>
            </a:r>
            <a:r>
              <a:rPr lang="en-ZA" sz="1200" i="1" dirty="0">
                <a:effectLst/>
                <a:latin typeface="Times New Roman" panose="02020603050405020304" pitchFamily="18" charset="0"/>
                <a:ea typeface="Calibri" panose="020F0502020204030204" pitchFamily="34" charset="0"/>
              </a:rPr>
              <a:t>Root Mean Square Error of Approximation or RMSEA </a:t>
            </a:r>
            <a:r>
              <a:rPr lang="en-ZA" sz="1200" dirty="0">
                <a:effectLst/>
                <a:latin typeface="Times New Roman" panose="02020603050405020304" pitchFamily="18" charset="0"/>
                <a:ea typeface="Calibri" panose="020F0502020204030204" pitchFamily="34" charset="0"/>
              </a:rPr>
              <a:t>value less than 0.08 are considered to indicate good fit.  </a:t>
            </a:r>
          </a:p>
          <a:p>
            <a:pPr marL="457200" lvl="1" indent="0">
              <a:buFont typeface="Arial" panose="020B0604020202020204" pitchFamily="34" charset="0"/>
              <a:buNone/>
            </a:pPr>
            <a:endParaRPr lang="en-ZA" sz="1200" b="1" dirty="0">
              <a:effectLst/>
              <a:latin typeface="+mn-lt"/>
              <a:ea typeface="Calibri" panose="020F0502020204030204" pitchFamily="34" charset="0"/>
            </a:endParaRPr>
          </a:p>
          <a:p>
            <a:pPr marL="457200" lvl="1" indent="0">
              <a:buFont typeface="Arial" panose="020B0604020202020204" pitchFamily="34" charset="0"/>
              <a:buNone/>
            </a:pPr>
            <a:endParaRPr lang="en-ZA" sz="1200" b="1" dirty="0">
              <a:effectLst/>
              <a:latin typeface="+mn-lt"/>
              <a:ea typeface="Calibri" panose="020F0502020204030204" pitchFamily="34" charset="0"/>
            </a:endParaRPr>
          </a:p>
          <a:p>
            <a:pPr marL="628650" lvl="1" indent="-171450">
              <a:buFont typeface="Arial" panose="020B0604020202020204" pitchFamily="34" charset="0"/>
              <a:buChar char="•"/>
            </a:pPr>
            <a:endParaRPr lang="en-ZA" sz="1200" dirty="0">
              <a:effectLst/>
              <a:latin typeface="+mn-lt"/>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9C4EC44C-D54A-477B-AB72-4CE605BC8468}" type="slidenum">
              <a:rPr lang="en-US" smtClean="0"/>
              <a:t>8</a:t>
            </a:fld>
            <a:endParaRPr lang="en-US" dirty="0"/>
          </a:p>
        </p:txBody>
      </p:sp>
    </p:spTree>
    <p:extLst>
      <p:ext uri="{BB962C8B-B14F-4D97-AF65-F5344CB8AC3E}">
        <p14:creationId xmlns:p14="http://schemas.microsoft.com/office/powerpoint/2010/main" val="14453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90000"/>
              </a:lnSpc>
              <a:spcBef>
                <a:spcPct val="25000"/>
              </a:spcBef>
              <a:buFont typeface="Wingdings" panose="05000000000000000000" pitchFamily="2" charset="2"/>
              <a:buNone/>
            </a:pPr>
            <a:r>
              <a:rPr lang="en-ZA" sz="1200" kern="1200" dirty="0">
                <a:solidFill>
                  <a:schemeClr val="tx2"/>
                </a:solidFill>
                <a:latin typeface="+mn-lt"/>
                <a:ea typeface="Tahoma" panose="020B0604030504040204" pitchFamily="34" charset="0"/>
                <a:cs typeface="Tahoma" panose="020B0604030504040204" pitchFamily="34" charset="0"/>
              </a:rPr>
              <a:t>In conclusion, our study found that:</a:t>
            </a:r>
          </a:p>
          <a:p>
            <a:pPr marL="0" marR="0" lvl="0"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There was high rating of satisfaction with standards of care by PHC nurses</a:t>
            </a:r>
          </a:p>
          <a:p>
            <a:pPr marL="457200" marR="0" lvl="1"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While this is encouraging, their perceptions of quality may not necessarily translate into actual quality of care provided since it is not based on patient outcomes</a:t>
            </a:r>
          </a:p>
          <a:p>
            <a:pPr marL="0" marR="0" lvl="0"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Although nurses expressed satisfaction with professional support, they were less satisfied with their workload </a:t>
            </a:r>
          </a:p>
          <a:p>
            <a:pPr marL="0" marR="0" lvl="0"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It was also worrying that over half of the nurses intended leaving the clinic where they were currently working</a:t>
            </a:r>
          </a:p>
          <a:p>
            <a:pPr marL="457200" marR="0" lvl="1"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This has implications for the workload of the remaining nurses</a:t>
            </a:r>
          </a:p>
          <a:p>
            <a:pPr marL="0" marR="0" lvl="0"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Again, if one third of the nurses intend leaving the profession, this is a point of concern because the country is already experiencing a challenge of the ageing workforce</a:t>
            </a:r>
          </a:p>
          <a:p>
            <a:pPr marL="457200" marR="0" lvl="1"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This may also have implications for the ability of the PHC system to deliver the national health insurance considering the criticality of nurses to its achievement</a:t>
            </a:r>
          </a:p>
          <a:p>
            <a:pPr marL="0" marR="0" lvl="0" indent="0" algn="l" defTabSz="914400" rtl="0" eaLnBrk="1" fontAlgn="auto" latinLnBrk="0" hangingPunct="1">
              <a:lnSpc>
                <a:spcPct val="90000"/>
              </a:lnSpc>
              <a:spcBef>
                <a:spcPct val="25000"/>
              </a:spcBef>
              <a:spcAft>
                <a:spcPts val="0"/>
              </a:spcAft>
              <a:buClrTx/>
              <a:buSzTx/>
              <a:buFont typeface="Wingdings" panose="05000000000000000000" pitchFamily="2" charset="2"/>
              <a:buChar char="§"/>
              <a:tabLst/>
              <a:defRPr/>
            </a:pPr>
            <a:r>
              <a:rPr lang="en-ZA" sz="1200" dirty="0">
                <a:solidFill>
                  <a:schemeClr val="tx2"/>
                </a:solidFill>
                <a:latin typeface="+mn-lt"/>
                <a:ea typeface="Tahoma" panose="020B0604030504040204" pitchFamily="34" charset="0"/>
                <a:cs typeface="Tahoma" panose="020B0604030504040204" pitchFamily="34" charset="0"/>
              </a:rPr>
              <a:t>On a scholarly level, our study provided empirical evidence to confirm that there is a significant relationship between nurse practice environment, job outcomes and standards of care and these are mediated by workload and professional support. </a:t>
            </a:r>
          </a:p>
          <a:p>
            <a:endParaRPr lang="en-ZA" dirty="0"/>
          </a:p>
        </p:txBody>
      </p:sp>
      <p:sp>
        <p:nvSpPr>
          <p:cNvPr id="4" name="Slide Number Placeholder 3"/>
          <p:cNvSpPr>
            <a:spLocks noGrp="1"/>
          </p:cNvSpPr>
          <p:nvPr>
            <p:ph type="sldNum" sz="quarter" idx="5"/>
          </p:nvPr>
        </p:nvSpPr>
        <p:spPr/>
        <p:txBody>
          <a:bodyPr/>
          <a:lstStyle/>
          <a:p>
            <a:fld id="{AB0D8516-2195-4BF8-8E17-389B5325D30F}" type="slidenum">
              <a:rPr lang="en-ZA" smtClean="0"/>
              <a:t>9</a:t>
            </a:fld>
            <a:endParaRPr lang="en-ZA"/>
          </a:p>
        </p:txBody>
      </p:sp>
    </p:spTree>
    <p:extLst>
      <p:ext uri="{BB962C8B-B14F-4D97-AF65-F5344CB8AC3E}">
        <p14:creationId xmlns:p14="http://schemas.microsoft.com/office/powerpoint/2010/main" val="201006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dirty="0">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8"/>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043544" y="3875362"/>
            <a:ext cx="13975288" cy="1470025"/>
          </a:xfrm>
        </p:spPr>
        <p:txBody>
          <a:bodyPr>
            <a:noAutofit/>
          </a:bodyPr>
          <a:lstStyle/>
          <a:p>
            <a:pPr>
              <a:spcBef>
                <a:spcPct val="20000"/>
              </a:spcBef>
            </a:pPr>
            <a:r>
              <a:rPr lang="en-ZA" sz="4000" b="1" dirty="0">
                <a:solidFill>
                  <a:schemeClr val="tx2"/>
                </a:solidFill>
                <a:latin typeface="Tahoma" panose="020B0604030504040204" pitchFamily="34" charset="0"/>
                <a:ea typeface="Tahoma" panose="020B0604030504040204" pitchFamily="34" charset="0"/>
                <a:cs typeface="Tahoma" panose="020B0604030504040204" pitchFamily="34" charset="0"/>
              </a:rPr>
              <a:t>The Mediation Role of Workload and Professional Support on the Relationship between Nurse Practice Environment, Job Outcomes and Standards of Care</a:t>
            </a:r>
            <a:endParaRPr lang="en-US" sz="4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2514600" y="6515100"/>
            <a:ext cx="10820400" cy="1752600"/>
          </a:xfrm>
        </p:spPr>
        <p:txBody>
          <a:bodyPr>
            <a:normAutofit fontScale="62500" lnSpcReduction="20000"/>
          </a:bodyPr>
          <a:lstStyle/>
          <a:p>
            <a:r>
              <a:rPr lang="en-US" sz="6699" dirty="0">
                <a:solidFill>
                  <a:srgbClr val="DCB05B"/>
                </a:solidFill>
                <a:latin typeface="Montserrat Ultra-Bold"/>
              </a:rPr>
              <a:t>Prudence Ditlopo, Laetitia Rispel, Peter Van Bogaert &amp; Duane Blaauw</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nSpc>
                <a:spcPts val="4200"/>
              </a:lnSpc>
            </a:pPr>
            <a:r>
              <a:rPr lang="en-AU" sz="4800" dirty="0">
                <a:solidFill>
                  <a:srgbClr val="0063A0"/>
                </a:solidFill>
                <a:latin typeface="Montserrat Ultra-Bold"/>
                <a:ea typeface="+mn-ea"/>
                <a:cs typeface="+mn-cs"/>
              </a:rPr>
              <a:t>KEY RECOMMENDATIONS</a:t>
            </a:r>
            <a:endParaRPr lang="en-US" sz="4800" dirty="0">
              <a:solidFill>
                <a:srgbClr val="0063A0"/>
              </a:solidFill>
              <a:latin typeface="Montserrat Ultra-Bold"/>
              <a:ea typeface="+mn-ea"/>
              <a:cs typeface="+mn-cs"/>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381000" y="3009900"/>
            <a:ext cx="14580092" cy="5667257"/>
          </a:xfrm>
        </p:spPr>
        <p:txBody>
          <a:bodyPr>
            <a:normAutofit/>
          </a:bodyPr>
          <a:lstStyle/>
          <a:p>
            <a:pPr>
              <a:lnSpc>
                <a:spcPct val="9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Good nurse practice environment </a:t>
            </a:r>
            <a:r>
              <a:rPr lang="en-ZA" sz="4000" u="sng" dirty="0">
                <a:solidFill>
                  <a:schemeClr val="tx2"/>
                </a:solidFill>
                <a:latin typeface="Tahoma" panose="020B0604030504040204" pitchFamily="34" charset="0"/>
                <a:ea typeface="Tahoma" panose="020B0604030504040204" pitchFamily="34" charset="0"/>
                <a:cs typeface="Tahoma" panose="020B0604030504040204" pitchFamily="34" charset="0"/>
              </a:rPr>
              <a:t>does</a:t>
            </a: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 improve nurses’ job outcomes and satisfaction with standards of care</a:t>
            </a:r>
          </a:p>
          <a:p>
            <a:pPr lvl="1">
              <a:lnSpc>
                <a:spcPct val="90000"/>
              </a:lnSpc>
              <a:spcBef>
                <a:spcPct val="25000"/>
              </a:spcBef>
            </a:pPr>
            <a:r>
              <a:rPr lang="en-ZA" sz="3600" dirty="0">
                <a:solidFill>
                  <a:schemeClr val="tx2"/>
                </a:solidFill>
                <a:latin typeface="Tahoma" panose="020B0604030504040204" pitchFamily="34" charset="0"/>
                <a:ea typeface="Tahoma" panose="020B0604030504040204" pitchFamily="34" charset="0"/>
                <a:cs typeface="Tahoma" panose="020B0604030504040204" pitchFamily="34" charset="0"/>
              </a:rPr>
              <a:t>Improving nurses’ practice environment may have wide-ranging impact on the performance of the health system, especially at PHC level </a:t>
            </a:r>
          </a:p>
          <a:p>
            <a:pPr>
              <a:lnSpc>
                <a:spcPct val="9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PHC facility managers should ensure more equitable distribution of workloads and enhance professional support of nurses</a:t>
            </a:r>
          </a:p>
          <a:p>
            <a:pPr marL="0" indent="0">
              <a:buNone/>
            </a:pPr>
            <a:endParaRPr lang="en-US" dirty="0"/>
          </a:p>
        </p:txBody>
      </p:sp>
    </p:spTree>
    <p:extLst>
      <p:ext uri="{BB962C8B-B14F-4D97-AF65-F5344CB8AC3E}">
        <p14:creationId xmlns:p14="http://schemas.microsoft.com/office/powerpoint/2010/main" val="55318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nSpc>
                <a:spcPts val="4200"/>
              </a:lnSpc>
            </a:pPr>
            <a:r>
              <a:rPr lang="en-AU" sz="4800" dirty="0">
                <a:solidFill>
                  <a:srgbClr val="0063A0"/>
                </a:solidFill>
                <a:latin typeface="Montserrat Ultra-Bold"/>
                <a:ea typeface="+mn-ea"/>
                <a:cs typeface="+mn-cs"/>
              </a:rPr>
              <a:t>ACKNOWLEDGEMENTS</a:t>
            </a:r>
            <a:endParaRPr lang="en-US" sz="4800" dirty="0">
              <a:solidFill>
                <a:srgbClr val="0063A0"/>
              </a:solidFill>
              <a:latin typeface="Montserrat Ultra-Bold"/>
              <a:ea typeface="+mn-ea"/>
              <a:cs typeface="+mn-cs"/>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381000" y="3009900"/>
            <a:ext cx="14580092" cy="5667257"/>
          </a:xfrm>
        </p:spPr>
        <p:txBody>
          <a:bodyPr>
            <a:normAutofit/>
          </a:bodyPr>
          <a:lstStyle/>
          <a:p>
            <a:pPr eaLnBrk="1" hangingPunct="1">
              <a:lnSpc>
                <a:spcPct val="13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Funders:</a:t>
            </a:r>
          </a:p>
          <a:p>
            <a:pPr lvl="1">
              <a:spcBef>
                <a:spcPct val="25000"/>
              </a:spcBef>
            </a:pPr>
            <a:r>
              <a:rPr lang="en-ZA" sz="3600" dirty="0">
                <a:solidFill>
                  <a:schemeClr val="tx2"/>
                </a:solidFill>
                <a:latin typeface="Tahoma" panose="020B0604030504040204" pitchFamily="34" charset="0"/>
                <a:ea typeface="Tahoma" panose="020B0604030504040204" pitchFamily="34" charset="0"/>
                <a:cs typeface="Tahoma" panose="020B0604030504040204" pitchFamily="34" charset="0"/>
              </a:rPr>
              <a:t>DST/NRF Research Chair on the Health Workforce</a:t>
            </a:r>
          </a:p>
          <a:p>
            <a:pPr lvl="1">
              <a:spcBef>
                <a:spcPct val="25000"/>
              </a:spcBef>
            </a:pPr>
            <a:r>
              <a:rPr lang="en-ZA" sz="3600" dirty="0">
                <a:solidFill>
                  <a:schemeClr val="tx2"/>
                </a:solidFill>
                <a:latin typeface="Tahoma" panose="020B0604030504040204" pitchFamily="34" charset="0"/>
                <a:ea typeface="Tahoma" panose="020B0604030504040204" pitchFamily="34" charset="0"/>
                <a:cs typeface="Tahoma" panose="020B0604030504040204" pitchFamily="34" charset="0"/>
              </a:rPr>
              <a:t>NRF Thuthuka Programme</a:t>
            </a:r>
          </a:p>
          <a:p>
            <a:pPr lvl="1">
              <a:spcBef>
                <a:spcPct val="25000"/>
              </a:spcBef>
            </a:pPr>
            <a:r>
              <a:rPr lang="en-ZA" sz="3600" dirty="0">
                <a:solidFill>
                  <a:schemeClr val="tx2"/>
                </a:solidFill>
                <a:latin typeface="Tahoma" panose="020B0604030504040204" pitchFamily="34" charset="0"/>
                <a:ea typeface="Tahoma" panose="020B0604030504040204" pitchFamily="34" charset="0"/>
                <a:cs typeface="Tahoma" panose="020B0604030504040204" pitchFamily="34" charset="0"/>
              </a:rPr>
              <a:t>Female Academic Leaders Fellowship (FALF)</a:t>
            </a:r>
          </a:p>
          <a:p>
            <a:pPr>
              <a:lnSpc>
                <a:spcPct val="13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Gauteng and North West Departments of Health</a:t>
            </a:r>
          </a:p>
          <a:p>
            <a:pPr>
              <a:lnSpc>
                <a:spcPct val="130000"/>
              </a:lnSpc>
              <a:spcBef>
                <a:spcPct val="25000"/>
              </a:spcBef>
              <a:buFont typeface="Wingdings" panose="05000000000000000000" pitchFamily="2" charset="2"/>
              <a:buChar char="§"/>
            </a:pPr>
            <a:r>
              <a:rPr lang="en-AU" sz="4000" dirty="0">
                <a:solidFill>
                  <a:schemeClr val="tx2"/>
                </a:solidFill>
                <a:latin typeface="Tahoma" panose="020B0604030504040204" pitchFamily="34" charset="0"/>
                <a:ea typeface="Tahoma" panose="020B0604030504040204" pitchFamily="34" charset="0"/>
                <a:cs typeface="Tahoma" panose="020B0604030504040204" pitchFamily="34" charset="0"/>
              </a:rPr>
              <a:t>Fieldworkers: </a:t>
            </a:r>
          </a:p>
          <a:p>
            <a:pPr>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All the study participants</a:t>
            </a:r>
          </a:p>
          <a:p>
            <a:pPr marL="0" indent="0">
              <a:buNone/>
            </a:pPr>
            <a:endParaRPr lang="en-US" dirty="0"/>
          </a:p>
        </p:txBody>
      </p:sp>
    </p:spTree>
    <p:extLst>
      <p:ext uri="{BB962C8B-B14F-4D97-AF65-F5344CB8AC3E}">
        <p14:creationId xmlns:p14="http://schemas.microsoft.com/office/powerpoint/2010/main" val="216170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nSpc>
                <a:spcPts val="4200"/>
              </a:lnSpc>
            </a:pPr>
            <a:r>
              <a:rPr lang="en-AU" sz="4800" dirty="0">
                <a:solidFill>
                  <a:srgbClr val="0063A0"/>
                </a:solidFill>
                <a:latin typeface="Montserrat Ultra-Bold"/>
                <a:ea typeface="+mn-ea"/>
                <a:cs typeface="+mn-cs"/>
              </a:rPr>
              <a:t>BACKGROUND</a:t>
            </a:r>
            <a:endParaRPr lang="en-US" sz="4800" dirty="0">
              <a:solidFill>
                <a:srgbClr val="0063A0"/>
              </a:solidFill>
              <a:latin typeface="Montserrat Ultra-Bold"/>
              <a:ea typeface="+mn-ea"/>
              <a:cs typeface="+mn-cs"/>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6086971" cy="5667257"/>
          </a:xfrm>
        </p:spPr>
        <p:txBody>
          <a:bodyPr>
            <a:normAutofit/>
          </a:bodyPr>
          <a:lstStyle/>
          <a:p>
            <a:pPr>
              <a:lnSpc>
                <a:spcPct val="80000"/>
              </a:lnSpc>
              <a:spcBef>
                <a:spcPct val="25000"/>
              </a:spcBef>
              <a:buFont typeface="Wingdings" panose="05000000000000000000" pitchFamily="2" charset="2"/>
              <a:buChar char="§"/>
            </a:pPr>
            <a:r>
              <a:rPr lang="en-ZA" sz="2800" dirty="0">
                <a:solidFill>
                  <a:schemeClr val="tx2"/>
                </a:solidFill>
                <a:latin typeface="Tahoma" panose="020B0604030504040204" pitchFamily="34" charset="0"/>
                <a:ea typeface="Tahoma" panose="020B0604030504040204" pitchFamily="34" charset="0"/>
                <a:cs typeface="Tahoma" panose="020B0604030504040204" pitchFamily="34" charset="0"/>
              </a:rPr>
              <a:t>Direct associations between a positive nurse practice environment (NPE) and job &amp; patient outcomes</a:t>
            </a:r>
          </a:p>
          <a:p>
            <a:pPr>
              <a:lnSpc>
                <a:spcPct val="80000"/>
              </a:lnSpc>
              <a:spcBef>
                <a:spcPct val="25000"/>
              </a:spcBef>
              <a:buFont typeface="Wingdings" panose="05000000000000000000" pitchFamily="2" charset="2"/>
              <a:buChar char="§"/>
            </a:pPr>
            <a:r>
              <a:rPr lang="en-ZA" sz="2800" dirty="0">
                <a:solidFill>
                  <a:schemeClr val="tx2"/>
                </a:solidFill>
                <a:latin typeface="Tahoma" panose="020B0604030504040204" pitchFamily="34" charset="0"/>
                <a:ea typeface="Tahoma" panose="020B0604030504040204" pitchFamily="34" charset="0"/>
                <a:cs typeface="Tahoma" panose="020B0604030504040204" pitchFamily="34" charset="0"/>
              </a:rPr>
              <a:t>Growing number of studies examining effects of different mediating factors on NPE and outcomes</a:t>
            </a:r>
          </a:p>
          <a:p>
            <a:endParaRPr lang="en-US" dirty="0"/>
          </a:p>
        </p:txBody>
      </p:sp>
      <p:sp>
        <p:nvSpPr>
          <p:cNvPr id="14" name="Content Placeholder 11">
            <a:extLst>
              <a:ext uri="{FF2B5EF4-FFF2-40B4-BE49-F238E27FC236}">
                <a16:creationId xmlns:a16="http://schemas.microsoft.com/office/drawing/2014/main" id="{5566C54B-6ACD-66B9-7BD6-CCF88A816FC0}"/>
              </a:ext>
            </a:extLst>
          </p:cNvPr>
          <p:cNvSpPr txBox="1">
            <a:spLocks/>
          </p:cNvSpPr>
          <p:nvPr/>
        </p:nvSpPr>
        <p:spPr>
          <a:xfrm>
            <a:off x="7781469" y="3072676"/>
            <a:ext cx="6086971" cy="56672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
            </a:pPr>
            <a:r>
              <a:rPr lang="en-ZA" sz="2800" b="1" dirty="0">
                <a:solidFill>
                  <a:schemeClr val="tx2"/>
                </a:solidFill>
                <a:latin typeface="Tahoma" panose="020B0604030504040204" pitchFamily="34" charset="0"/>
                <a:ea typeface="Tahoma" panose="020B0604030504040204" pitchFamily="34" charset="0"/>
                <a:cs typeface="Tahoma" panose="020B0604030504040204" pitchFamily="34" charset="0"/>
              </a:rPr>
              <a:t>Characteristics of nurse practice environment domains:</a:t>
            </a:r>
          </a:p>
          <a:p>
            <a:pPr lvl="1">
              <a:lnSpc>
                <a:spcPct val="80000"/>
              </a:lnSpc>
              <a:spcBef>
                <a:spcPct val="25000"/>
              </a:spcBef>
            </a:pPr>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Nursing leadership &amp; management </a:t>
            </a:r>
          </a:p>
          <a:p>
            <a:pPr lvl="1">
              <a:lnSpc>
                <a:spcPct val="80000"/>
              </a:lnSpc>
              <a:spcBef>
                <a:spcPct val="25000"/>
              </a:spcBef>
            </a:pPr>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Foundations for nursing care</a:t>
            </a:r>
          </a:p>
          <a:p>
            <a:pPr lvl="1">
              <a:lnSpc>
                <a:spcPct val="80000"/>
              </a:lnSpc>
              <a:spcBef>
                <a:spcPct val="25000"/>
              </a:spcBef>
            </a:pPr>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Staffing and resource adequacy</a:t>
            </a:r>
          </a:p>
          <a:p>
            <a:pPr lvl="1">
              <a:lnSpc>
                <a:spcPct val="80000"/>
              </a:lnSpc>
              <a:spcBef>
                <a:spcPct val="25000"/>
              </a:spcBef>
            </a:pPr>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Active participation of nurses in decision making</a:t>
            </a:r>
          </a:p>
          <a:p>
            <a:pPr lvl="1">
              <a:lnSpc>
                <a:spcPct val="80000"/>
              </a:lnSpc>
              <a:spcBef>
                <a:spcPct val="25000"/>
              </a:spcBef>
            </a:pPr>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Collegial relationship with other health professionals</a:t>
            </a:r>
          </a:p>
          <a:p>
            <a:pPr lvl="1">
              <a:lnSpc>
                <a:spcPct val="80000"/>
              </a:lnSpc>
              <a:spcBef>
                <a:spcPct val="25000"/>
              </a:spcBef>
            </a:pPr>
            <a:r>
              <a:rPr lang="en-ZA" dirty="0">
                <a:solidFill>
                  <a:schemeClr val="tx2"/>
                </a:solidFill>
                <a:latin typeface="Tahoma" panose="020B0604030504040204" pitchFamily="34" charset="0"/>
                <a:ea typeface="Tahoma" panose="020B0604030504040204" pitchFamily="34" charset="0"/>
                <a:cs typeface="Tahoma" panose="020B0604030504040204" pitchFamily="34" charset="0"/>
              </a:rPr>
              <a:t>Nurse autonomy</a:t>
            </a:r>
          </a:p>
          <a:p>
            <a:pPr marL="0" indent="0">
              <a:buNone/>
            </a:pPr>
            <a:endParaRPr lang="en-US" sz="28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5" name="Arrow: Pentagon 14">
            <a:extLst>
              <a:ext uri="{FF2B5EF4-FFF2-40B4-BE49-F238E27FC236}">
                <a16:creationId xmlns:a16="http://schemas.microsoft.com/office/drawing/2014/main" id="{294FFAA3-58D1-3DC0-1AB0-D6640918A991}"/>
              </a:ext>
            </a:extLst>
          </p:cNvPr>
          <p:cNvSpPr/>
          <p:nvPr/>
        </p:nvSpPr>
        <p:spPr>
          <a:xfrm>
            <a:off x="870015" y="6126585"/>
            <a:ext cx="5756315" cy="2390656"/>
          </a:xfrm>
          <a:prstGeom prst="homePlate">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ZA"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ZA" sz="2400" b="1" dirty="0">
                <a:solidFill>
                  <a:schemeClr val="tx2"/>
                </a:solidFill>
                <a:latin typeface="Tahoma" panose="020B0604030504040204" pitchFamily="34" charset="0"/>
                <a:ea typeface="Tahoma" panose="020B0604030504040204" pitchFamily="34" charset="0"/>
                <a:cs typeface="Tahoma" panose="020B0604030504040204" pitchFamily="34" charset="0"/>
              </a:rPr>
              <a:t>Dearth of empirical studies on NPE and influencing factors</a:t>
            </a:r>
          </a:p>
          <a:p>
            <a:pPr marL="285750" indent="-285750">
              <a:buFont typeface="Wingdings" panose="05000000000000000000" pitchFamily="2" charset="2"/>
              <a:buChar char="§"/>
            </a:pPr>
            <a:r>
              <a:rPr lang="en-ZA" sz="2400" dirty="0">
                <a:solidFill>
                  <a:schemeClr val="tx2"/>
                </a:solidFill>
                <a:latin typeface="Tahoma" panose="020B0604030504040204" pitchFamily="34" charset="0"/>
                <a:ea typeface="Tahoma" panose="020B0604030504040204" pitchFamily="34" charset="0"/>
                <a:cs typeface="Tahoma" panose="020B0604030504040204" pitchFamily="34" charset="0"/>
              </a:rPr>
              <a:t>In low- and middle-income countries </a:t>
            </a:r>
          </a:p>
          <a:p>
            <a:pPr marL="285750" indent="-285750">
              <a:buFont typeface="Wingdings" panose="05000000000000000000" pitchFamily="2" charset="2"/>
              <a:buChar char="§"/>
            </a:pPr>
            <a:r>
              <a:rPr lang="en-ZA" sz="2400" dirty="0">
                <a:solidFill>
                  <a:schemeClr val="tx2"/>
                </a:solidFill>
                <a:latin typeface="Tahoma" panose="020B0604030504040204" pitchFamily="34" charset="0"/>
                <a:ea typeface="Tahoma" panose="020B0604030504040204" pitchFamily="34" charset="0"/>
                <a:cs typeface="Tahoma" panose="020B0604030504040204" pitchFamily="34" charset="0"/>
              </a:rPr>
              <a:t>PHC settings</a:t>
            </a:r>
            <a:r>
              <a:rPr lang="nl-BE" sz="2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ZA" sz="2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nl-BE" sz="2400" dirty="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n-ZA"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endParaRPr lang="en-ZA" dirty="0"/>
          </a:p>
        </p:txBody>
      </p:sp>
      <p:sp>
        <p:nvSpPr>
          <p:cNvPr id="16" name="TextBox 15">
            <a:extLst>
              <a:ext uri="{FF2B5EF4-FFF2-40B4-BE49-F238E27FC236}">
                <a16:creationId xmlns:a16="http://schemas.microsoft.com/office/drawing/2014/main" id="{D4281190-8467-F676-FB3D-A3DBD085D013}"/>
              </a:ext>
            </a:extLst>
          </p:cNvPr>
          <p:cNvSpPr txBox="1"/>
          <p:nvPr/>
        </p:nvSpPr>
        <p:spPr>
          <a:xfrm>
            <a:off x="1676400" y="9715500"/>
            <a:ext cx="13445723" cy="523220"/>
          </a:xfrm>
          <a:prstGeom prst="rect">
            <a:avLst/>
          </a:prstGeom>
          <a:noFill/>
        </p:spPr>
        <p:txBody>
          <a:bodyPr wrap="square" rtlCol="0">
            <a:spAutoFit/>
          </a:bodyPr>
          <a:lstStyle/>
          <a:p>
            <a:r>
              <a:rPr lang="en-ZA" sz="1400" i="1" dirty="0">
                <a:solidFill>
                  <a:srgbClr val="C00000"/>
                </a:solidFill>
                <a:latin typeface="Tahoma" panose="020B0604030504040204" pitchFamily="34" charset="0"/>
                <a:ea typeface="Tahoma" panose="020B0604030504040204" pitchFamily="34" charset="0"/>
                <a:cs typeface="Tahoma" panose="020B0604030504040204" pitchFamily="34" charset="0"/>
              </a:rPr>
              <a:t>Sources: Lake (2007), Ciccone et al (2014); Witvliet et al (2013); Cummings et al (2009); Gunnarsdo´ttir et al (2009); Munyewende et al (2014); Hayes et al (2006); Fryatt et al (2017); A Sabei et al 2019; Jappinen et al 2022</a:t>
            </a:r>
            <a:endParaRPr lang="en-US" sz="14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nSpc>
                <a:spcPts val="4200"/>
              </a:lnSpc>
            </a:pPr>
            <a:r>
              <a:rPr lang="en-AU" sz="4800" dirty="0">
                <a:solidFill>
                  <a:srgbClr val="0063A0"/>
                </a:solidFill>
                <a:latin typeface="Montserrat Ultra-Bold"/>
                <a:ea typeface="+mn-ea"/>
                <a:cs typeface="+mn-cs"/>
              </a:rPr>
              <a:t>STUDY OBJECTIVES</a:t>
            </a:r>
            <a:endParaRPr lang="en-US" sz="4800" dirty="0">
              <a:solidFill>
                <a:srgbClr val="0063A0"/>
              </a:solidFill>
              <a:latin typeface="Montserrat Ultra-Bold"/>
              <a:ea typeface="+mn-ea"/>
              <a:cs typeface="+mn-cs"/>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381000" y="3009900"/>
            <a:ext cx="14580092" cy="5667257"/>
          </a:xfrm>
        </p:spPr>
        <p:txBody>
          <a:bodyPr/>
          <a:lstStyle/>
          <a:p>
            <a:pPr>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Examine </a:t>
            </a:r>
            <a:r>
              <a:rPr lang="en-ZA" sz="4000" b="1" dirty="0">
                <a:solidFill>
                  <a:schemeClr val="tx2"/>
                </a:solidFill>
                <a:latin typeface="Tahoma" panose="020B0604030504040204" pitchFamily="34" charset="0"/>
                <a:ea typeface="Tahoma" panose="020B0604030504040204" pitchFamily="34" charset="0"/>
                <a:cs typeface="Tahoma" panose="020B0604030504040204" pitchFamily="34" charset="0"/>
              </a:rPr>
              <a:t>impact</a:t>
            </a: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 of the dimensions of the NPE (</a:t>
            </a:r>
            <a:r>
              <a:rPr lang="en-ZA" sz="4000" i="1" dirty="0">
                <a:solidFill>
                  <a:schemeClr val="tx2"/>
                </a:solidFill>
                <a:latin typeface="Tahoma" panose="020B0604030504040204" pitchFamily="34" charset="0"/>
                <a:ea typeface="Tahoma" panose="020B0604030504040204" pitchFamily="34" charset="0"/>
                <a:cs typeface="Tahoma" panose="020B0604030504040204" pitchFamily="34" charset="0"/>
              </a:rPr>
              <a:t>foundations for nursing care, human resource management,</a:t>
            </a: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 and </a:t>
            </a:r>
            <a:r>
              <a:rPr lang="en-ZA" sz="4000" i="1" dirty="0">
                <a:solidFill>
                  <a:schemeClr val="tx2"/>
                </a:solidFill>
                <a:latin typeface="Tahoma" panose="020B0604030504040204" pitchFamily="34" charset="0"/>
                <a:ea typeface="Tahoma" panose="020B0604030504040204" pitchFamily="34" charset="0"/>
                <a:cs typeface="Tahoma" panose="020B0604030504040204" pitchFamily="34" charset="0"/>
              </a:rPr>
              <a:t>participation in clinic affairs</a:t>
            </a: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40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on job outcomes and standards of care</a:t>
            </a:r>
          </a:p>
          <a:p>
            <a:pPr marL="342900" lvl="1" indent="-342900">
              <a:buFont typeface="Wingdings" panose="05000000000000000000" pitchFamily="2" charset="2"/>
              <a:buChar char="§"/>
            </a:pPr>
            <a:endParaRPr lang="en-US"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lvl="1" indent="-342900">
              <a:buFont typeface="Wingdings" panose="05000000000000000000" pitchFamily="2" charset="2"/>
              <a:buChar char="§"/>
            </a:pPr>
            <a:r>
              <a:rPr lang="en-US" sz="4000" dirty="0">
                <a:solidFill>
                  <a:schemeClr val="tx2"/>
                </a:solidFill>
                <a:latin typeface="Tahoma" panose="020B0604030504040204" pitchFamily="34" charset="0"/>
                <a:ea typeface="Tahoma" panose="020B0604030504040204" pitchFamily="34" charset="0"/>
                <a:cs typeface="Tahoma" panose="020B0604030504040204" pitchFamily="34" charset="0"/>
              </a:rPr>
              <a:t>Examine the </a:t>
            </a:r>
            <a:r>
              <a:rPr lang="en-US" sz="4000" b="1" dirty="0">
                <a:solidFill>
                  <a:schemeClr val="tx2"/>
                </a:solidFill>
                <a:latin typeface="Tahoma" panose="020B0604030504040204" pitchFamily="34" charset="0"/>
                <a:ea typeface="Tahoma" panose="020B0604030504040204" pitchFamily="34" charset="0"/>
                <a:cs typeface="Tahoma" panose="020B0604030504040204" pitchFamily="34" charset="0"/>
              </a:rPr>
              <a:t>potential mediation effects </a:t>
            </a:r>
            <a:r>
              <a:rPr lang="en-US" sz="4000" dirty="0">
                <a:solidFill>
                  <a:schemeClr val="tx2"/>
                </a:solidFill>
                <a:latin typeface="Tahoma" panose="020B0604030504040204" pitchFamily="34" charset="0"/>
                <a:ea typeface="Tahoma" panose="020B0604030504040204" pitchFamily="34" charset="0"/>
                <a:cs typeface="Tahoma" panose="020B0604030504040204" pitchFamily="34" charset="0"/>
              </a:rPr>
              <a:t>of workload and professional support on the relationships among NPE and job outcomes and standards of care </a:t>
            </a:r>
          </a:p>
          <a:p>
            <a:pPr marL="0" indent="0">
              <a:buNone/>
            </a:pPr>
            <a:endParaRPr lang="en-US" dirty="0"/>
          </a:p>
        </p:txBody>
      </p:sp>
    </p:spTree>
    <p:extLst>
      <p:ext uri="{BB962C8B-B14F-4D97-AF65-F5344CB8AC3E}">
        <p14:creationId xmlns:p14="http://schemas.microsoft.com/office/powerpoint/2010/main" val="355793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6">
            <a:extLst>
              <a:ext uri="{FF2B5EF4-FFF2-40B4-BE49-F238E27FC236}">
                <a16:creationId xmlns:a16="http://schemas.microsoft.com/office/drawing/2014/main" id="{EF45492C-9DF9-032A-3F37-4C125527E207}"/>
              </a:ext>
            </a:extLst>
          </p:cNvPr>
          <p:cNvSpPr>
            <a:spLocks noChangeArrowheads="1"/>
          </p:cNvSpPr>
          <p:nvPr/>
        </p:nvSpPr>
        <p:spPr bwMode="auto">
          <a:xfrm>
            <a:off x="13665559" y="7587800"/>
            <a:ext cx="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endParaRPr lang="en-US" altLang="en-US" sz="2700" dirty="0"/>
          </a:p>
        </p:txBody>
      </p:sp>
      <p:grpSp>
        <p:nvGrpSpPr>
          <p:cNvPr id="2" name="Group 1">
            <a:extLst>
              <a:ext uri="{FF2B5EF4-FFF2-40B4-BE49-F238E27FC236}">
                <a16:creationId xmlns:a16="http://schemas.microsoft.com/office/drawing/2014/main" id="{F412A201-C3CD-E5E4-274F-9D1492E64F38}"/>
              </a:ext>
            </a:extLst>
          </p:cNvPr>
          <p:cNvGrpSpPr/>
          <p:nvPr/>
        </p:nvGrpSpPr>
        <p:grpSpPr>
          <a:xfrm>
            <a:off x="10184609" y="2543174"/>
            <a:ext cx="5548781" cy="5978183"/>
            <a:chOff x="5265739" y="1695449"/>
            <a:chExt cx="3699187" cy="3985455"/>
          </a:xfrm>
        </p:grpSpPr>
        <p:sp>
          <p:nvSpPr>
            <p:cNvPr id="30" name="Rectangle 26">
              <a:extLst>
                <a:ext uri="{FF2B5EF4-FFF2-40B4-BE49-F238E27FC236}">
                  <a16:creationId xmlns:a16="http://schemas.microsoft.com/office/drawing/2014/main" id="{15701F2C-5C82-2AC2-8262-53DBAE166C7F}"/>
                </a:ext>
              </a:extLst>
            </p:cNvPr>
            <p:cNvSpPr>
              <a:spLocks noChangeArrowheads="1"/>
            </p:cNvSpPr>
            <p:nvPr/>
          </p:nvSpPr>
          <p:spPr bwMode="auto">
            <a:xfrm>
              <a:off x="7516812" y="1725613"/>
              <a:ext cx="1307308" cy="1065212"/>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1" name="Rectangle 27">
              <a:extLst>
                <a:ext uri="{FF2B5EF4-FFF2-40B4-BE49-F238E27FC236}">
                  <a16:creationId xmlns:a16="http://schemas.microsoft.com/office/drawing/2014/main" id="{00978199-5849-175B-DD4C-8A75F676AE1F}"/>
                </a:ext>
              </a:extLst>
            </p:cNvPr>
            <p:cNvSpPr>
              <a:spLocks noChangeArrowheads="1"/>
            </p:cNvSpPr>
            <p:nvPr/>
          </p:nvSpPr>
          <p:spPr bwMode="auto">
            <a:xfrm>
              <a:off x="7516813" y="1725613"/>
              <a:ext cx="1241425" cy="1065212"/>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32" name="Rectangle 28">
              <a:extLst>
                <a:ext uri="{FF2B5EF4-FFF2-40B4-BE49-F238E27FC236}">
                  <a16:creationId xmlns:a16="http://schemas.microsoft.com/office/drawing/2014/main" id="{B4570EBD-7B42-F156-43EB-2064FAA1C46D}"/>
                </a:ext>
              </a:extLst>
            </p:cNvPr>
            <p:cNvSpPr>
              <a:spLocks noChangeArrowheads="1"/>
            </p:cNvSpPr>
            <p:nvPr/>
          </p:nvSpPr>
          <p:spPr bwMode="auto">
            <a:xfrm>
              <a:off x="7599363" y="1939925"/>
              <a:ext cx="1247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Overall job </a:t>
              </a:r>
              <a:endParaRPr lang="en-US" altLang="en-US" sz="2700" dirty="0"/>
            </a:p>
          </p:txBody>
        </p:sp>
        <p:sp>
          <p:nvSpPr>
            <p:cNvPr id="33" name="Rectangle 29">
              <a:extLst>
                <a:ext uri="{FF2B5EF4-FFF2-40B4-BE49-F238E27FC236}">
                  <a16:creationId xmlns:a16="http://schemas.microsoft.com/office/drawing/2014/main" id="{22671606-54B3-FA6D-E485-5BC596A06140}"/>
                </a:ext>
              </a:extLst>
            </p:cNvPr>
            <p:cNvSpPr>
              <a:spLocks noChangeArrowheads="1"/>
            </p:cNvSpPr>
            <p:nvPr/>
          </p:nvSpPr>
          <p:spPr bwMode="auto">
            <a:xfrm>
              <a:off x="7573963" y="2246313"/>
              <a:ext cx="1181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satisfaction</a:t>
              </a:r>
              <a:endParaRPr lang="en-US" altLang="en-US" sz="2700" dirty="0"/>
            </a:p>
          </p:txBody>
        </p:sp>
        <p:sp>
          <p:nvSpPr>
            <p:cNvPr id="34" name="Rectangle 30">
              <a:extLst>
                <a:ext uri="{FF2B5EF4-FFF2-40B4-BE49-F238E27FC236}">
                  <a16:creationId xmlns:a16="http://schemas.microsoft.com/office/drawing/2014/main" id="{BF1D39D0-D8D7-6C80-8B26-B1DA49CBA5D4}"/>
                </a:ext>
              </a:extLst>
            </p:cNvPr>
            <p:cNvSpPr>
              <a:spLocks noChangeArrowheads="1"/>
            </p:cNvSpPr>
            <p:nvPr/>
          </p:nvSpPr>
          <p:spPr bwMode="auto">
            <a:xfrm>
              <a:off x="7486195" y="3092685"/>
              <a:ext cx="1339850" cy="901700"/>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6" name="Rectangle 32">
              <a:extLst>
                <a:ext uri="{FF2B5EF4-FFF2-40B4-BE49-F238E27FC236}">
                  <a16:creationId xmlns:a16="http://schemas.microsoft.com/office/drawing/2014/main" id="{69EDF81D-0F0A-16AE-0255-2FAAFAF4704E}"/>
                </a:ext>
              </a:extLst>
            </p:cNvPr>
            <p:cNvSpPr>
              <a:spLocks noChangeArrowheads="1"/>
            </p:cNvSpPr>
            <p:nvPr/>
          </p:nvSpPr>
          <p:spPr bwMode="auto">
            <a:xfrm>
              <a:off x="7553326" y="3089275"/>
              <a:ext cx="128731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Intention to </a:t>
              </a:r>
            </a:p>
            <a:p>
              <a:pPr algn="ctr" defTabSz="1371600"/>
              <a:r>
                <a:rPr lang="en-US" altLang="en-US" sz="3000" dirty="0">
                  <a:solidFill>
                    <a:srgbClr val="000000"/>
                  </a:solidFill>
                  <a:latin typeface="Calibri" panose="020F0502020204030204" pitchFamily="34" charset="0"/>
                </a:rPr>
                <a:t>leave </a:t>
              </a:r>
              <a:endParaRPr lang="en-US" altLang="en-US" sz="2700" dirty="0"/>
            </a:p>
          </p:txBody>
        </p:sp>
        <p:sp>
          <p:nvSpPr>
            <p:cNvPr id="38" name="Rectangle 34">
              <a:extLst>
                <a:ext uri="{FF2B5EF4-FFF2-40B4-BE49-F238E27FC236}">
                  <a16:creationId xmlns:a16="http://schemas.microsoft.com/office/drawing/2014/main" id="{E86E7634-A358-35FC-18A9-E0C2FCF10EFD}"/>
                </a:ext>
              </a:extLst>
            </p:cNvPr>
            <p:cNvSpPr>
              <a:spLocks noChangeArrowheads="1"/>
            </p:cNvSpPr>
            <p:nvPr/>
          </p:nvSpPr>
          <p:spPr bwMode="auto">
            <a:xfrm>
              <a:off x="7513951" y="4970460"/>
              <a:ext cx="1450975" cy="710444"/>
            </a:xfrm>
            <a:prstGeom prst="rect">
              <a:avLst/>
            </a:prstGeom>
            <a:solidFill>
              <a:srgbClr val="C5E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ctr"/>
              <a:r>
                <a:rPr lang="en-ZA" sz="2700" dirty="0"/>
                <a:t>Standards of care</a:t>
              </a:r>
            </a:p>
          </p:txBody>
        </p:sp>
        <p:sp>
          <p:nvSpPr>
            <p:cNvPr id="44" name="Oval 40">
              <a:extLst>
                <a:ext uri="{FF2B5EF4-FFF2-40B4-BE49-F238E27FC236}">
                  <a16:creationId xmlns:a16="http://schemas.microsoft.com/office/drawing/2014/main" id="{44A5A523-E3D9-28DC-86ED-5678333D8AC0}"/>
                </a:ext>
              </a:extLst>
            </p:cNvPr>
            <p:cNvSpPr>
              <a:spLocks noChangeArrowheads="1"/>
            </p:cNvSpPr>
            <p:nvPr/>
          </p:nvSpPr>
          <p:spPr bwMode="auto">
            <a:xfrm>
              <a:off x="5265739" y="1695449"/>
              <a:ext cx="1211262" cy="1065212"/>
            </a:xfrm>
            <a:prstGeom prst="ellipse">
              <a:avLst/>
            </a:prstGeom>
            <a:solidFill>
              <a:srgbClr val="BDD7EE"/>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46" name="Rectangle 42">
              <a:extLst>
                <a:ext uri="{FF2B5EF4-FFF2-40B4-BE49-F238E27FC236}">
                  <a16:creationId xmlns:a16="http://schemas.microsoft.com/office/drawing/2014/main" id="{6CB7A915-FA16-B7C9-584C-E2D68B7BC4AB}"/>
                </a:ext>
              </a:extLst>
            </p:cNvPr>
            <p:cNvSpPr>
              <a:spLocks noChangeArrowheads="1"/>
            </p:cNvSpPr>
            <p:nvPr/>
          </p:nvSpPr>
          <p:spPr bwMode="auto">
            <a:xfrm>
              <a:off x="5675314" y="1939925"/>
              <a:ext cx="410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Job </a:t>
              </a:r>
              <a:endParaRPr lang="en-US" altLang="en-US" sz="2700" dirty="0"/>
            </a:p>
          </p:txBody>
        </p:sp>
        <p:sp>
          <p:nvSpPr>
            <p:cNvPr id="47" name="Rectangle 43">
              <a:extLst>
                <a:ext uri="{FF2B5EF4-FFF2-40B4-BE49-F238E27FC236}">
                  <a16:creationId xmlns:a16="http://schemas.microsoft.com/office/drawing/2014/main" id="{141AC48F-DFA1-85FB-F751-F42D72A50146}"/>
                </a:ext>
              </a:extLst>
            </p:cNvPr>
            <p:cNvSpPr>
              <a:spLocks noChangeArrowheads="1"/>
            </p:cNvSpPr>
            <p:nvPr/>
          </p:nvSpPr>
          <p:spPr bwMode="auto">
            <a:xfrm>
              <a:off x="5389564" y="2246313"/>
              <a:ext cx="10270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outcomes</a:t>
              </a:r>
              <a:endParaRPr lang="en-US" altLang="en-US" sz="2700" dirty="0"/>
            </a:p>
          </p:txBody>
        </p:sp>
        <p:sp>
          <p:nvSpPr>
            <p:cNvPr id="456" name="Line 62">
              <a:extLst>
                <a:ext uri="{FF2B5EF4-FFF2-40B4-BE49-F238E27FC236}">
                  <a16:creationId xmlns:a16="http://schemas.microsoft.com/office/drawing/2014/main" id="{A5E0B704-3A60-252F-50A6-29424B973420}"/>
                </a:ext>
              </a:extLst>
            </p:cNvPr>
            <p:cNvSpPr>
              <a:spLocks noChangeShapeType="1"/>
            </p:cNvSpPr>
            <p:nvPr/>
          </p:nvSpPr>
          <p:spPr bwMode="auto">
            <a:xfrm>
              <a:off x="6396038" y="2517777"/>
              <a:ext cx="1035050" cy="56673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57" name="Freeform 63">
              <a:extLst>
                <a:ext uri="{FF2B5EF4-FFF2-40B4-BE49-F238E27FC236}">
                  <a16:creationId xmlns:a16="http://schemas.microsoft.com/office/drawing/2014/main" id="{8C99C549-D73B-1BC1-AC84-6C23BFA1059C}"/>
                </a:ext>
              </a:extLst>
            </p:cNvPr>
            <p:cNvSpPr>
              <a:spLocks/>
            </p:cNvSpPr>
            <p:nvPr/>
          </p:nvSpPr>
          <p:spPr bwMode="auto">
            <a:xfrm>
              <a:off x="7397751" y="3019425"/>
              <a:ext cx="119063" cy="117475"/>
            </a:xfrm>
            <a:custGeom>
              <a:avLst/>
              <a:gdLst>
                <a:gd name="T0" fmla="*/ 26 w 75"/>
                <a:gd name="T1" fmla="*/ 0 h 74"/>
                <a:gd name="T2" fmla="*/ 75 w 75"/>
                <a:gd name="T3" fmla="*/ 68 h 74"/>
                <a:gd name="T4" fmla="*/ 0 w 75"/>
                <a:gd name="T5" fmla="*/ 74 h 74"/>
                <a:gd name="T6" fmla="*/ 26 w 75"/>
                <a:gd name="T7" fmla="*/ 0 h 74"/>
              </a:gdLst>
              <a:ahLst/>
              <a:cxnLst>
                <a:cxn ang="0">
                  <a:pos x="T0" y="T1"/>
                </a:cxn>
                <a:cxn ang="0">
                  <a:pos x="T2" y="T3"/>
                </a:cxn>
                <a:cxn ang="0">
                  <a:pos x="T4" y="T5"/>
                </a:cxn>
                <a:cxn ang="0">
                  <a:pos x="T6" y="T7"/>
                </a:cxn>
              </a:cxnLst>
              <a:rect l="0" t="0" r="r" b="b"/>
              <a:pathLst>
                <a:path w="75" h="74">
                  <a:moveTo>
                    <a:pt x="26" y="0"/>
                  </a:moveTo>
                  <a:lnTo>
                    <a:pt x="75" y="68"/>
                  </a:lnTo>
                  <a:lnTo>
                    <a:pt x="0" y="74"/>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64" name="Line 64">
              <a:extLst>
                <a:ext uri="{FF2B5EF4-FFF2-40B4-BE49-F238E27FC236}">
                  <a16:creationId xmlns:a16="http://schemas.microsoft.com/office/drawing/2014/main" id="{5F980806-F4EC-84DA-7440-A87898DF580A}"/>
                </a:ext>
              </a:extLst>
            </p:cNvPr>
            <p:cNvSpPr>
              <a:spLocks noChangeShapeType="1"/>
            </p:cNvSpPr>
            <p:nvPr/>
          </p:nvSpPr>
          <p:spPr bwMode="auto">
            <a:xfrm>
              <a:off x="6481763" y="2193925"/>
              <a:ext cx="941388" cy="6508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68" name="Freeform 65">
              <a:extLst>
                <a:ext uri="{FF2B5EF4-FFF2-40B4-BE49-F238E27FC236}">
                  <a16:creationId xmlns:a16="http://schemas.microsoft.com/office/drawing/2014/main" id="{323645C7-6A14-8C3B-5D13-1610BAA80F4E}"/>
                </a:ext>
              </a:extLst>
            </p:cNvPr>
            <p:cNvSpPr>
              <a:spLocks/>
            </p:cNvSpPr>
            <p:nvPr/>
          </p:nvSpPr>
          <p:spPr bwMode="auto">
            <a:xfrm>
              <a:off x="7408863" y="2193925"/>
              <a:ext cx="107950" cy="128587"/>
            </a:xfrm>
            <a:custGeom>
              <a:avLst/>
              <a:gdLst>
                <a:gd name="T0" fmla="*/ 0 w 68"/>
                <a:gd name="T1" fmla="*/ 0 h 81"/>
                <a:gd name="T2" fmla="*/ 68 w 68"/>
                <a:gd name="T3" fmla="*/ 41 h 81"/>
                <a:gd name="T4" fmla="*/ 0 w 68"/>
                <a:gd name="T5" fmla="*/ 81 h 81"/>
                <a:gd name="T6" fmla="*/ 0 w 68"/>
                <a:gd name="T7" fmla="*/ 0 h 81"/>
              </a:gdLst>
              <a:ahLst/>
              <a:cxnLst>
                <a:cxn ang="0">
                  <a:pos x="T0" y="T1"/>
                </a:cxn>
                <a:cxn ang="0">
                  <a:pos x="T2" y="T3"/>
                </a:cxn>
                <a:cxn ang="0">
                  <a:pos x="T4" y="T5"/>
                </a:cxn>
                <a:cxn ang="0">
                  <a:pos x="T6" y="T7"/>
                </a:cxn>
              </a:cxnLst>
              <a:rect l="0" t="0" r="r" b="b"/>
              <a:pathLst>
                <a:path w="68" h="81">
                  <a:moveTo>
                    <a:pt x="0" y="0"/>
                  </a:moveTo>
                  <a:lnTo>
                    <a:pt x="68" y="41"/>
                  </a:lnTo>
                  <a:lnTo>
                    <a:pt x="0" y="8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grpSp>
      <p:grpSp>
        <p:nvGrpSpPr>
          <p:cNvPr id="4" name="Group 3">
            <a:extLst>
              <a:ext uri="{FF2B5EF4-FFF2-40B4-BE49-F238E27FC236}">
                <a16:creationId xmlns:a16="http://schemas.microsoft.com/office/drawing/2014/main" id="{9D4719A8-1713-72DE-F0FF-B588A4F66FF5}"/>
              </a:ext>
            </a:extLst>
          </p:cNvPr>
          <p:cNvGrpSpPr/>
          <p:nvPr/>
        </p:nvGrpSpPr>
        <p:grpSpPr>
          <a:xfrm>
            <a:off x="5104930" y="3043237"/>
            <a:ext cx="9389741" cy="5731940"/>
            <a:chOff x="1879286" y="2028824"/>
            <a:chExt cx="6259827" cy="3821293"/>
          </a:xfrm>
        </p:grpSpPr>
        <p:sp>
          <p:nvSpPr>
            <p:cNvPr id="61" name="Freeform 57">
              <a:extLst>
                <a:ext uri="{FF2B5EF4-FFF2-40B4-BE49-F238E27FC236}">
                  <a16:creationId xmlns:a16="http://schemas.microsoft.com/office/drawing/2014/main" id="{32F15153-F2F0-56C5-63F6-52FC59FF82F3}"/>
                </a:ext>
              </a:extLst>
            </p:cNvPr>
            <p:cNvSpPr>
              <a:spLocks/>
            </p:cNvSpPr>
            <p:nvPr/>
          </p:nvSpPr>
          <p:spPr bwMode="auto">
            <a:xfrm>
              <a:off x="7405688" y="5505450"/>
              <a:ext cx="111125" cy="128587"/>
            </a:xfrm>
            <a:custGeom>
              <a:avLst/>
              <a:gdLst>
                <a:gd name="T0" fmla="*/ 5 w 70"/>
                <a:gd name="T1" fmla="*/ 0 h 81"/>
                <a:gd name="T2" fmla="*/ 70 w 70"/>
                <a:gd name="T3" fmla="*/ 47 h 81"/>
                <a:gd name="T4" fmla="*/ 0 w 70"/>
                <a:gd name="T5" fmla="*/ 81 h 81"/>
                <a:gd name="T6" fmla="*/ 5 w 70"/>
                <a:gd name="T7" fmla="*/ 0 h 81"/>
              </a:gdLst>
              <a:ahLst/>
              <a:cxnLst>
                <a:cxn ang="0">
                  <a:pos x="T0" y="T1"/>
                </a:cxn>
                <a:cxn ang="0">
                  <a:pos x="T2" y="T3"/>
                </a:cxn>
                <a:cxn ang="0">
                  <a:pos x="T4" y="T5"/>
                </a:cxn>
                <a:cxn ang="0">
                  <a:pos x="T6" y="T7"/>
                </a:cxn>
              </a:cxnLst>
              <a:rect l="0" t="0" r="r" b="b"/>
              <a:pathLst>
                <a:path w="70" h="81">
                  <a:moveTo>
                    <a:pt x="5" y="0"/>
                  </a:moveTo>
                  <a:lnTo>
                    <a:pt x="70" y="47"/>
                  </a:lnTo>
                  <a:lnTo>
                    <a:pt x="0" y="8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23" name="Rectangle 19">
              <a:extLst>
                <a:ext uri="{FF2B5EF4-FFF2-40B4-BE49-F238E27FC236}">
                  <a16:creationId xmlns:a16="http://schemas.microsoft.com/office/drawing/2014/main" id="{B204E67A-E4CE-FDAB-D562-4F45AFA1BCB0}"/>
                </a:ext>
              </a:extLst>
            </p:cNvPr>
            <p:cNvSpPr>
              <a:spLocks noChangeArrowheads="1"/>
            </p:cNvSpPr>
            <p:nvPr/>
          </p:nvSpPr>
          <p:spPr bwMode="auto">
            <a:xfrm>
              <a:off x="2913185" y="3201988"/>
              <a:ext cx="1200823" cy="918399"/>
            </a:xfrm>
            <a:prstGeom prst="rect">
              <a:avLst/>
            </a:prstGeom>
            <a:solidFill>
              <a:srgbClr val="FE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25" name="Rectangle 21">
              <a:extLst>
                <a:ext uri="{FF2B5EF4-FFF2-40B4-BE49-F238E27FC236}">
                  <a16:creationId xmlns:a16="http://schemas.microsoft.com/office/drawing/2014/main" id="{74F9B20A-2F7D-3A8A-AC44-AFE839AA1F70}"/>
                </a:ext>
              </a:extLst>
            </p:cNvPr>
            <p:cNvSpPr>
              <a:spLocks noChangeArrowheads="1"/>
            </p:cNvSpPr>
            <p:nvPr/>
          </p:nvSpPr>
          <p:spPr bwMode="auto">
            <a:xfrm>
              <a:off x="3048001" y="3416299"/>
              <a:ext cx="10119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Workload</a:t>
              </a:r>
              <a:endParaRPr lang="en-US" altLang="en-US" sz="2700" dirty="0"/>
            </a:p>
          </p:txBody>
        </p:sp>
        <p:sp>
          <p:nvSpPr>
            <p:cNvPr id="26" name="Rectangle 22">
              <a:extLst>
                <a:ext uri="{FF2B5EF4-FFF2-40B4-BE49-F238E27FC236}">
                  <a16:creationId xmlns:a16="http://schemas.microsoft.com/office/drawing/2014/main" id="{63C37EE9-7AF6-163A-1A93-94E043EC5918}"/>
                </a:ext>
              </a:extLst>
            </p:cNvPr>
            <p:cNvSpPr>
              <a:spLocks noChangeArrowheads="1"/>
            </p:cNvSpPr>
            <p:nvPr/>
          </p:nvSpPr>
          <p:spPr bwMode="auto">
            <a:xfrm>
              <a:off x="4024314" y="4924425"/>
              <a:ext cx="1379538" cy="820737"/>
            </a:xfrm>
            <a:prstGeom prst="rect">
              <a:avLst/>
            </a:prstGeom>
            <a:solidFill>
              <a:srgbClr val="FE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28" name="Rectangle 24">
              <a:extLst>
                <a:ext uri="{FF2B5EF4-FFF2-40B4-BE49-F238E27FC236}">
                  <a16:creationId xmlns:a16="http://schemas.microsoft.com/office/drawing/2014/main" id="{9446D3D7-F176-EE52-56B9-54B88E1C6F8D}"/>
                </a:ext>
              </a:extLst>
            </p:cNvPr>
            <p:cNvSpPr>
              <a:spLocks noChangeArrowheads="1"/>
            </p:cNvSpPr>
            <p:nvPr/>
          </p:nvSpPr>
          <p:spPr bwMode="auto">
            <a:xfrm>
              <a:off x="4046539" y="5016500"/>
              <a:ext cx="1322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Professional </a:t>
              </a:r>
              <a:endParaRPr lang="en-US" altLang="en-US" sz="2700" dirty="0"/>
            </a:p>
          </p:txBody>
        </p:sp>
        <p:sp>
          <p:nvSpPr>
            <p:cNvPr id="29" name="Rectangle 25">
              <a:extLst>
                <a:ext uri="{FF2B5EF4-FFF2-40B4-BE49-F238E27FC236}">
                  <a16:creationId xmlns:a16="http://schemas.microsoft.com/office/drawing/2014/main" id="{E7F92CCF-BA2F-11E3-FD5A-D770874ECB4D}"/>
                </a:ext>
              </a:extLst>
            </p:cNvPr>
            <p:cNvSpPr>
              <a:spLocks noChangeArrowheads="1"/>
            </p:cNvSpPr>
            <p:nvPr/>
          </p:nvSpPr>
          <p:spPr bwMode="auto">
            <a:xfrm>
              <a:off x="4238626" y="5322888"/>
              <a:ext cx="815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support</a:t>
              </a:r>
              <a:endParaRPr lang="en-US" altLang="en-US" sz="2700" dirty="0"/>
            </a:p>
          </p:txBody>
        </p:sp>
        <p:sp>
          <p:nvSpPr>
            <p:cNvPr id="53" name="Freeform 49">
              <a:extLst>
                <a:ext uri="{FF2B5EF4-FFF2-40B4-BE49-F238E27FC236}">
                  <a16:creationId xmlns:a16="http://schemas.microsoft.com/office/drawing/2014/main" id="{C6661B83-110A-AD28-C03A-EA1A4F383607}"/>
                </a:ext>
              </a:extLst>
            </p:cNvPr>
            <p:cNvSpPr>
              <a:spLocks/>
            </p:cNvSpPr>
            <p:nvPr/>
          </p:nvSpPr>
          <p:spPr bwMode="auto">
            <a:xfrm>
              <a:off x="2752274" y="3491052"/>
              <a:ext cx="109932" cy="146617"/>
            </a:xfrm>
            <a:custGeom>
              <a:avLst/>
              <a:gdLst>
                <a:gd name="T0" fmla="*/ 55 w 68"/>
                <a:gd name="T1" fmla="*/ 0 h 89"/>
                <a:gd name="T2" fmla="*/ 68 w 68"/>
                <a:gd name="T3" fmla="*/ 89 h 89"/>
                <a:gd name="T4" fmla="*/ 0 w 68"/>
                <a:gd name="T5" fmla="*/ 49 h 89"/>
                <a:gd name="T6" fmla="*/ 55 w 68"/>
                <a:gd name="T7" fmla="*/ 0 h 89"/>
              </a:gdLst>
              <a:ahLst/>
              <a:cxnLst>
                <a:cxn ang="0">
                  <a:pos x="T0" y="T1"/>
                </a:cxn>
                <a:cxn ang="0">
                  <a:pos x="T2" y="T3"/>
                </a:cxn>
                <a:cxn ang="0">
                  <a:pos x="T4" y="T5"/>
                </a:cxn>
                <a:cxn ang="0">
                  <a:pos x="T6" y="T7"/>
                </a:cxn>
              </a:cxnLst>
              <a:rect l="0" t="0" r="r" b="b"/>
              <a:pathLst>
                <a:path w="68" h="89">
                  <a:moveTo>
                    <a:pt x="55" y="0"/>
                  </a:moveTo>
                  <a:lnTo>
                    <a:pt x="68" y="89"/>
                  </a:lnTo>
                  <a:lnTo>
                    <a:pt x="0" y="49"/>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79" name="Line 74">
              <a:extLst>
                <a:ext uri="{FF2B5EF4-FFF2-40B4-BE49-F238E27FC236}">
                  <a16:creationId xmlns:a16="http://schemas.microsoft.com/office/drawing/2014/main" id="{965A9004-A9A5-01C1-D3BE-62C39D9941AE}"/>
                </a:ext>
              </a:extLst>
            </p:cNvPr>
            <p:cNvSpPr>
              <a:spLocks noChangeShapeType="1"/>
            </p:cNvSpPr>
            <p:nvPr/>
          </p:nvSpPr>
          <p:spPr bwMode="auto">
            <a:xfrm flipV="1">
              <a:off x="5280704" y="2985303"/>
              <a:ext cx="368595" cy="197028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52" name="Line 48">
              <a:extLst>
                <a:ext uri="{FF2B5EF4-FFF2-40B4-BE49-F238E27FC236}">
                  <a16:creationId xmlns:a16="http://schemas.microsoft.com/office/drawing/2014/main" id="{71AEEEB4-DDEC-DD92-BA64-77B8DA33EF10}"/>
                </a:ext>
              </a:extLst>
            </p:cNvPr>
            <p:cNvSpPr>
              <a:spLocks noChangeShapeType="1"/>
            </p:cNvSpPr>
            <p:nvPr/>
          </p:nvSpPr>
          <p:spPr bwMode="auto">
            <a:xfrm>
              <a:off x="1879286" y="2234091"/>
              <a:ext cx="927953" cy="1298144"/>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54" name="Line 50">
              <a:extLst>
                <a:ext uri="{FF2B5EF4-FFF2-40B4-BE49-F238E27FC236}">
                  <a16:creationId xmlns:a16="http://schemas.microsoft.com/office/drawing/2014/main" id="{6BE0E79F-8B16-57F0-87E6-F1618243C2C8}"/>
                </a:ext>
              </a:extLst>
            </p:cNvPr>
            <p:cNvSpPr>
              <a:spLocks noChangeShapeType="1"/>
            </p:cNvSpPr>
            <p:nvPr/>
          </p:nvSpPr>
          <p:spPr bwMode="auto">
            <a:xfrm flipV="1">
              <a:off x="2214833" y="4105767"/>
              <a:ext cx="736988" cy="174434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56" name="Line 52">
              <a:extLst>
                <a:ext uri="{FF2B5EF4-FFF2-40B4-BE49-F238E27FC236}">
                  <a16:creationId xmlns:a16="http://schemas.microsoft.com/office/drawing/2014/main" id="{79CAFC95-B5B2-0834-C1F0-0F9C1BB83510}"/>
                </a:ext>
              </a:extLst>
            </p:cNvPr>
            <p:cNvSpPr>
              <a:spLocks noChangeShapeType="1"/>
            </p:cNvSpPr>
            <p:nvPr/>
          </p:nvSpPr>
          <p:spPr bwMode="auto">
            <a:xfrm>
              <a:off x="2066817" y="4467164"/>
              <a:ext cx="1809024" cy="883796"/>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54" name="Line 60">
              <a:extLst>
                <a:ext uri="{FF2B5EF4-FFF2-40B4-BE49-F238E27FC236}">
                  <a16:creationId xmlns:a16="http://schemas.microsoft.com/office/drawing/2014/main" id="{C34BB4BB-37DE-B89C-E298-F4B85114718D}"/>
                </a:ext>
              </a:extLst>
            </p:cNvPr>
            <p:cNvSpPr>
              <a:spLocks noChangeShapeType="1"/>
            </p:cNvSpPr>
            <p:nvPr/>
          </p:nvSpPr>
          <p:spPr bwMode="auto">
            <a:xfrm flipV="1">
              <a:off x="2253218" y="2743138"/>
              <a:ext cx="3200466" cy="3082076"/>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77" name="Line 72">
              <a:extLst>
                <a:ext uri="{FF2B5EF4-FFF2-40B4-BE49-F238E27FC236}">
                  <a16:creationId xmlns:a16="http://schemas.microsoft.com/office/drawing/2014/main" id="{46F6F2C0-0196-0E7A-FE24-9A622AF7C82C}"/>
                </a:ext>
              </a:extLst>
            </p:cNvPr>
            <p:cNvSpPr>
              <a:spLocks noChangeShapeType="1"/>
            </p:cNvSpPr>
            <p:nvPr/>
          </p:nvSpPr>
          <p:spPr bwMode="auto">
            <a:xfrm flipV="1">
              <a:off x="2247881" y="5578298"/>
              <a:ext cx="1595625" cy="271819"/>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57" name="Freeform 53">
              <a:extLst>
                <a:ext uri="{FF2B5EF4-FFF2-40B4-BE49-F238E27FC236}">
                  <a16:creationId xmlns:a16="http://schemas.microsoft.com/office/drawing/2014/main" id="{977C6519-BEEF-2C26-EE77-D54DB04B33C2}"/>
                </a:ext>
              </a:extLst>
            </p:cNvPr>
            <p:cNvSpPr>
              <a:spLocks/>
            </p:cNvSpPr>
            <p:nvPr/>
          </p:nvSpPr>
          <p:spPr bwMode="auto">
            <a:xfrm>
              <a:off x="3864524" y="5306479"/>
              <a:ext cx="122865" cy="118612"/>
            </a:xfrm>
            <a:custGeom>
              <a:avLst/>
              <a:gdLst>
                <a:gd name="T0" fmla="*/ 30 w 76"/>
                <a:gd name="T1" fmla="*/ 0 h 72"/>
                <a:gd name="T2" fmla="*/ 76 w 76"/>
                <a:gd name="T3" fmla="*/ 72 h 72"/>
                <a:gd name="T4" fmla="*/ 0 w 76"/>
                <a:gd name="T5" fmla="*/ 72 h 72"/>
                <a:gd name="T6" fmla="*/ 30 w 76"/>
                <a:gd name="T7" fmla="*/ 0 h 72"/>
              </a:gdLst>
              <a:ahLst/>
              <a:cxnLst>
                <a:cxn ang="0">
                  <a:pos x="T0" y="T1"/>
                </a:cxn>
                <a:cxn ang="0">
                  <a:pos x="T2" y="T3"/>
                </a:cxn>
                <a:cxn ang="0">
                  <a:pos x="T4" y="T5"/>
                </a:cxn>
                <a:cxn ang="0">
                  <a:pos x="T6" y="T7"/>
                </a:cxn>
              </a:cxnLst>
              <a:rect l="0" t="0" r="r" b="b"/>
              <a:pathLst>
                <a:path w="76" h="72">
                  <a:moveTo>
                    <a:pt x="30" y="0"/>
                  </a:moveTo>
                  <a:lnTo>
                    <a:pt x="76" y="72"/>
                  </a:lnTo>
                  <a:lnTo>
                    <a:pt x="0" y="72"/>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59" name="Freeform 55">
              <a:extLst>
                <a:ext uri="{FF2B5EF4-FFF2-40B4-BE49-F238E27FC236}">
                  <a16:creationId xmlns:a16="http://schemas.microsoft.com/office/drawing/2014/main" id="{8C8C906D-78C9-C11A-C0F3-0FF1944E77CB}"/>
                </a:ext>
              </a:extLst>
            </p:cNvPr>
            <p:cNvSpPr>
              <a:spLocks/>
            </p:cNvSpPr>
            <p:nvPr/>
          </p:nvSpPr>
          <p:spPr bwMode="auto">
            <a:xfrm>
              <a:off x="8018463" y="4816475"/>
              <a:ext cx="120650" cy="119062"/>
            </a:xfrm>
            <a:custGeom>
              <a:avLst/>
              <a:gdLst>
                <a:gd name="T0" fmla="*/ 26 w 76"/>
                <a:gd name="T1" fmla="*/ 0 h 75"/>
                <a:gd name="T2" fmla="*/ 76 w 76"/>
                <a:gd name="T3" fmla="*/ 68 h 75"/>
                <a:gd name="T4" fmla="*/ 0 w 76"/>
                <a:gd name="T5" fmla="*/ 75 h 75"/>
                <a:gd name="T6" fmla="*/ 26 w 76"/>
                <a:gd name="T7" fmla="*/ 0 h 75"/>
              </a:gdLst>
              <a:ahLst/>
              <a:cxnLst>
                <a:cxn ang="0">
                  <a:pos x="T0" y="T1"/>
                </a:cxn>
                <a:cxn ang="0">
                  <a:pos x="T2" y="T3"/>
                </a:cxn>
                <a:cxn ang="0">
                  <a:pos x="T4" y="T5"/>
                </a:cxn>
                <a:cxn ang="0">
                  <a:pos x="T6" y="T7"/>
                </a:cxn>
              </a:cxnLst>
              <a:rect l="0" t="0" r="r" b="b"/>
              <a:pathLst>
                <a:path w="76" h="75">
                  <a:moveTo>
                    <a:pt x="26" y="0"/>
                  </a:moveTo>
                  <a:lnTo>
                    <a:pt x="76" y="68"/>
                  </a:lnTo>
                  <a:lnTo>
                    <a:pt x="0" y="7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58" name="Line 54">
              <a:extLst>
                <a:ext uri="{FF2B5EF4-FFF2-40B4-BE49-F238E27FC236}">
                  <a16:creationId xmlns:a16="http://schemas.microsoft.com/office/drawing/2014/main" id="{76975591-3047-DB33-2AD8-B677B169A058}"/>
                </a:ext>
              </a:extLst>
            </p:cNvPr>
            <p:cNvSpPr>
              <a:spLocks noChangeShapeType="1"/>
            </p:cNvSpPr>
            <p:nvPr/>
          </p:nvSpPr>
          <p:spPr bwMode="auto">
            <a:xfrm>
              <a:off x="1978025" y="2028824"/>
              <a:ext cx="6073775" cy="2852737"/>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60" name="Line 56">
              <a:extLst>
                <a:ext uri="{FF2B5EF4-FFF2-40B4-BE49-F238E27FC236}">
                  <a16:creationId xmlns:a16="http://schemas.microsoft.com/office/drawing/2014/main" id="{FD5B6CF2-B0F5-4D5F-AB2B-E32122AE71CA}"/>
                </a:ext>
              </a:extLst>
            </p:cNvPr>
            <p:cNvSpPr>
              <a:spLocks noChangeShapeType="1"/>
            </p:cNvSpPr>
            <p:nvPr/>
          </p:nvSpPr>
          <p:spPr bwMode="auto">
            <a:xfrm>
              <a:off x="5429249" y="5481638"/>
              <a:ext cx="1993901" cy="88899"/>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75" name="Line 70">
              <a:extLst>
                <a:ext uri="{FF2B5EF4-FFF2-40B4-BE49-F238E27FC236}">
                  <a16:creationId xmlns:a16="http://schemas.microsoft.com/office/drawing/2014/main" id="{B7FCFF4B-EFA7-D516-B8BB-F00488ED470B}"/>
                </a:ext>
              </a:extLst>
            </p:cNvPr>
            <p:cNvSpPr>
              <a:spLocks noChangeShapeType="1"/>
            </p:cNvSpPr>
            <p:nvPr/>
          </p:nvSpPr>
          <p:spPr bwMode="auto">
            <a:xfrm>
              <a:off x="4096859" y="4127956"/>
              <a:ext cx="3308829" cy="9231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76" name="Freeform 71">
              <a:extLst>
                <a:ext uri="{FF2B5EF4-FFF2-40B4-BE49-F238E27FC236}">
                  <a16:creationId xmlns:a16="http://schemas.microsoft.com/office/drawing/2014/main" id="{2012C9FE-E63D-BD65-84B0-9FECD7B6B33A}"/>
                </a:ext>
              </a:extLst>
            </p:cNvPr>
            <p:cNvSpPr>
              <a:spLocks/>
            </p:cNvSpPr>
            <p:nvPr/>
          </p:nvSpPr>
          <p:spPr bwMode="auto">
            <a:xfrm>
              <a:off x="7396163" y="4991280"/>
              <a:ext cx="120650" cy="117475"/>
            </a:xfrm>
            <a:custGeom>
              <a:avLst/>
              <a:gdLst>
                <a:gd name="T0" fmla="*/ 29 w 76"/>
                <a:gd name="T1" fmla="*/ 0 h 74"/>
                <a:gd name="T2" fmla="*/ 76 w 76"/>
                <a:gd name="T3" fmla="*/ 71 h 74"/>
                <a:gd name="T4" fmla="*/ 0 w 76"/>
                <a:gd name="T5" fmla="*/ 74 h 74"/>
                <a:gd name="T6" fmla="*/ 29 w 76"/>
                <a:gd name="T7" fmla="*/ 0 h 74"/>
              </a:gdLst>
              <a:ahLst/>
              <a:cxnLst>
                <a:cxn ang="0">
                  <a:pos x="T0" y="T1"/>
                </a:cxn>
                <a:cxn ang="0">
                  <a:pos x="T2" y="T3"/>
                </a:cxn>
                <a:cxn ang="0">
                  <a:pos x="T4" y="T5"/>
                </a:cxn>
                <a:cxn ang="0">
                  <a:pos x="T6" y="T7"/>
                </a:cxn>
              </a:cxnLst>
              <a:rect l="0" t="0" r="r" b="b"/>
              <a:pathLst>
                <a:path w="76" h="74">
                  <a:moveTo>
                    <a:pt x="29" y="0"/>
                  </a:moveTo>
                  <a:lnTo>
                    <a:pt x="76" y="71"/>
                  </a:lnTo>
                  <a:lnTo>
                    <a:pt x="0" y="7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62" name="Line 58">
              <a:extLst>
                <a:ext uri="{FF2B5EF4-FFF2-40B4-BE49-F238E27FC236}">
                  <a16:creationId xmlns:a16="http://schemas.microsoft.com/office/drawing/2014/main" id="{B1C32C0C-7261-E05E-D85A-0FB25BA7B038}"/>
                </a:ext>
              </a:extLst>
            </p:cNvPr>
            <p:cNvSpPr>
              <a:spLocks noChangeShapeType="1"/>
            </p:cNvSpPr>
            <p:nvPr/>
          </p:nvSpPr>
          <p:spPr bwMode="auto">
            <a:xfrm flipV="1">
              <a:off x="4576764" y="2824161"/>
              <a:ext cx="1435099" cy="210026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63" name="Freeform 59">
              <a:extLst>
                <a:ext uri="{FF2B5EF4-FFF2-40B4-BE49-F238E27FC236}">
                  <a16:creationId xmlns:a16="http://schemas.microsoft.com/office/drawing/2014/main" id="{90B1AA0A-99D7-B710-22C5-89525C361757}"/>
                </a:ext>
              </a:extLst>
            </p:cNvPr>
            <p:cNvSpPr>
              <a:spLocks/>
            </p:cNvSpPr>
            <p:nvPr/>
          </p:nvSpPr>
          <p:spPr bwMode="auto">
            <a:xfrm>
              <a:off x="5922512" y="2794205"/>
              <a:ext cx="113165" cy="144971"/>
            </a:xfrm>
            <a:custGeom>
              <a:avLst/>
              <a:gdLst>
                <a:gd name="T0" fmla="*/ 0 w 70"/>
                <a:gd name="T1" fmla="*/ 36 h 88"/>
                <a:gd name="T2" fmla="*/ 70 w 70"/>
                <a:gd name="T3" fmla="*/ 0 h 88"/>
                <a:gd name="T4" fmla="*/ 52 w 70"/>
                <a:gd name="T5" fmla="*/ 88 h 88"/>
                <a:gd name="T6" fmla="*/ 0 w 70"/>
                <a:gd name="T7" fmla="*/ 36 h 88"/>
              </a:gdLst>
              <a:ahLst/>
              <a:cxnLst>
                <a:cxn ang="0">
                  <a:pos x="T0" y="T1"/>
                </a:cxn>
                <a:cxn ang="0">
                  <a:pos x="T2" y="T3"/>
                </a:cxn>
                <a:cxn ang="0">
                  <a:pos x="T4" y="T5"/>
                </a:cxn>
                <a:cxn ang="0">
                  <a:pos x="T6" y="T7"/>
                </a:cxn>
              </a:cxnLst>
              <a:rect l="0" t="0" r="r" b="b"/>
              <a:pathLst>
                <a:path w="70" h="88">
                  <a:moveTo>
                    <a:pt x="0" y="36"/>
                  </a:moveTo>
                  <a:lnTo>
                    <a:pt x="70" y="0"/>
                  </a:lnTo>
                  <a:lnTo>
                    <a:pt x="52" y="88"/>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55" name="Freeform 61">
              <a:extLst>
                <a:ext uri="{FF2B5EF4-FFF2-40B4-BE49-F238E27FC236}">
                  <a16:creationId xmlns:a16="http://schemas.microsoft.com/office/drawing/2014/main" id="{9EA1DCDF-4707-CA35-7F82-E99929405CC1}"/>
                </a:ext>
              </a:extLst>
            </p:cNvPr>
            <p:cNvSpPr>
              <a:spLocks/>
            </p:cNvSpPr>
            <p:nvPr/>
          </p:nvSpPr>
          <p:spPr bwMode="auto">
            <a:xfrm>
              <a:off x="5445185" y="2689531"/>
              <a:ext cx="121249" cy="128497"/>
            </a:xfrm>
            <a:custGeom>
              <a:avLst/>
              <a:gdLst>
                <a:gd name="T0" fmla="*/ 0 w 75"/>
                <a:gd name="T1" fmla="*/ 10 h 78"/>
                <a:gd name="T2" fmla="*/ 75 w 75"/>
                <a:gd name="T3" fmla="*/ 0 h 78"/>
                <a:gd name="T4" fmla="*/ 36 w 75"/>
                <a:gd name="T5" fmla="*/ 78 h 78"/>
                <a:gd name="T6" fmla="*/ 0 w 75"/>
                <a:gd name="T7" fmla="*/ 10 h 78"/>
              </a:gdLst>
              <a:ahLst/>
              <a:cxnLst>
                <a:cxn ang="0">
                  <a:pos x="T0" y="T1"/>
                </a:cxn>
                <a:cxn ang="0">
                  <a:pos x="T2" y="T3"/>
                </a:cxn>
                <a:cxn ang="0">
                  <a:pos x="T4" y="T5"/>
                </a:cxn>
                <a:cxn ang="0">
                  <a:pos x="T6" y="T7"/>
                </a:cxn>
              </a:cxnLst>
              <a:rect l="0" t="0" r="r" b="b"/>
              <a:pathLst>
                <a:path w="75" h="78">
                  <a:moveTo>
                    <a:pt x="0" y="10"/>
                  </a:moveTo>
                  <a:lnTo>
                    <a:pt x="75" y="0"/>
                  </a:lnTo>
                  <a:lnTo>
                    <a:pt x="36" y="78"/>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69" name="Line 66">
              <a:extLst>
                <a:ext uri="{FF2B5EF4-FFF2-40B4-BE49-F238E27FC236}">
                  <a16:creationId xmlns:a16="http://schemas.microsoft.com/office/drawing/2014/main" id="{BCBA4B75-F830-3112-6D91-1571A4D7107A}"/>
                </a:ext>
              </a:extLst>
            </p:cNvPr>
            <p:cNvSpPr>
              <a:spLocks noChangeShapeType="1"/>
            </p:cNvSpPr>
            <p:nvPr/>
          </p:nvSpPr>
          <p:spPr bwMode="auto">
            <a:xfrm>
              <a:off x="4078729" y="4176370"/>
              <a:ext cx="438916" cy="691692"/>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70" name="Freeform 67">
              <a:extLst>
                <a:ext uri="{FF2B5EF4-FFF2-40B4-BE49-F238E27FC236}">
                  <a16:creationId xmlns:a16="http://schemas.microsoft.com/office/drawing/2014/main" id="{9D1DAB87-193D-7112-7BA2-1E413F96D877}"/>
                </a:ext>
              </a:extLst>
            </p:cNvPr>
            <p:cNvSpPr>
              <a:spLocks/>
            </p:cNvSpPr>
            <p:nvPr/>
          </p:nvSpPr>
          <p:spPr bwMode="auto">
            <a:xfrm>
              <a:off x="4451365" y="4851799"/>
              <a:ext cx="98616" cy="148265"/>
            </a:xfrm>
            <a:custGeom>
              <a:avLst/>
              <a:gdLst>
                <a:gd name="T0" fmla="*/ 61 w 61"/>
                <a:gd name="T1" fmla="*/ 0 h 90"/>
                <a:gd name="T2" fmla="*/ 61 w 61"/>
                <a:gd name="T3" fmla="*/ 90 h 90"/>
                <a:gd name="T4" fmla="*/ 0 w 61"/>
                <a:gd name="T5" fmla="*/ 36 h 90"/>
                <a:gd name="T6" fmla="*/ 61 w 61"/>
                <a:gd name="T7" fmla="*/ 0 h 90"/>
              </a:gdLst>
              <a:ahLst/>
              <a:cxnLst>
                <a:cxn ang="0">
                  <a:pos x="T0" y="T1"/>
                </a:cxn>
                <a:cxn ang="0">
                  <a:pos x="T2" y="T3"/>
                </a:cxn>
                <a:cxn ang="0">
                  <a:pos x="T4" y="T5"/>
                </a:cxn>
                <a:cxn ang="0">
                  <a:pos x="T6" y="T7"/>
                </a:cxn>
              </a:cxnLst>
              <a:rect l="0" t="0" r="r" b="b"/>
              <a:pathLst>
                <a:path w="61" h="90">
                  <a:moveTo>
                    <a:pt x="61" y="0"/>
                  </a:moveTo>
                  <a:lnTo>
                    <a:pt x="61" y="90"/>
                  </a:lnTo>
                  <a:lnTo>
                    <a:pt x="0" y="36"/>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73" name="Line 68">
              <a:extLst>
                <a:ext uri="{FF2B5EF4-FFF2-40B4-BE49-F238E27FC236}">
                  <a16:creationId xmlns:a16="http://schemas.microsoft.com/office/drawing/2014/main" id="{8241B83A-6FC3-53B9-C1AA-ECACD41E5A30}"/>
                </a:ext>
              </a:extLst>
            </p:cNvPr>
            <p:cNvSpPr>
              <a:spLocks noChangeShapeType="1"/>
            </p:cNvSpPr>
            <p:nvPr/>
          </p:nvSpPr>
          <p:spPr bwMode="auto">
            <a:xfrm flipV="1">
              <a:off x="3424797" y="2280218"/>
              <a:ext cx="1739508" cy="932425"/>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74" name="Freeform 69">
              <a:extLst>
                <a:ext uri="{FF2B5EF4-FFF2-40B4-BE49-F238E27FC236}">
                  <a16:creationId xmlns:a16="http://schemas.microsoft.com/office/drawing/2014/main" id="{17EB6A51-4720-3896-21E8-3630AE88DDAF}"/>
                </a:ext>
              </a:extLst>
            </p:cNvPr>
            <p:cNvSpPr>
              <a:spLocks/>
            </p:cNvSpPr>
            <p:nvPr/>
          </p:nvSpPr>
          <p:spPr bwMode="auto">
            <a:xfrm>
              <a:off x="5130356" y="2225854"/>
              <a:ext cx="121249" cy="121907"/>
            </a:xfrm>
            <a:custGeom>
              <a:avLst/>
              <a:gdLst>
                <a:gd name="T0" fmla="*/ 0 w 75"/>
                <a:gd name="T1" fmla="*/ 0 h 74"/>
                <a:gd name="T2" fmla="*/ 75 w 75"/>
                <a:gd name="T3" fmla="*/ 5 h 74"/>
                <a:gd name="T4" fmla="*/ 27 w 75"/>
                <a:gd name="T5" fmla="*/ 74 h 74"/>
                <a:gd name="T6" fmla="*/ 0 w 75"/>
                <a:gd name="T7" fmla="*/ 0 h 74"/>
              </a:gdLst>
              <a:ahLst/>
              <a:cxnLst>
                <a:cxn ang="0">
                  <a:pos x="T0" y="T1"/>
                </a:cxn>
                <a:cxn ang="0">
                  <a:pos x="T2" y="T3"/>
                </a:cxn>
                <a:cxn ang="0">
                  <a:pos x="T4" y="T5"/>
                </a:cxn>
                <a:cxn ang="0">
                  <a:pos x="T6" y="T7"/>
                </a:cxn>
              </a:cxnLst>
              <a:rect l="0" t="0" r="r" b="b"/>
              <a:pathLst>
                <a:path w="75" h="74">
                  <a:moveTo>
                    <a:pt x="0" y="0"/>
                  </a:moveTo>
                  <a:lnTo>
                    <a:pt x="75" y="5"/>
                  </a:lnTo>
                  <a:lnTo>
                    <a:pt x="27"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78" name="Freeform 73">
              <a:extLst>
                <a:ext uri="{FF2B5EF4-FFF2-40B4-BE49-F238E27FC236}">
                  <a16:creationId xmlns:a16="http://schemas.microsoft.com/office/drawing/2014/main" id="{84106D77-B758-1DEA-4D7D-23B8AAACB262}"/>
                </a:ext>
              </a:extLst>
            </p:cNvPr>
            <p:cNvSpPr>
              <a:spLocks/>
            </p:cNvSpPr>
            <p:nvPr/>
          </p:nvSpPr>
          <p:spPr bwMode="auto">
            <a:xfrm>
              <a:off x="3870991" y="5508281"/>
              <a:ext cx="116398" cy="131791"/>
            </a:xfrm>
            <a:custGeom>
              <a:avLst/>
              <a:gdLst>
                <a:gd name="T0" fmla="*/ 0 w 72"/>
                <a:gd name="T1" fmla="*/ 0 h 80"/>
                <a:gd name="T2" fmla="*/ 72 w 72"/>
                <a:gd name="T3" fmla="*/ 28 h 80"/>
                <a:gd name="T4" fmla="*/ 10 w 72"/>
                <a:gd name="T5" fmla="*/ 80 h 80"/>
                <a:gd name="T6" fmla="*/ 0 w 72"/>
                <a:gd name="T7" fmla="*/ 0 h 80"/>
              </a:gdLst>
              <a:ahLst/>
              <a:cxnLst>
                <a:cxn ang="0">
                  <a:pos x="T0" y="T1"/>
                </a:cxn>
                <a:cxn ang="0">
                  <a:pos x="T2" y="T3"/>
                </a:cxn>
                <a:cxn ang="0">
                  <a:pos x="T4" y="T5"/>
                </a:cxn>
                <a:cxn ang="0">
                  <a:pos x="T6" y="T7"/>
                </a:cxn>
              </a:cxnLst>
              <a:rect l="0" t="0" r="r" b="b"/>
              <a:pathLst>
                <a:path w="72" h="80">
                  <a:moveTo>
                    <a:pt x="0" y="0"/>
                  </a:moveTo>
                  <a:lnTo>
                    <a:pt x="72" y="28"/>
                  </a:lnTo>
                  <a:lnTo>
                    <a:pt x="10" y="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80" name="Freeform 75">
              <a:extLst>
                <a:ext uri="{FF2B5EF4-FFF2-40B4-BE49-F238E27FC236}">
                  <a16:creationId xmlns:a16="http://schemas.microsoft.com/office/drawing/2014/main" id="{BDE2258E-F8B1-A3CE-00E9-4C579CB3BD7E}"/>
                </a:ext>
              </a:extLst>
            </p:cNvPr>
            <p:cNvSpPr>
              <a:spLocks/>
            </p:cNvSpPr>
            <p:nvPr/>
          </p:nvSpPr>
          <p:spPr bwMode="auto">
            <a:xfrm>
              <a:off x="5592716" y="2824268"/>
              <a:ext cx="106698" cy="146617"/>
            </a:xfrm>
            <a:custGeom>
              <a:avLst/>
              <a:gdLst>
                <a:gd name="T0" fmla="*/ 0 w 66"/>
                <a:gd name="T1" fmla="*/ 68 h 89"/>
                <a:gd name="T2" fmla="*/ 50 w 66"/>
                <a:gd name="T3" fmla="*/ 0 h 89"/>
                <a:gd name="T4" fmla="*/ 66 w 66"/>
                <a:gd name="T5" fmla="*/ 89 h 89"/>
                <a:gd name="T6" fmla="*/ 0 w 66"/>
                <a:gd name="T7" fmla="*/ 68 h 89"/>
              </a:gdLst>
              <a:ahLst/>
              <a:cxnLst>
                <a:cxn ang="0">
                  <a:pos x="T0" y="T1"/>
                </a:cxn>
                <a:cxn ang="0">
                  <a:pos x="T2" y="T3"/>
                </a:cxn>
                <a:cxn ang="0">
                  <a:pos x="T4" y="T5"/>
                </a:cxn>
                <a:cxn ang="0">
                  <a:pos x="T6" y="T7"/>
                </a:cxn>
              </a:cxnLst>
              <a:rect l="0" t="0" r="r" b="b"/>
              <a:pathLst>
                <a:path w="66" h="89">
                  <a:moveTo>
                    <a:pt x="0" y="68"/>
                  </a:moveTo>
                  <a:lnTo>
                    <a:pt x="50" y="0"/>
                  </a:lnTo>
                  <a:lnTo>
                    <a:pt x="66" y="89"/>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grpSp>
      <p:sp>
        <p:nvSpPr>
          <p:cNvPr id="488" name="Title 100">
            <a:extLst>
              <a:ext uri="{FF2B5EF4-FFF2-40B4-BE49-F238E27FC236}">
                <a16:creationId xmlns:a16="http://schemas.microsoft.com/office/drawing/2014/main" id="{A59CB920-2B4B-7277-119D-BC2FB6DCE22D}"/>
              </a:ext>
            </a:extLst>
          </p:cNvPr>
          <p:cNvSpPr>
            <a:spLocks noGrp="1"/>
          </p:cNvSpPr>
          <p:nvPr>
            <p:ph type="title"/>
          </p:nvPr>
        </p:nvSpPr>
        <p:spPr>
          <a:xfrm>
            <a:off x="4911884" y="-38100"/>
            <a:ext cx="8246268" cy="1295400"/>
          </a:xfrm>
        </p:spPr>
        <p:txBody>
          <a:bodyPr>
            <a:normAutofit fontScale="90000"/>
          </a:bodyPr>
          <a:lstStyle/>
          <a:p>
            <a:br>
              <a:rPr lang="en-ZA" sz="5400" b="1"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n-ZA" sz="5300" b="1" dirty="0">
                <a:solidFill>
                  <a:schemeClr val="tx2"/>
                </a:solidFill>
                <a:latin typeface="Tahoma" panose="020B0604030504040204" pitchFamily="34" charset="0"/>
                <a:ea typeface="Tahoma" panose="020B0604030504040204" pitchFamily="34" charset="0"/>
                <a:cs typeface="Tahoma" panose="020B0604030504040204" pitchFamily="34" charset="0"/>
              </a:rPr>
              <a:t>HYPOTHETICAL MODEL</a:t>
            </a:r>
            <a:endParaRPr lang="en-ZA" sz="5300" dirty="0"/>
          </a:p>
        </p:txBody>
      </p:sp>
      <p:grpSp>
        <p:nvGrpSpPr>
          <p:cNvPr id="508" name="Group 507">
            <a:extLst>
              <a:ext uri="{FF2B5EF4-FFF2-40B4-BE49-F238E27FC236}">
                <a16:creationId xmlns:a16="http://schemas.microsoft.com/office/drawing/2014/main" id="{0E83BF75-6A62-B808-CACE-DCE1D668B127}"/>
              </a:ext>
            </a:extLst>
          </p:cNvPr>
          <p:cNvGrpSpPr/>
          <p:nvPr/>
        </p:nvGrpSpPr>
        <p:grpSpPr>
          <a:xfrm>
            <a:off x="2993203" y="1993582"/>
            <a:ext cx="3111849" cy="8220581"/>
            <a:chOff x="471468" y="1329054"/>
            <a:chExt cx="2074566" cy="5480387"/>
          </a:xfrm>
        </p:grpSpPr>
        <p:sp>
          <p:nvSpPr>
            <p:cNvPr id="9" name="Rectangle 5">
              <a:extLst>
                <a:ext uri="{FF2B5EF4-FFF2-40B4-BE49-F238E27FC236}">
                  <a16:creationId xmlns:a16="http://schemas.microsoft.com/office/drawing/2014/main" id="{FE9CA743-A1C7-9D4F-BA40-BE1FF389A1BB}"/>
                </a:ext>
              </a:extLst>
            </p:cNvPr>
            <p:cNvSpPr>
              <a:spLocks noChangeArrowheads="1"/>
            </p:cNvSpPr>
            <p:nvPr/>
          </p:nvSpPr>
          <p:spPr bwMode="auto">
            <a:xfrm>
              <a:off x="528324" y="1352345"/>
              <a:ext cx="1429914" cy="1017641"/>
            </a:xfrm>
            <a:prstGeom prst="rect">
              <a:avLst/>
            </a:prstGeom>
            <a:solidFill>
              <a:srgbClr val="FBE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11" name="Rectangle 7">
              <a:extLst>
                <a:ext uri="{FF2B5EF4-FFF2-40B4-BE49-F238E27FC236}">
                  <a16:creationId xmlns:a16="http://schemas.microsoft.com/office/drawing/2014/main" id="{B0EA8B1D-0C1E-A9B3-44F9-96184064AE1B}"/>
                </a:ext>
              </a:extLst>
            </p:cNvPr>
            <p:cNvSpPr>
              <a:spLocks noChangeArrowheads="1"/>
            </p:cNvSpPr>
            <p:nvPr/>
          </p:nvSpPr>
          <p:spPr bwMode="auto">
            <a:xfrm>
              <a:off x="610874" y="1329054"/>
              <a:ext cx="13470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Foundations </a:t>
              </a:r>
              <a:endParaRPr lang="en-US" altLang="en-US" sz="2700" dirty="0"/>
            </a:p>
          </p:txBody>
        </p:sp>
        <p:sp>
          <p:nvSpPr>
            <p:cNvPr id="12" name="Rectangle 8">
              <a:extLst>
                <a:ext uri="{FF2B5EF4-FFF2-40B4-BE49-F238E27FC236}">
                  <a16:creationId xmlns:a16="http://schemas.microsoft.com/office/drawing/2014/main" id="{5F33138F-2AEE-95D3-E95A-96BB551D1F17}"/>
                </a:ext>
              </a:extLst>
            </p:cNvPr>
            <p:cNvSpPr>
              <a:spLocks noChangeArrowheads="1"/>
            </p:cNvSpPr>
            <p:nvPr/>
          </p:nvSpPr>
          <p:spPr bwMode="auto">
            <a:xfrm>
              <a:off x="677549" y="1674837"/>
              <a:ext cx="1182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for nursing </a:t>
              </a:r>
              <a:endParaRPr lang="en-US" altLang="en-US" sz="2700" dirty="0"/>
            </a:p>
          </p:txBody>
        </p:sp>
        <p:sp>
          <p:nvSpPr>
            <p:cNvPr id="13" name="Rectangle 9">
              <a:extLst>
                <a:ext uri="{FF2B5EF4-FFF2-40B4-BE49-F238E27FC236}">
                  <a16:creationId xmlns:a16="http://schemas.microsoft.com/office/drawing/2014/main" id="{91BEE33D-7B5A-3E96-4F50-EC42D3D7861E}"/>
                </a:ext>
              </a:extLst>
            </p:cNvPr>
            <p:cNvSpPr>
              <a:spLocks noChangeArrowheads="1"/>
            </p:cNvSpPr>
            <p:nvPr/>
          </p:nvSpPr>
          <p:spPr bwMode="auto">
            <a:xfrm>
              <a:off x="964886" y="2020620"/>
              <a:ext cx="4422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care</a:t>
              </a:r>
              <a:endParaRPr lang="en-US" altLang="en-US" sz="2700" dirty="0"/>
            </a:p>
          </p:txBody>
        </p:sp>
        <p:sp>
          <p:nvSpPr>
            <p:cNvPr id="14" name="Rectangle 10">
              <a:extLst>
                <a:ext uri="{FF2B5EF4-FFF2-40B4-BE49-F238E27FC236}">
                  <a16:creationId xmlns:a16="http://schemas.microsoft.com/office/drawing/2014/main" id="{3571CAD2-A570-69E6-687C-D03D182E39BE}"/>
                </a:ext>
              </a:extLst>
            </p:cNvPr>
            <p:cNvSpPr>
              <a:spLocks noChangeArrowheads="1"/>
            </p:cNvSpPr>
            <p:nvPr/>
          </p:nvSpPr>
          <p:spPr bwMode="auto">
            <a:xfrm>
              <a:off x="528323" y="4037987"/>
              <a:ext cx="1639887" cy="739939"/>
            </a:xfrm>
            <a:prstGeom prst="rect">
              <a:avLst/>
            </a:prstGeom>
            <a:solidFill>
              <a:srgbClr val="FBE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16" name="Rectangle 12">
              <a:extLst>
                <a:ext uri="{FF2B5EF4-FFF2-40B4-BE49-F238E27FC236}">
                  <a16:creationId xmlns:a16="http://schemas.microsoft.com/office/drawing/2014/main" id="{5DCCAAFC-531D-B88A-7E0A-678333F49BE2}"/>
                </a:ext>
              </a:extLst>
            </p:cNvPr>
            <p:cNvSpPr>
              <a:spLocks noChangeArrowheads="1"/>
            </p:cNvSpPr>
            <p:nvPr/>
          </p:nvSpPr>
          <p:spPr bwMode="auto">
            <a:xfrm>
              <a:off x="560074" y="4048736"/>
              <a:ext cx="168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Participation in  </a:t>
              </a:r>
              <a:endParaRPr lang="en-US" altLang="en-US" sz="2700" dirty="0"/>
            </a:p>
          </p:txBody>
        </p:sp>
        <p:sp>
          <p:nvSpPr>
            <p:cNvPr id="17" name="Rectangle 13">
              <a:extLst>
                <a:ext uri="{FF2B5EF4-FFF2-40B4-BE49-F238E27FC236}">
                  <a16:creationId xmlns:a16="http://schemas.microsoft.com/office/drawing/2014/main" id="{21709C1F-D62E-A8B5-3F58-D07CBA9D2120}"/>
                </a:ext>
              </a:extLst>
            </p:cNvPr>
            <p:cNvSpPr>
              <a:spLocks noChangeArrowheads="1"/>
            </p:cNvSpPr>
            <p:nvPr/>
          </p:nvSpPr>
          <p:spPr bwMode="auto">
            <a:xfrm>
              <a:off x="704535" y="4394519"/>
              <a:ext cx="1389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clinic affairs</a:t>
              </a:r>
              <a:endParaRPr lang="en-US" altLang="en-US" sz="2700" dirty="0"/>
            </a:p>
          </p:txBody>
        </p:sp>
        <p:sp>
          <p:nvSpPr>
            <p:cNvPr id="18" name="Rectangle 14">
              <a:extLst>
                <a:ext uri="{FF2B5EF4-FFF2-40B4-BE49-F238E27FC236}">
                  <a16:creationId xmlns:a16="http://schemas.microsoft.com/office/drawing/2014/main" id="{4A879C8D-924A-715A-5531-2A83030BA16B}"/>
                </a:ext>
              </a:extLst>
            </p:cNvPr>
            <p:cNvSpPr>
              <a:spLocks noChangeArrowheads="1"/>
            </p:cNvSpPr>
            <p:nvPr/>
          </p:nvSpPr>
          <p:spPr bwMode="auto">
            <a:xfrm>
              <a:off x="471468" y="5496579"/>
              <a:ext cx="1776413" cy="1312862"/>
            </a:xfrm>
            <a:prstGeom prst="rect">
              <a:avLst/>
            </a:prstGeom>
            <a:solidFill>
              <a:srgbClr val="FBE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20" name="Rectangle 16">
              <a:extLst>
                <a:ext uri="{FF2B5EF4-FFF2-40B4-BE49-F238E27FC236}">
                  <a16:creationId xmlns:a16="http://schemas.microsoft.com/office/drawing/2014/main" id="{A7B1A6D5-A748-B7C0-4313-95715CFDFF9E}"/>
                </a:ext>
              </a:extLst>
            </p:cNvPr>
            <p:cNvSpPr>
              <a:spLocks noChangeArrowheads="1"/>
            </p:cNvSpPr>
            <p:nvPr/>
          </p:nvSpPr>
          <p:spPr bwMode="auto">
            <a:xfrm>
              <a:off x="904561" y="5680904"/>
              <a:ext cx="815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Human </a:t>
              </a:r>
              <a:endParaRPr lang="en-US" altLang="en-US" sz="2700" dirty="0"/>
            </a:p>
          </p:txBody>
        </p:sp>
        <p:sp>
          <p:nvSpPr>
            <p:cNvPr id="21" name="Rectangle 17">
              <a:extLst>
                <a:ext uri="{FF2B5EF4-FFF2-40B4-BE49-F238E27FC236}">
                  <a16:creationId xmlns:a16="http://schemas.microsoft.com/office/drawing/2014/main" id="{7FF4C162-ED9F-4171-989A-F28D9E6EE543}"/>
                </a:ext>
              </a:extLst>
            </p:cNvPr>
            <p:cNvSpPr>
              <a:spLocks noChangeArrowheads="1"/>
            </p:cNvSpPr>
            <p:nvPr/>
          </p:nvSpPr>
          <p:spPr bwMode="auto">
            <a:xfrm>
              <a:off x="839474" y="6026687"/>
              <a:ext cx="963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resource </a:t>
              </a:r>
              <a:endParaRPr lang="en-US" altLang="en-US" sz="2700" dirty="0"/>
            </a:p>
          </p:txBody>
        </p:sp>
        <p:sp>
          <p:nvSpPr>
            <p:cNvPr id="48" name="Line 44">
              <a:extLst>
                <a:ext uri="{FF2B5EF4-FFF2-40B4-BE49-F238E27FC236}">
                  <a16:creationId xmlns:a16="http://schemas.microsoft.com/office/drawing/2014/main" id="{C5731D0C-4BF9-021A-AD31-313541D01B7D}"/>
                </a:ext>
              </a:extLst>
            </p:cNvPr>
            <p:cNvSpPr>
              <a:spLocks noChangeShapeType="1"/>
            </p:cNvSpPr>
            <p:nvPr/>
          </p:nvSpPr>
          <p:spPr bwMode="auto">
            <a:xfrm flipH="1">
              <a:off x="1212535" y="2375719"/>
              <a:ext cx="6351" cy="1535062"/>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9" name="Freeform 45">
              <a:extLst>
                <a:ext uri="{FF2B5EF4-FFF2-40B4-BE49-F238E27FC236}">
                  <a16:creationId xmlns:a16="http://schemas.microsoft.com/office/drawing/2014/main" id="{0A941AB8-0B7B-158C-489C-CD244978C2BC}"/>
                </a:ext>
              </a:extLst>
            </p:cNvPr>
            <p:cNvSpPr>
              <a:spLocks/>
            </p:cNvSpPr>
            <p:nvPr/>
          </p:nvSpPr>
          <p:spPr bwMode="auto">
            <a:xfrm>
              <a:off x="1158561" y="3889282"/>
              <a:ext cx="107950" cy="148704"/>
            </a:xfrm>
            <a:custGeom>
              <a:avLst/>
              <a:gdLst>
                <a:gd name="T0" fmla="*/ 68 w 68"/>
                <a:gd name="T1" fmla="*/ 0 h 83"/>
                <a:gd name="T2" fmla="*/ 38 w 68"/>
                <a:gd name="T3" fmla="*/ 83 h 83"/>
                <a:gd name="T4" fmla="*/ 0 w 68"/>
                <a:gd name="T5" fmla="*/ 4 h 83"/>
                <a:gd name="T6" fmla="*/ 68 w 68"/>
                <a:gd name="T7" fmla="*/ 0 h 83"/>
              </a:gdLst>
              <a:ahLst/>
              <a:cxnLst>
                <a:cxn ang="0">
                  <a:pos x="T0" y="T1"/>
                </a:cxn>
                <a:cxn ang="0">
                  <a:pos x="T2" y="T3"/>
                </a:cxn>
                <a:cxn ang="0">
                  <a:pos x="T4" y="T5"/>
                </a:cxn>
                <a:cxn ang="0">
                  <a:pos x="T6" y="T7"/>
                </a:cxn>
              </a:cxnLst>
              <a:rect l="0" t="0" r="r" b="b"/>
              <a:pathLst>
                <a:path w="68" h="83">
                  <a:moveTo>
                    <a:pt x="68" y="0"/>
                  </a:moveTo>
                  <a:lnTo>
                    <a:pt x="38" y="83"/>
                  </a:lnTo>
                  <a:lnTo>
                    <a:pt x="0" y="4"/>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50" name="Line 46">
              <a:extLst>
                <a:ext uri="{FF2B5EF4-FFF2-40B4-BE49-F238E27FC236}">
                  <a16:creationId xmlns:a16="http://schemas.microsoft.com/office/drawing/2014/main" id="{E2D721A8-82A4-8574-0F6E-5E80BA55B8F3}"/>
                </a:ext>
              </a:extLst>
            </p:cNvPr>
            <p:cNvSpPr>
              <a:spLocks noChangeShapeType="1"/>
            </p:cNvSpPr>
            <p:nvPr/>
          </p:nvSpPr>
          <p:spPr bwMode="auto">
            <a:xfrm flipV="1">
              <a:off x="1218886" y="4905130"/>
              <a:ext cx="0" cy="56973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51" name="Freeform 47">
              <a:extLst>
                <a:ext uri="{FF2B5EF4-FFF2-40B4-BE49-F238E27FC236}">
                  <a16:creationId xmlns:a16="http://schemas.microsoft.com/office/drawing/2014/main" id="{B6392709-367B-A508-EB97-DE31CB6A3EA5}"/>
                </a:ext>
              </a:extLst>
            </p:cNvPr>
            <p:cNvSpPr>
              <a:spLocks/>
            </p:cNvSpPr>
            <p:nvPr/>
          </p:nvSpPr>
          <p:spPr bwMode="auto">
            <a:xfrm>
              <a:off x="1164911" y="4777926"/>
              <a:ext cx="107950" cy="145121"/>
            </a:xfrm>
            <a:custGeom>
              <a:avLst/>
              <a:gdLst>
                <a:gd name="T0" fmla="*/ 0 w 68"/>
                <a:gd name="T1" fmla="*/ 81 h 81"/>
                <a:gd name="T2" fmla="*/ 34 w 68"/>
                <a:gd name="T3" fmla="*/ 0 h 81"/>
                <a:gd name="T4" fmla="*/ 68 w 68"/>
                <a:gd name="T5" fmla="*/ 81 h 81"/>
                <a:gd name="T6" fmla="*/ 0 w 68"/>
                <a:gd name="T7" fmla="*/ 81 h 81"/>
              </a:gdLst>
              <a:ahLst/>
              <a:cxnLst>
                <a:cxn ang="0">
                  <a:pos x="T0" y="T1"/>
                </a:cxn>
                <a:cxn ang="0">
                  <a:pos x="T2" y="T3"/>
                </a:cxn>
                <a:cxn ang="0">
                  <a:pos x="T4" y="T5"/>
                </a:cxn>
                <a:cxn ang="0">
                  <a:pos x="T6" y="T7"/>
                </a:cxn>
              </a:cxnLst>
              <a:rect l="0" t="0" r="r" b="b"/>
              <a:pathLst>
                <a:path w="68" h="81">
                  <a:moveTo>
                    <a:pt x="0" y="81"/>
                  </a:moveTo>
                  <a:lnTo>
                    <a:pt x="34" y="0"/>
                  </a:lnTo>
                  <a:lnTo>
                    <a:pt x="68" y="81"/>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505" name="Rectangle 18">
              <a:extLst>
                <a:ext uri="{FF2B5EF4-FFF2-40B4-BE49-F238E27FC236}">
                  <a16:creationId xmlns:a16="http://schemas.microsoft.com/office/drawing/2014/main" id="{C616EAB4-77FB-D4C3-5141-C283C7D82E37}"/>
                </a:ext>
              </a:extLst>
            </p:cNvPr>
            <p:cNvSpPr>
              <a:spLocks noChangeArrowheads="1"/>
            </p:cNvSpPr>
            <p:nvPr/>
          </p:nvSpPr>
          <p:spPr bwMode="auto">
            <a:xfrm>
              <a:off x="704535" y="6339865"/>
              <a:ext cx="18414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3000" dirty="0">
                  <a:solidFill>
                    <a:srgbClr val="000000"/>
                  </a:solidFill>
                  <a:latin typeface="Calibri" panose="020F0502020204030204" pitchFamily="34" charset="0"/>
                </a:rPr>
                <a:t>management</a:t>
              </a:r>
              <a:endParaRPr lang="en-US" altLang="en-US" sz="2700" dirty="0"/>
            </a:p>
          </p:txBody>
        </p:sp>
      </p:grpSp>
    </p:spTree>
    <p:extLst>
      <p:ext uri="{BB962C8B-B14F-4D97-AF65-F5344CB8AC3E}">
        <p14:creationId xmlns:p14="http://schemas.microsoft.com/office/powerpoint/2010/main" val="25724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455" y="190500"/>
            <a:ext cx="9595710" cy="918000"/>
          </a:xfrm>
        </p:spPr>
        <p:txBody>
          <a:bodyPr>
            <a:noAutofit/>
          </a:bodyPr>
          <a:lstStyle/>
          <a:p>
            <a:r>
              <a:rPr lang="en-AU" sz="4800" b="1" dirty="0">
                <a:solidFill>
                  <a:schemeClr val="tx2"/>
                </a:solidFill>
                <a:latin typeface="Tahoma" panose="020B0604030504040204" pitchFamily="34" charset="0"/>
                <a:ea typeface="Tahoma" panose="020B0604030504040204" pitchFamily="34" charset="0"/>
                <a:cs typeface="Tahoma" panose="020B0604030504040204" pitchFamily="34" charset="0"/>
              </a:rPr>
              <a:t>STUDY METHODS</a:t>
            </a:r>
            <a:endParaRPr lang="en-US" sz="48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descr="Group of people outline">
            <a:extLst>
              <a:ext uri="{FF2B5EF4-FFF2-40B4-BE49-F238E27FC236}">
                <a16:creationId xmlns:a16="http://schemas.microsoft.com/office/drawing/2014/main" id="{7B304692-9EF4-5E56-3B34-18D443B3778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5861" y="6137168"/>
            <a:ext cx="2748690" cy="1600658"/>
          </a:xfrm>
        </p:spPr>
      </p:pic>
      <p:pic>
        <p:nvPicPr>
          <p:cNvPr id="10" name="Picture 9">
            <a:extLst>
              <a:ext uri="{FF2B5EF4-FFF2-40B4-BE49-F238E27FC236}">
                <a16:creationId xmlns:a16="http://schemas.microsoft.com/office/drawing/2014/main" id="{AF61B8A1-E7A3-46AE-3CC4-813D1A51C3C5}"/>
              </a:ext>
            </a:extLst>
          </p:cNvPr>
          <p:cNvPicPr>
            <a:picLocks noChangeAspect="1"/>
          </p:cNvPicPr>
          <p:nvPr/>
        </p:nvPicPr>
        <p:blipFill>
          <a:blip r:embed="rId5"/>
          <a:stretch>
            <a:fillRect/>
          </a:stretch>
        </p:blipFill>
        <p:spPr>
          <a:xfrm>
            <a:off x="2392955" y="4133175"/>
            <a:ext cx="3086127" cy="1926555"/>
          </a:xfrm>
          <a:prstGeom prst="rect">
            <a:avLst/>
          </a:prstGeom>
        </p:spPr>
      </p:pic>
      <p:pic>
        <p:nvPicPr>
          <p:cNvPr id="8" name="Picture 7">
            <a:extLst>
              <a:ext uri="{FF2B5EF4-FFF2-40B4-BE49-F238E27FC236}">
                <a16:creationId xmlns:a16="http://schemas.microsoft.com/office/drawing/2014/main" id="{D1E57424-EBDB-C84C-182E-0AAF9CB4A111}"/>
              </a:ext>
            </a:extLst>
          </p:cNvPr>
          <p:cNvPicPr>
            <a:picLocks noChangeAspect="1"/>
          </p:cNvPicPr>
          <p:nvPr/>
        </p:nvPicPr>
        <p:blipFill>
          <a:blip r:embed="rId6"/>
          <a:stretch>
            <a:fillRect/>
          </a:stretch>
        </p:blipFill>
        <p:spPr>
          <a:xfrm>
            <a:off x="2392953" y="1707638"/>
            <a:ext cx="3083067" cy="2314575"/>
          </a:xfrm>
          <a:prstGeom prst="rect">
            <a:avLst/>
          </a:prstGeom>
        </p:spPr>
      </p:pic>
      <p:sp>
        <p:nvSpPr>
          <p:cNvPr id="9" name="TextBox 8">
            <a:extLst>
              <a:ext uri="{FF2B5EF4-FFF2-40B4-BE49-F238E27FC236}">
                <a16:creationId xmlns:a16="http://schemas.microsoft.com/office/drawing/2014/main" id="{55822263-DB85-8C24-5F1B-4EA766A4288E}"/>
              </a:ext>
            </a:extLst>
          </p:cNvPr>
          <p:cNvSpPr txBox="1"/>
          <p:nvPr/>
        </p:nvSpPr>
        <p:spPr>
          <a:xfrm>
            <a:off x="5584989" y="1707638"/>
            <a:ext cx="12093411" cy="9177897"/>
          </a:xfrm>
          <a:prstGeom prst="rect">
            <a:avLst/>
          </a:prstGeom>
          <a:noFill/>
        </p:spPr>
        <p:txBody>
          <a:bodyPr wrap="square" rtlCol="0">
            <a:spAutoFit/>
          </a:bodyPr>
          <a:lstStyle/>
          <a:p>
            <a:pPr marL="514350" indent="-514350">
              <a:spcBef>
                <a:spcPct val="20000"/>
              </a:spcBef>
              <a:buFont typeface="Arial" panose="020B0604020202020204"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Cross-sectional analytical study</a:t>
            </a:r>
          </a:p>
          <a:p>
            <a:pPr>
              <a:spcBef>
                <a:spcPct val="20000"/>
              </a:spcBef>
            </a:pPr>
            <a:endPar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spcBef>
                <a:spcPct val="20000"/>
              </a:spcBef>
              <a:buFont typeface="Arial" panose="020B0604020202020204"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180 PHC clinics in Gauteng &amp; North West provinces </a:t>
            </a:r>
          </a:p>
          <a:p>
            <a:pPr>
              <a:spcBef>
                <a:spcPct val="20000"/>
              </a:spcBef>
            </a:pPr>
            <a:endPar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spcBef>
                <a:spcPct val="20000"/>
              </a:spcBef>
              <a:buFont typeface="Arial" panose="020B0604020202020204"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665 frontline nurses of all categories</a:t>
            </a:r>
          </a:p>
          <a:p>
            <a:pPr>
              <a:spcBef>
                <a:spcPct val="20000"/>
              </a:spcBef>
            </a:pPr>
            <a:endPar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spcBef>
                <a:spcPct val="20000"/>
              </a:spcBef>
              <a:buFont typeface="Arial" panose="020B0604020202020204"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Set of standardised instruments</a:t>
            </a:r>
          </a:p>
          <a:p>
            <a:pPr marL="1114425" lvl="1" indent="-428625">
              <a:spcBef>
                <a:spcPct val="20000"/>
              </a:spcBef>
              <a:buFont typeface="Arial"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Used 5-point Likert scale</a:t>
            </a:r>
          </a:p>
          <a:p>
            <a:pPr marL="1114425" lvl="1" indent="-428625">
              <a:spcBef>
                <a:spcPct val="20000"/>
              </a:spcBef>
              <a:buFont typeface="Arial"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Rescaled original Likert scale scoring </a:t>
            </a:r>
          </a:p>
          <a:p>
            <a:pPr lvl="1">
              <a:spcBef>
                <a:spcPct val="20000"/>
              </a:spcBef>
            </a:pPr>
            <a:endPar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spcBef>
                <a:spcPct val="20000"/>
              </a:spcBef>
              <a:buFont typeface="Arial" panose="020B0604020202020204"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Causal model evaluated using structural equation model (SEM)</a:t>
            </a:r>
          </a:p>
          <a:p>
            <a:pPr marL="514350" indent="-514350">
              <a:spcBef>
                <a:spcPct val="20000"/>
              </a:spcBef>
              <a:buFont typeface="Arial" panose="020B0604020202020204" pitchFamily="34" charset="0"/>
              <a:buChar char="•"/>
            </a:pPr>
            <a:r>
              <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Stata 17, AMOS 28 used for analysis </a:t>
            </a:r>
          </a:p>
          <a:p>
            <a:pPr>
              <a:spcBef>
                <a:spcPct val="20000"/>
              </a:spcBef>
            </a:pPr>
            <a:endParaRPr lang="en-ZA" sz="3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1248B1B-3382-0A01-0187-76BB5F71ACA9}"/>
              </a:ext>
            </a:extLst>
          </p:cNvPr>
          <p:cNvPicPr>
            <a:picLocks noChangeAspect="1"/>
          </p:cNvPicPr>
          <p:nvPr/>
        </p:nvPicPr>
        <p:blipFill>
          <a:blip r:embed="rId7"/>
          <a:stretch>
            <a:fillRect/>
          </a:stretch>
        </p:blipFill>
        <p:spPr>
          <a:xfrm>
            <a:off x="2501922" y="7815263"/>
            <a:ext cx="3083067" cy="2314577"/>
          </a:xfrm>
          <a:prstGeom prst="rect">
            <a:avLst/>
          </a:prstGeom>
        </p:spPr>
      </p:pic>
      <p:pic>
        <p:nvPicPr>
          <p:cNvPr id="13" name="Picture 12">
            <a:extLst>
              <a:ext uri="{FF2B5EF4-FFF2-40B4-BE49-F238E27FC236}">
                <a16:creationId xmlns:a16="http://schemas.microsoft.com/office/drawing/2014/main" id="{31DE3233-3BB9-856C-E732-01634035EDD3}"/>
              </a:ext>
            </a:extLst>
          </p:cNvPr>
          <p:cNvPicPr>
            <a:picLocks noChangeAspect="1"/>
          </p:cNvPicPr>
          <p:nvPr/>
        </p:nvPicPr>
        <p:blipFill>
          <a:blip r:embed="rId6"/>
          <a:stretch>
            <a:fillRect/>
          </a:stretch>
        </p:blipFill>
        <p:spPr>
          <a:xfrm>
            <a:off x="2392955" y="1741163"/>
            <a:ext cx="3083067" cy="2314575"/>
          </a:xfrm>
          <a:prstGeom prst="rect">
            <a:avLst/>
          </a:prstGeom>
        </p:spPr>
      </p:pic>
    </p:spTree>
    <p:extLst>
      <p:ext uri="{BB962C8B-B14F-4D97-AF65-F5344CB8AC3E}">
        <p14:creationId xmlns:p14="http://schemas.microsoft.com/office/powerpoint/2010/main" val="267326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nSpc>
                <a:spcPts val="4200"/>
              </a:lnSpc>
            </a:pPr>
            <a:r>
              <a:rPr lang="en-AU" sz="4800" dirty="0">
                <a:solidFill>
                  <a:srgbClr val="0063A0"/>
                </a:solidFill>
                <a:latin typeface="Montserrat Ultra-Bold"/>
                <a:ea typeface="+mn-ea"/>
                <a:cs typeface="+mn-cs"/>
              </a:rPr>
              <a:t>DEMOGRAPHICS</a:t>
            </a:r>
            <a:endParaRPr lang="en-US" sz="4800" dirty="0">
              <a:solidFill>
                <a:srgbClr val="0063A0"/>
              </a:solidFill>
              <a:latin typeface="Montserrat Ultra-Bold"/>
              <a:ea typeface="+mn-ea"/>
              <a:cs typeface="+mn-cs"/>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381000" y="2552700"/>
            <a:ext cx="14580092" cy="6124457"/>
          </a:xfrm>
        </p:spPr>
        <p:txBody>
          <a:bodyPr>
            <a:normAutofit fontScale="85000" lnSpcReduction="20000"/>
          </a:bodyPr>
          <a:lstStyle/>
          <a:p>
            <a:pPr>
              <a:buFont typeface="Wingdings" panose="05000000000000000000" pitchFamily="2" charset="2"/>
              <a:buChar char="§"/>
            </a:pPr>
            <a:r>
              <a:rPr lang="en-US" sz="4200" dirty="0">
                <a:solidFill>
                  <a:schemeClr val="tx2"/>
                </a:solidFill>
                <a:latin typeface="Tahoma" panose="020B0604030504040204" pitchFamily="34" charset="0"/>
                <a:ea typeface="Tahoma" panose="020B0604030504040204" pitchFamily="34" charset="0"/>
                <a:cs typeface="Tahoma" panose="020B0604030504040204" pitchFamily="34" charset="0"/>
              </a:rPr>
              <a:t>665 nurses in total</a:t>
            </a:r>
          </a:p>
          <a:p>
            <a:pPr>
              <a:buFont typeface="Wingdings" panose="05000000000000000000" pitchFamily="2" charset="2"/>
              <a:buChar char="§"/>
            </a:pPr>
            <a:r>
              <a:rPr lang="en-US" sz="4200" dirty="0">
                <a:solidFill>
                  <a:schemeClr val="tx2"/>
                </a:solidFill>
                <a:latin typeface="Tahoma" panose="020B0604030504040204" pitchFamily="34" charset="0"/>
                <a:ea typeface="Tahoma" panose="020B0604030504040204" pitchFamily="34" charset="0"/>
                <a:cs typeface="Tahoma" panose="020B0604030504040204" pitchFamily="34" charset="0"/>
              </a:rPr>
              <a:t>89.5% female</a:t>
            </a:r>
          </a:p>
          <a:p>
            <a:pPr>
              <a:buFont typeface="Wingdings" panose="05000000000000000000" pitchFamily="2" charset="2"/>
              <a:buChar char="§"/>
            </a:pPr>
            <a:r>
              <a:rPr lang="en-US" sz="4200" dirty="0">
                <a:solidFill>
                  <a:schemeClr val="tx2"/>
                </a:solidFill>
                <a:latin typeface="Tahoma" panose="020B0604030504040204" pitchFamily="34" charset="0"/>
                <a:ea typeface="Tahoma" panose="020B0604030504040204" pitchFamily="34" charset="0"/>
                <a:cs typeface="Tahoma" panose="020B0604030504040204" pitchFamily="34" charset="0"/>
              </a:rPr>
              <a:t>Average age 43.5 </a:t>
            </a:r>
            <a:r>
              <a:rPr lang="en-GB" sz="4200" dirty="0"/>
              <a:t>± </a:t>
            </a:r>
            <a:r>
              <a:rPr lang="en-US" sz="4200" dirty="0">
                <a:solidFill>
                  <a:schemeClr val="tx2"/>
                </a:solidFill>
                <a:latin typeface="Tahoma" panose="020B0604030504040204" pitchFamily="34" charset="0"/>
                <a:ea typeface="Tahoma" panose="020B0604030504040204" pitchFamily="34" charset="0"/>
                <a:cs typeface="Tahoma" panose="020B0604030504040204" pitchFamily="34" charset="0"/>
              </a:rPr>
              <a:t>10.4 years </a:t>
            </a:r>
          </a:p>
          <a:p>
            <a:pPr>
              <a:buFont typeface="Wingdings" panose="05000000000000000000" pitchFamily="2" charset="2"/>
              <a:buChar char="§"/>
            </a:pPr>
            <a:r>
              <a:rPr lang="en-US" sz="4200" dirty="0">
                <a:solidFill>
                  <a:schemeClr val="tx2"/>
                </a:solidFill>
                <a:latin typeface="Tahoma" panose="020B0604030504040204" pitchFamily="34" charset="0"/>
                <a:ea typeface="Tahoma" panose="020B0604030504040204" pitchFamily="34" charset="0"/>
                <a:cs typeface="Tahoma" panose="020B0604030504040204" pitchFamily="34" charset="0"/>
              </a:rPr>
              <a:t>Service years 12.2 </a:t>
            </a:r>
            <a:r>
              <a:rPr lang="en-GB" sz="4200" dirty="0"/>
              <a:t>± </a:t>
            </a:r>
            <a:r>
              <a:rPr lang="en-US" sz="4200" dirty="0">
                <a:solidFill>
                  <a:schemeClr val="tx2"/>
                </a:solidFill>
                <a:latin typeface="Tahoma" panose="020B0604030504040204" pitchFamily="34" charset="0"/>
                <a:ea typeface="Tahoma" panose="020B0604030504040204" pitchFamily="34" charset="0"/>
                <a:cs typeface="Tahoma" panose="020B0604030504040204" pitchFamily="34" charset="0"/>
              </a:rPr>
              <a:t>8.9 years</a:t>
            </a:r>
          </a:p>
          <a:p>
            <a:pPr>
              <a:buFont typeface="Wingdings" panose="05000000000000000000" pitchFamily="2" charset="2"/>
              <a:buChar char="§"/>
            </a:pPr>
            <a:r>
              <a:rPr lang="en-US" sz="4200" dirty="0">
                <a:solidFill>
                  <a:schemeClr val="tx2"/>
                </a:solidFill>
                <a:latin typeface="Tahoma" panose="020B0604030504040204" pitchFamily="34" charset="0"/>
                <a:ea typeface="Tahoma" panose="020B0604030504040204" pitchFamily="34" charset="0"/>
                <a:cs typeface="Tahoma" panose="020B0604030504040204" pitchFamily="34" charset="0"/>
              </a:rPr>
              <a:t>Nurse category</a:t>
            </a:r>
          </a:p>
          <a:p>
            <a:pPr lvl="1"/>
            <a:r>
              <a:rPr lang="en-US" sz="4200" dirty="0">
                <a:latin typeface="Tahoma" panose="020B0604030504040204" pitchFamily="34" charset="0"/>
                <a:ea typeface="Tahoma" panose="020B0604030504040204" pitchFamily="34" charset="0"/>
                <a:cs typeface="Tahoma" panose="020B0604030504040204" pitchFamily="34" charset="0"/>
              </a:rPr>
              <a:t>70.8% Professional nurse </a:t>
            </a:r>
          </a:p>
          <a:p>
            <a:pPr lvl="1"/>
            <a:r>
              <a:rPr lang="en-US" sz="4200" dirty="0">
                <a:latin typeface="Tahoma" panose="020B0604030504040204" pitchFamily="34" charset="0"/>
                <a:ea typeface="Tahoma" panose="020B0604030504040204" pitchFamily="34" charset="0"/>
                <a:cs typeface="Tahoma" panose="020B0604030504040204" pitchFamily="34" charset="0"/>
              </a:rPr>
              <a:t>14.6% Staff nurse</a:t>
            </a:r>
          </a:p>
          <a:p>
            <a:pPr lvl="1"/>
            <a:r>
              <a:rPr lang="en-US" sz="4200" dirty="0">
                <a:latin typeface="Tahoma" panose="020B0604030504040204" pitchFamily="34" charset="0"/>
                <a:ea typeface="Tahoma" panose="020B0604030504040204" pitchFamily="34" charset="0"/>
                <a:cs typeface="Tahoma" panose="020B0604030504040204" pitchFamily="34" charset="0"/>
              </a:rPr>
              <a:t>14.4% Enrolled nurse assistant </a:t>
            </a:r>
          </a:p>
          <a:p>
            <a:pPr>
              <a:buFont typeface="Wingdings" panose="05000000000000000000" pitchFamily="2" charset="2"/>
              <a:buChar char="§"/>
            </a:pPr>
            <a:r>
              <a:rPr lang="en-ZA" sz="4200" dirty="0">
                <a:solidFill>
                  <a:schemeClr val="tx2"/>
                </a:solidFill>
                <a:latin typeface="Tahoma" panose="020B0604030504040204" pitchFamily="34" charset="0"/>
                <a:ea typeface="Tahoma" panose="020B0604030504040204" pitchFamily="34" charset="0"/>
                <a:cs typeface="Tahoma" panose="020B0604030504040204" pitchFamily="34" charset="0"/>
              </a:rPr>
              <a:t>Employment status</a:t>
            </a:r>
          </a:p>
          <a:p>
            <a:pPr lvl="1"/>
            <a:r>
              <a:rPr lang="en-ZA" sz="4200" dirty="0">
                <a:latin typeface="Tahoma" panose="020B0604030504040204" pitchFamily="34" charset="0"/>
                <a:ea typeface="Tahoma" panose="020B0604030504040204" pitchFamily="34" charset="0"/>
                <a:cs typeface="Tahoma" panose="020B0604030504040204" pitchFamily="34" charset="0"/>
              </a:rPr>
              <a:t>93.8% Permanent position</a:t>
            </a:r>
          </a:p>
          <a:p>
            <a:pPr lvl="1"/>
            <a:r>
              <a:rPr lang="en-ZA" sz="4200" dirty="0">
                <a:latin typeface="Tahoma" panose="020B0604030504040204" pitchFamily="34" charset="0"/>
                <a:ea typeface="Tahoma" panose="020B0604030504040204" pitchFamily="34" charset="0"/>
                <a:cs typeface="Tahoma" panose="020B0604030504040204" pitchFamily="34" charset="0"/>
              </a:rPr>
              <a:t>6.1% Contract position</a:t>
            </a:r>
          </a:p>
          <a:p>
            <a:pPr marL="0" indent="0">
              <a:buNone/>
            </a:pPr>
            <a:endParaRPr lang="en-US" dirty="0"/>
          </a:p>
        </p:txBody>
      </p:sp>
    </p:spTree>
    <p:extLst>
      <p:ext uri="{BB962C8B-B14F-4D97-AF65-F5344CB8AC3E}">
        <p14:creationId xmlns:p14="http://schemas.microsoft.com/office/powerpoint/2010/main" val="112316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D13D-1CDA-7EC5-2B1C-77A2D31C7A0E}"/>
              </a:ext>
            </a:extLst>
          </p:cNvPr>
          <p:cNvSpPr>
            <a:spLocks noGrp="1"/>
          </p:cNvSpPr>
          <p:nvPr>
            <p:ph type="title"/>
          </p:nvPr>
        </p:nvSpPr>
        <p:spPr>
          <a:xfrm>
            <a:off x="3388913" y="333293"/>
            <a:ext cx="12344400" cy="916230"/>
          </a:xfrm>
        </p:spPr>
        <p:txBody>
          <a:bodyPr>
            <a:noAutofit/>
          </a:bodyPr>
          <a:lstStyle/>
          <a:p>
            <a:pPr>
              <a:lnSpc>
                <a:spcPts val="4200"/>
              </a:lnSpc>
            </a:pPr>
            <a:r>
              <a:rPr lang="en-ZA" sz="4800" dirty="0">
                <a:solidFill>
                  <a:srgbClr val="0063A0"/>
                </a:solidFill>
                <a:latin typeface="Montserrat Ultra-Bold"/>
                <a:ea typeface="+mn-ea"/>
                <a:cs typeface="+mn-cs"/>
              </a:rPr>
              <a:t>MEANS SCORES OF LATENT</a:t>
            </a:r>
            <a:br>
              <a:rPr lang="en-ZA" sz="4800" dirty="0">
                <a:solidFill>
                  <a:srgbClr val="0063A0"/>
                </a:solidFill>
                <a:latin typeface="Montserrat Ultra-Bold"/>
                <a:ea typeface="+mn-ea"/>
                <a:cs typeface="+mn-cs"/>
              </a:rPr>
            </a:br>
            <a:r>
              <a:rPr lang="en-ZA" sz="4800" dirty="0">
                <a:solidFill>
                  <a:srgbClr val="0063A0"/>
                </a:solidFill>
                <a:latin typeface="Montserrat Ultra-Bold"/>
                <a:ea typeface="+mn-ea"/>
                <a:cs typeface="+mn-cs"/>
              </a:rPr>
              <a:t>VARIABLES  </a:t>
            </a:r>
          </a:p>
        </p:txBody>
      </p:sp>
      <p:graphicFrame>
        <p:nvGraphicFramePr>
          <p:cNvPr id="3" name="Chart 2">
            <a:extLst>
              <a:ext uri="{FF2B5EF4-FFF2-40B4-BE49-F238E27FC236}">
                <a16:creationId xmlns:a16="http://schemas.microsoft.com/office/drawing/2014/main" id="{1DDDB2AB-353B-E589-EBEE-F53BFF57FAE1}"/>
              </a:ext>
            </a:extLst>
          </p:cNvPr>
          <p:cNvGraphicFramePr>
            <a:graphicFrameLocks/>
          </p:cNvGraphicFramePr>
          <p:nvPr/>
        </p:nvGraphicFramePr>
        <p:xfrm>
          <a:off x="2286000" y="1505495"/>
          <a:ext cx="13804455" cy="8704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60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a:extLst>
              <a:ext uri="{FF2B5EF4-FFF2-40B4-BE49-F238E27FC236}">
                <a16:creationId xmlns:a16="http://schemas.microsoft.com/office/drawing/2014/main" id="{ED2748A4-7799-1357-E356-C4D72A04605D}"/>
              </a:ext>
            </a:extLst>
          </p:cNvPr>
          <p:cNvSpPr>
            <a:spLocks noGrp="1"/>
          </p:cNvSpPr>
          <p:nvPr>
            <p:ph type="title"/>
          </p:nvPr>
        </p:nvSpPr>
        <p:spPr>
          <a:xfrm>
            <a:off x="457200" y="38100"/>
            <a:ext cx="18440400" cy="1295681"/>
          </a:xfrm>
        </p:spPr>
        <p:txBody>
          <a:bodyPr>
            <a:normAutofit fontScale="90000"/>
          </a:bodyPr>
          <a:lstStyle/>
          <a:p>
            <a:br>
              <a:rPr lang="en-ZA" sz="5400" b="1"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n-ZA" sz="5400" b="1" dirty="0">
                <a:solidFill>
                  <a:schemeClr val="tx2"/>
                </a:solidFill>
                <a:latin typeface="Tahoma" panose="020B0604030504040204" pitchFamily="34" charset="0"/>
                <a:ea typeface="Tahoma" panose="020B0604030504040204" pitchFamily="34" charset="0"/>
                <a:cs typeface="Tahoma" panose="020B0604030504040204" pitchFamily="34" charset="0"/>
              </a:rPr>
              <a:t>FINAL CAUSAL MODEL ON </a:t>
            </a:r>
            <a:br>
              <a:rPr lang="en-ZA" sz="5400" b="1"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n-ZA" sz="5400" b="1" dirty="0">
                <a:solidFill>
                  <a:schemeClr val="tx2"/>
                </a:solidFill>
                <a:latin typeface="Tahoma" panose="020B0604030504040204" pitchFamily="34" charset="0"/>
                <a:ea typeface="Tahoma" panose="020B0604030504040204" pitchFamily="34" charset="0"/>
                <a:cs typeface="Tahoma" panose="020B0604030504040204" pitchFamily="34" charset="0"/>
              </a:rPr>
              <a:t>NPE AND OUTCOMES</a:t>
            </a:r>
            <a:endParaRPr lang="en-ZA" dirty="0"/>
          </a:p>
        </p:txBody>
      </p:sp>
      <p:grpSp>
        <p:nvGrpSpPr>
          <p:cNvPr id="458" name="Group 457">
            <a:extLst>
              <a:ext uri="{FF2B5EF4-FFF2-40B4-BE49-F238E27FC236}">
                <a16:creationId xmlns:a16="http://schemas.microsoft.com/office/drawing/2014/main" id="{1CB03159-5210-F3D4-3AD6-FAD84E1D918E}"/>
              </a:ext>
            </a:extLst>
          </p:cNvPr>
          <p:cNvGrpSpPr/>
          <p:nvPr/>
        </p:nvGrpSpPr>
        <p:grpSpPr>
          <a:xfrm>
            <a:off x="4140995" y="1404938"/>
            <a:ext cx="2402682" cy="1631157"/>
            <a:chOff x="1236663" y="936625"/>
            <a:chExt cx="1601788" cy="1087438"/>
          </a:xfrm>
        </p:grpSpPr>
        <p:sp>
          <p:nvSpPr>
            <p:cNvPr id="262" name="Oval 108">
              <a:extLst>
                <a:ext uri="{FF2B5EF4-FFF2-40B4-BE49-F238E27FC236}">
                  <a16:creationId xmlns:a16="http://schemas.microsoft.com/office/drawing/2014/main" id="{BEB13FC4-2554-9ADF-6AD0-AC4E545B7AD8}"/>
                </a:ext>
              </a:extLst>
            </p:cNvPr>
            <p:cNvSpPr>
              <a:spLocks noChangeArrowheads="1"/>
            </p:cNvSpPr>
            <p:nvPr/>
          </p:nvSpPr>
          <p:spPr bwMode="auto">
            <a:xfrm>
              <a:off x="1236663" y="936625"/>
              <a:ext cx="1601788" cy="1087438"/>
            </a:xfrm>
            <a:prstGeom prst="ellipse">
              <a:avLst/>
            </a:prstGeom>
            <a:solidFill>
              <a:srgbClr val="F7CBAC"/>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263" name="Oval 109">
              <a:extLst>
                <a:ext uri="{FF2B5EF4-FFF2-40B4-BE49-F238E27FC236}">
                  <a16:creationId xmlns:a16="http://schemas.microsoft.com/office/drawing/2014/main" id="{7516B31D-BCF8-81CB-001E-B6923B592588}"/>
                </a:ext>
              </a:extLst>
            </p:cNvPr>
            <p:cNvSpPr>
              <a:spLocks noChangeArrowheads="1"/>
            </p:cNvSpPr>
            <p:nvPr/>
          </p:nvSpPr>
          <p:spPr bwMode="auto">
            <a:xfrm>
              <a:off x="1236663" y="936625"/>
              <a:ext cx="1601788" cy="1087438"/>
            </a:xfrm>
            <a:prstGeom prst="ellipse">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64" name="Rectangle 110">
              <a:extLst>
                <a:ext uri="{FF2B5EF4-FFF2-40B4-BE49-F238E27FC236}">
                  <a16:creationId xmlns:a16="http://schemas.microsoft.com/office/drawing/2014/main" id="{3205E09C-5FB2-5AF0-498B-608F1A89942F}"/>
                </a:ext>
              </a:extLst>
            </p:cNvPr>
            <p:cNvSpPr>
              <a:spLocks noChangeArrowheads="1"/>
            </p:cNvSpPr>
            <p:nvPr/>
          </p:nvSpPr>
          <p:spPr bwMode="auto">
            <a:xfrm>
              <a:off x="1466850" y="1258888"/>
              <a:ext cx="1192250"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Foundations for </a:t>
              </a:r>
              <a:endParaRPr lang="en-US" altLang="en-US" sz="2700" dirty="0"/>
            </a:p>
          </p:txBody>
        </p:sp>
        <p:sp>
          <p:nvSpPr>
            <p:cNvPr id="265" name="Rectangle 111">
              <a:extLst>
                <a:ext uri="{FF2B5EF4-FFF2-40B4-BE49-F238E27FC236}">
                  <a16:creationId xmlns:a16="http://schemas.microsoft.com/office/drawing/2014/main" id="{633152A7-30FF-C5DA-BE03-EC63F52AAE15}"/>
                </a:ext>
              </a:extLst>
            </p:cNvPr>
            <p:cNvSpPr>
              <a:spLocks noChangeArrowheads="1"/>
            </p:cNvSpPr>
            <p:nvPr/>
          </p:nvSpPr>
          <p:spPr bwMode="auto">
            <a:xfrm>
              <a:off x="1597025" y="1473200"/>
              <a:ext cx="889688"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nursing care</a:t>
              </a:r>
              <a:endParaRPr lang="en-US" altLang="en-US" sz="2700" dirty="0"/>
            </a:p>
          </p:txBody>
        </p:sp>
      </p:grpSp>
      <p:grpSp>
        <p:nvGrpSpPr>
          <p:cNvPr id="460" name="Group 459">
            <a:extLst>
              <a:ext uri="{FF2B5EF4-FFF2-40B4-BE49-F238E27FC236}">
                <a16:creationId xmlns:a16="http://schemas.microsoft.com/office/drawing/2014/main" id="{24307F64-464E-86D5-CBC5-3948860C35A7}"/>
              </a:ext>
            </a:extLst>
          </p:cNvPr>
          <p:cNvGrpSpPr/>
          <p:nvPr/>
        </p:nvGrpSpPr>
        <p:grpSpPr>
          <a:xfrm>
            <a:off x="4312445" y="3293270"/>
            <a:ext cx="2231232" cy="1631157"/>
            <a:chOff x="1350963" y="2195513"/>
            <a:chExt cx="1487488" cy="1087438"/>
          </a:xfrm>
        </p:grpSpPr>
        <p:sp>
          <p:nvSpPr>
            <p:cNvPr id="266" name="Oval 112">
              <a:extLst>
                <a:ext uri="{FF2B5EF4-FFF2-40B4-BE49-F238E27FC236}">
                  <a16:creationId xmlns:a16="http://schemas.microsoft.com/office/drawing/2014/main" id="{FFAF78F6-F66C-2C5D-22F1-0830F209BEC9}"/>
                </a:ext>
              </a:extLst>
            </p:cNvPr>
            <p:cNvSpPr>
              <a:spLocks noChangeArrowheads="1"/>
            </p:cNvSpPr>
            <p:nvPr/>
          </p:nvSpPr>
          <p:spPr bwMode="auto">
            <a:xfrm>
              <a:off x="1350963" y="2195513"/>
              <a:ext cx="1487488" cy="1087438"/>
            </a:xfrm>
            <a:prstGeom prst="ellipse">
              <a:avLst/>
            </a:prstGeom>
            <a:solidFill>
              <a:srgbClr val="F7CBAC"/>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267" name="Oval 113">
              <a:extLst>
                <a:ext uri="{FF2B5EF4-FFF2-40B4-BE49-F238E27FC236}">
                  <a16:creationId xmlns:a16="http://schemas.microsoft.com/office/drawing/2014/main" id="{6E00F4FB-6AB4-4AB6-6FAF-239E158A1EF1}"/>
                </a:ext>
              </a:extLst>
            </p:cNvPr>
            <p:cNvSpPr>
              <a:spLocks noChangeArrowheads="1"/>
            </p:cNvSpPr>
            <p:nvPr/>
          </p:nvSpPr>
          <p:spPr bwMode="auto">
            <a:xfrm>
              <a:off x="1350963" y="2195513"/>
              <a:ext cx="1487488" cy="1087438"/>
            </a:xfrm>
            <a:prstGeom prst="ellipse">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68" name="Rectangle 114">
              <a:extLst>
                <a:ext uri="{FF2B5EF4-FFF2-40B4-BE49-F238E27FC236}">
                  <a16:creationId xmlns:a16="http://schemas.microsoft.com/office/drawing/2014/main" id="{75232054-067D-9F3E-6496-B1F812A01BB5}"/>
                </a:ext>
              </a:extLst>
            </p:cNvPr>
            <p:cNvSpPr>
              <a:spLocks noChangeArrowheads="1"/>
            </p:cNvSpPr>
            <p:nvPr/>
          </p:nvSpPr>
          <p:spPr bwMode="auto">
            <a:xfrm>
              <a:off x="1549400" y="2517775"/>
              <a:ext cx="1142236"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Participation in </a:t>
              </a:r>
              <a:endParaRPr lang="en-US" altLang="en-US" sz="2700" dirty="0"/>
            </a:p>
          </p:txBody>
        </p:sp>
        <p:sp>
          <p:nvSpPr>
            <p:cNvPr id="269" name="Rectangle 115">
              <a:extLst>
                <a:ext uri="{FF2B5EF4-FFF2-40B4-BE49-F238E27FC236}">
                  <a16:creationId xmlns:a16="http://schemas.microsoft.com/office/drawing/2014/main" id="{9F2DFE72-E3F7-3E33-53FD-087E1D2959AD}"/>
                </a:ext>
              </a:extLst>
            </p:cNvPr>
            <p:cNvSpPr>
              <a:spLocks noChangeArrowheads="1"/>
            </p:cNvSpPr>
            <p:nvPr/>
          </p:nvSpPr>
          <p:spPr bwMode="auto">
            <a:xfrm>
              <a:off x="1668463" y="2732088"/>
              <a:ext cx="857286"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clinic affairs</a:t>
              </a:r>
              <a:endParaRPr lang="en-US" altLang="en-US" sz="2700" dirty="0"/>
            </a:p>
          </p:txBody>
        </p:sp>
      </p:grpSp>
      <p:grpSp>
        <p:nvGrpSpPr>
          <p:cNvPr id="463" name="Group 462">
            <a:extLst>
              <a:ext uri="{FF2B5EF4-FFF2-40B4-BE49-F238E27FC236}">
                <a16:creationId xmlns:a16="http://schemas.microsoft.com/office/drawing/2014/main" id="{A9322F0C-38B4-6313-7643-464518170833}"/>
              </a:ext>
            </a:extLst>
          </p:cNvPr>
          <p:cNvGrpSpPr/>
          <p:nvPr/>
        </p:nvGrpSpPr>
        <p:grpSpPr>
          <a:xfrm>
            <a:off x="4140995" y="5238750"/>
            <a:ext cx="2402682" cy="1631157"/>
            <a:chOff x="1236663" y="3492500"/>
            <a:chExt cx="1601788" cy="1087438"/>
          </a:xfrm>
        </p:grpSpPr>
        <p:sp>
          <p:nvSpPr>
            <p:cNvPr id="270" name="Oval 116">
              <a:extLst>
                <a:ext uri="{FF2B5EF4-FFF2-40B4-BE49-F238E27FC236}">
                  <a16:creationId xmlns:a16="http://schemas.microsoft.com/office/drawing/2014/main" id="{ED9E5CE3-861F-0AA2-850B-F49DEA3E6DC8}"/>
                </a:ext>
              </a:extLst>
            </p:cNvPr>
            <p:cNvSpPr>
              <a:spLocks noChangeArrowheads="1"/>
            </p:cNvSpPr>
            <p:nvPr/>
          </p:nvSpPr>
          <p:spPr bwMode="auto">
            <a:xfrm>
              <a:off x="1236663" y="3492500"/>
              <a:ext cx="1601788" cy="1087438"/>
            </a:xfrm>
            <a:prstGeom prst="ellipse">
              <a:avLst/>
            </a:prstGeom>
            <a:solidFill>
              <a:srgbClr val="F7CBAC"/>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271" name="Oval 117">
              <a:extLst>
                <a:ext uri="{FF2B5EF4-FFF2-40B4-BE49-F238E27FC236}">
                  <a16:creationId xmlns:a16="http://schemas.microsoft.com/office/drawing/2014/main" id="{F2BF9458-745A-773A-1037-B785A6CC67E2}"/>
                </a:ext>
              </a:extLst>
            </p:cNvPr>
            <p:cNvSpPr>
              <a:spLocks noChangeArrowheads="1"/>
            </p:cNvSpPr>
            <p:nvPr/>
          </p:nvSpPr>
          <p:spPr bwMode="auto">
            <a:xfrm>
              <a:off x="1236663" y="3492500"/>
              <a:ext cx="1601788" cy="1087438"/>
            </a:xfrm>
            <a:prstGeom prst="ellipse">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72" name="Rectangle 118">
              <a:extLst>
                <a:ext uri="{FF2B5EF4-FFF2-40B4-BE49-F238E27FC236}">
                  <a16:creationId xmlns:a16="http://schemas.microsoft.com/office/drawing/2014/main" id="{F7276444-20BE-DF03-5C81-ECCDF81AD561}"/>
                </a:ext>
              </a:extLst>
            </p:cNvPr>
            <p:cNvSpPr>
              <a:spLocks noChangeArrowheads="1"/>
            </p:cNvSpPr>
            <p:nvPr/>
          </p:nvSpPr>
          <p:spPr bwMode="auto">
            <a:xfrm>
              <a:off x="1441450" y="3814763"/>
              <a:ext cx="1246409"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Human resource </a:t>
              </a:r>
              <a:endParaRPr lang="en-US" altLang="en-US" sz="2700" dirty="0"/>
            </a:p>
          </p:txBody>
        </p:sp>
        <p:sp>
          <p:nvSpPr>
            <p:cNvPr id="273" name="Rectangle 119">
              <a:extLst>
                <a:ext uri="{FF2B5EF4-FFF2-40B4-BE49-F238E27FC236}">
                  <a16:creationId xmlns:a16="http://schemas.microsoft.com/office/drawing/2014/main" id="{4E8915BE-8D20-20BA-267B-D5950F477623}"/>
                </a:ext>
              </a:extLst>
            </p:cNvPr>
            <p:cNvSpPr>
              <a:spLocks noChangeArrowheads="1"/>
            </p:cNvSpPr>
            <p:nvPr/>
          </p:nvSpPr>
          <p:spPr bwMode="auto">
            <a:xfrm>
              <a:off x="1560513" y="4029075"/>
              <a:ext cx="966119"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management</a:t>
              </a:r>
              <a:endParaRPr lang="en-US" altLang="en-US" sz="2700" dirty="0"/>
            </a:p>
          </p:txBody>
        </p:sp>
      </p:grpSp>
      <p:grpSp>
        <p:nvGrpSpPr>
          <p:cNvPr id="507" name="Group 506">
            <a:extLst>
              <a:ext uri="{FF2B5EF4-FFF2-40B4-BE49-F238E27FC236}">
                <a16:creationId xmlns:a16="http://schemas.microsoft.com/office/drawing/2014/main" id="{987DE408-EFBC-85ED-466E-852459693F77}"/>
              </a:ext>
            </a:extLst>
          </p:cNvPr>
          <p:cNvGrpSpPr/>
          <p:nvPr/>
        </p:nvGrpSpPr>
        <p:grpSpPr>
          <a:xfrm>
            <a:off x="8108157" y="5524500"/>
            <a:ext cx="2133600" cy="1631157"/>
            <a:chOff x="3881438" y="3683000"/>
            <a:chExt cx="1422400" cy="1087438"/>
          </a:xfrm>
        </p:grpSpPr>
        <p:sp>
          <p:nvSpPr>
            <p:cNvPr id="274" name="Oval 120">
              <a:extLst>
                <a:ext uri="{FF2B5EF4-FFF2-40B4-BE49-F238E27FC236}">
                  <a16:creationId xmlns:a16="http://schemas.microsoft.com/office/drawing/2014/main" id="{9DF981C6-C221-9C4D-757D-8165C161772D}"/>
                </a:ext>
              </a:extLst>
            </p:cNvPr>
            <p:cNvSpPr>
              <a:spLocks noChangeArrowheads="1"/>
            </p:cNvSpPr>
            <p:nvPr/>
          </p:nvSpPr>
          <p:spPr bwMode="auto">
            <a:xfrm>
              <a:off x="3881438" y="3683000"/>
              <a:ext cx="1422400" cy="1087438"/>
            </a:xfrm>
            <a:prstGeom prst="ellipse">
              <a:avLst/>
            </a:prstGeom>
            <a:solidFill>
              <a:srgbClr val="FEE599"/>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grpSp>
          <p:nvGrpSpPr>
            <p:cNvPr id="506" name="Group 505">
              <a:extLst>
                <a:ext uri="{FF2B5EF4-FFF2-40B4-BE49-F238E27FC236}">
                  <a16:creationId xmlns:a16="http://schemas.microsoft.com/office/drawing/2014/main" id="{58C67FE7-EC07-2DF1-D712-EAD4627E3BEF}"/>
                </a:ext>
              </a:extLst>
            </p:cNvPr>
            <p:cNvGrpSpPr/>
            <p:nvPr/>
          </p:nvGrpSpPr>
          <p:grpSpPr>
            <a:xfrm>
              <a:off x="3881438" y="3683000"/>
              <a:ext cx="1422400" cy="1087438"/>
              <a:chOff x="3881438" y="3683000"/>
              <a:chExt cx="1422400" cy="1087438"/>
            </a:xfrm>
          </p:grpSpPr>
          <p:sp>
            <p:nvSpPr>
              <p:cNvPr id="275" name="Oval 121">
                <a:extLst>
                  <a:ext uri="{FF2B5EF4-FFF2-40B4-BE49-F238E27FC236}">
                    <a16:creationId xmlns:a16="http://schemas.microsoft.com/office/drawing/2014/main" id="{F6B4F78A-18BE-F22D-8F27-976187BE1EAA}"/>
                  </a:ext>
                </a:extLst>
              </p:cNvPr>
              <p:cNvSpPr>
                <a:spLocks noChangeArrowheads="1"/>
              </p:cNvSpPr>
              <p:nvPr/>
            </p:nvSpPr>
            <p:spPr bwMode="auto">
              <a:xfrm>
                <a:off x="3881438" y="3683000"/>
                <a:ext cx="1422400" cy="1087438"/>
              </a:xfrm>
              <a:prstGeom prst="ellipse">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76" name="Rectangle 122">
                <a:extLst>
                  <a:ext uri="{FF2B5EF4-FFF2-40B4-BE49-F238E27FC236}">
                    <a16:creationId xmlns:a16="http://schemas.microsoft.com/office/drawing/2014/main" id="{8C7BF3C7-0C60-2B99-1677-526DDFE8B2E0}"/>
                  </a:ext>
                </a:extLst>
              </p:cNvPr>
              <p:cNvSpPr>
                <a:spLocks noChangeArrowheads="1"/>
              </p:cNvSpPr>
              <p:nvPr/>
            </p:nvSpPr>
            <p:spPr bwMode="auto">
              <a:xfrm>
                <a:off x="4152900" y="4005263"/>
                <a:ext cx="927690"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Professional </a:t>
                </a:r>
                <a:endParaRPr lang="en-US" altLang="en-US" sz="2700" dirty="0"/>
              </a:p>
            </p:txBody>
          </p:sp>
          <p:sp>
            <p:nvSpPr>
              <p:cNvPr id="277" name="Rectangle 123">
                <a:extLst>
                  <a:ext uri="{FF2B5EF4-FFF2-40B4-BE49-F238E27FC236}">
                    <a16:creationId xmlns:a16="http://schemas.microsoft.com/office/drawing/2014/main" id="{ED9F5D32-A965-071F-6A5F-B8D21A0D13A5}"/>
                  </a:ext>
                </a:extLst>
              </p:cNvPr>
              <p:cNvSpPr>
                <a:spLocks noChangeArrowheads="1"/>
              </p:cNvSpPr>
              <p:nvPr/>
            </p:nvSpPr>
            <p:spPr bwMode="auto">
              <a:xfrm>
                <a:off x="4313238" y="4219575"/>
                <a:ext cx="570669"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support</a:t>
                </a:r>
                <a:endParaRPr lang="en-US" altLang="en-US" sz="2700" dirty="0"/>
              </a:p>
            </p:txBody>
          </p:sp>
        </p:grpSp>
      </p:grpSp>
      <p:grpSp>
        <p:nvGrpSpPr>
          <p:cNvPr id="483" name="Group 482">
            <a:extLst>
              <a:ext uri="{FF2B5EF4-FFF2-40B4-BE49-F238E27FC236}">
                <a16:creationId xmlns:a16="http://schemas.microsoft.com/office/drawing/2014/main" id="{D28C140B-54B1-06AB-5C14-2BBA9EF16B1E}"/>
              </a:ext>
            </a:extLst>
          </p:cNvPr>
          <p:cNvGrpSpPr/>
          <p:nvPr/>
        </p:nvGrpSpPr>
        <p:grpSpPr>
          <a:xfrm>
            <a:off x="13320711" y="5299472"/>
            <a:ext cx="1869282" cy="1770461"/>
            <a:chOff x="7356475" y="3532981"/>
            <a:chExt cx="1246188" cy="1180307"/>
          </a:xfrm>
        </p:grpSpPr>
        <p:sp>
          <p:nvSpPr>
            <p:cNvPr id="278" name="Oval 124">
              <a:extLst>
                <a:ext uri="{FF2B5EF4-FFF2-40B4-BE49-F238E27FC236}">
                  <a16:creationId xmlns:a16="http://schemas.microsoft.com/office/drawing/2014/main" id="{776D7528-7EF4-DB1C-137F-6F577A9D0EB5}"/>
                </a:ext>
              </a:extLst>
            </p:cNvPr>
            <p:cNvSpPr>
              <a:spLocks noChangeArrowheads="1"/>
            </p:cNvSpPr>
            <p:nvPr/>
          </p:nvSpPr>
          <p:spPr bwMode="auto">
            <a:xfrm>
              <a:off x="7356475" y="3532981"/>
              <a:ext cx="1246188" cy="1173163"/>
            </a:xfrm>
            <a:prstGeom prst="ellipse">
              <a:avLst/>
            </a:prstGeom>
            <a:solidFill>
              <a:srgbClr val="C5E0B3"/>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grpSp>
          <p:nvGrpSpPr>
            <p:cNvPr id="482" name="Group 481">
              <a:extLst>
                <a:ext uri="{FF2B5EF4-FFF2-40B4-BE49-F238E27FC236}">
                  <a16:creationId xmlns:a16="http://schemas.microsoft.com/office/drawing/2014/main" id="{BF8DC3F7-7D50-23DA-0E68-E88DB077FD4D}"/>
                </a:ext>
              </a:extLst>
            </p:cNvPr>
            <p:cNvGrpSpPr/>
            <p:nvPr/>
          </p:nvGrpSpPr>
          <p:grpSpPr>
            <a:xfrm>
              <a:off x="7356475" y="3540125"/>
              <a:ext cx="1246188" cy="1173163"/>
              <a:chOff x="7356475" y="3540125"/>
              <a:chExt cx="1246188" cy="1173163"/>
            </a:xfrm>
          </p:grpSpPr>
          <p:sp>
            <p:nvSpPr>
              <p:cNvPr id="279" name="Oval 125">
                <a:extLst>
                  <a:ext uri="{FF2B5EF4-FFF2-40B4-BE49-F238E27FC236}">
                    <a16:creationId xmlns:a16="http://schemas.microsoft.com/office/drawing/2014/main" id="{8EEF1087-303B-E967-1861-4DCD6B958B86}"/>
                  </a:ext>
                </a:extLst>
              </p:cNvPr>
              <p:cNvSpPr>
                <a:spLocks noChangeArrowheads="1"/>
              </p:cNvSpPr>
              <p:nvPr/>
            </p:nvSpPr>
            <p:spPr bwMode="auto">
              <a:xfrm>
                <a:off x="7356475" y="3540125"/>
                <a:ext cx="1246188" cy="1173163"/>
              </a:xfrm>
              <a:prstGeom prst="ellipse">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80" name="Rectangle 126">
                <a:extLst>
                  <a:ext uri="{FF2B5EF4-FFF2-40B4-BE49-F238E27FC236}">
                    <a16:creationId xmlns:a16="http://schemas.microsoft.com/office/drawing/2014/main" id="{B73A3F23-BB2D-BFD5-A856-F2C421562C6A}"/>
                  </a:ext>
                </a:extLst>
              </p:cNvPr>
              <p:cNvSpPr>
                <a:spLocks noChangeArrowheads="1"/>
              </p:cNvSpPr>
              <p:nvPr/>
            </p:nvSpPr>
            <p:spPr bwMode="auto">
              <a:xfrm>
                <a:off x="7526338" y="3905250"/>
                <a:ext cx="955048"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Standards of </a:t>
                </a:r>
                <a:endParaRPr lang="en-US" altLang="en-US" sz="2700" dirty="0"/>
              </a:p>
            </p:txBody>
          </p:sp>
          <p:sp>
            <p:nvSpPr>
              <p:cNvPr id="281" name="Rectangle 127">
                <a:extLst>
                  <a:ext uri="{FF2B5EF4-FFF2-40B4-BE49-F238E27FC236}">
                    <a16:creationId xmlns:a16="http://schemas.microsoft.com/office/drawing/2014/main" id="{51E3E06A-2CC0-6FF3-24B2-C36B7D864D6D}"/>
                  </a:ext>
                </a:extLst>
              </p:cNvPr>
              <p:cNvSpPr>
                <a:spLocks noChangeArrowheads="1"/>
              </p:cNvSpPr>
              <p:nvPr/>
            </p:nvSpPr>
            <p:spPr bwMode="auto">
              <a:xfrm>
                <a:off x="7827963" y="4119563"/>
                <a:ext cx="310341"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care</a:t>
                </a:r>
                <a:endParaRPr lang="en-US" altLang="en-US" sz="2700" dirty="0"/>
              </a:p>
            </p:txBody>
          </p:sp>
        </p:grpSp>
      </p:grpSp>
      <p:grpSp>
        <p:nvGrpSpPr>
          <p:cNvPr id="467" name="Group 466">
            <a:extLst>
              <a:ext uri="{FF2B5EF4-FFF2-40B4-BE49-F238E27FC236}">
                <a16:creationId xmlns:a16="http://schemas.microsoft.com/office/drawing/2014/main" id="{229F00C8-A3B1-B6CD-1364-917C46119D4D}"/>
              </a:ext>
            </a:extLst>
          </p:cNvPr>
          <p:cNvGrpSpPr/>
          <p:nvPr/>
        </p:nvGrpSpPr>
        <p:grpSpPr>
          <a:xfrm>
            <a:off x="13615985" y="2693195"/>
            <a:ext cx="1545432" cy="1288257"/>
            <a:chOff x="7553325" y="1795463"/>
            <a:chExt cx="1030288" cy="858838"/>
          </a:xfrm>
        </p:grpSpPr>
        <p:sp>
          <p:nvSpPr>
            <p:cNvPr id="282" name="Oval 128">
              <a:extLst>
                <a:ext uri="{FF2B5EF4-FFF2-40B4-BE49-F238E27FC236}">
                  <a16:creationId xmlns:a16="http://schemas.microsoft.com/office/drawing/2014/main" id="{58BC8996-7C38-D3C3-6D16-10BEBF0245EF}"/>
                </a:ext>
              </a:extLst>
            </p:cNvPr>
            <p:cNvSpPr>
              <a:spLocks noChangeArrowheads="1"/>
            </p:cNvSpPr>
            <p:nvPr/>
          </p:nvSpPr>
          <p:spPr bwMode="auto">
            <a:xfrm>
              <a:off x="7553325" y="1795463"/>
              <a:ext cx="1030288" cy="858838"/>
            </a:xfrm>
            <a:prstGeom prst="ellipse">
              <a:avLst/>
            </a:prstGeom>
            <a:solidFill>
              <a:srgbClr val="C5E0B3"/>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283" name="Oval 129">
              <a:extLst>
                <a:ext uri="{FF2B5EF4-FFF2-40B4-BE49-F238E27FC236}">
                  <a16:creationId xmlns:a16="http://schemas.microsoft.com/office/drawing/2014/main" id="{1DCB22BF-1DB4-88E4-3787-21189CC94AF9}"/>
                </a:ext>
              </a:extLst>
            </p:cNvPr>
            <p:cNvSpPr>
              <a:spLocks noChangeArrowheads="1"/>
            </p:cNvSpPr>
            <p:nvPr/>
          </p:nvSpPr>
          <p:spPr bwMode="auto">
            <a:xfrm>
              <a:off x="7553325" y="1795463"/>
              <a:ext cx="1030288" cy="858838"/>
            </a:xfrm>
            <a:prstGeom prst="ellipse">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84" name="Rectangle 130">
              <a:extLst>
                <a:ext uri="{FF2B5EF4-FFF2-40B4-BE49-F238E27FC236}">
                  <a16:creationId xmlns:a16="http://schemas.microsoft.com/office/drawing/2014/main" id="{27A86BA5-BBC5-2A09-459E-AFF6C77C0CC2}"/>
                </a:ext>
              </a:extLst>
            </p:cNvPr>
            <p:cNvSpPr>
              <a:spLocks noChangeArrowheads="1"/>
            </p:cNvSpPr>
            <p:nvPr/>
          </p:nvSpPr>
          <p:spPr bwMode="auto">
            <a:xfrm>
              <a:off x="7640638" y="2003425"/>
              <a:ext cx="902426"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Intention to </a:t>
              </a:r>
              <a:endParaRPr lang="en-US" altLang="en-US" sz="2700" dirty="0"/>
            </a:p>
          </p:txBody>
        </p:sp>
        <p:sp>
          <p:nvSpPr>
            <p:cNvPr id="285" name="Rectangle 131">
              <a:extLst>
                <a:ext uri="{FF2B5EF4-FFF2-40B4-BE49-F238E27FC236}">
                  <a16:creationId xmlns:a16="http://schemas.microsoft.com/office/drawing/2014/main" id="{9B91A394-22DA-7E34-76C8-317C3F643BCF}"/>
                </a:ext>
              </a:extLst>
            </p:cNvPr>
            <p:cNvSpPr>
              <a:spLocks noChangeArrowheads="1"/>
            </p:cNvSpPr>
            <p:nvPr/>
          </p:nvSpPr>
          <p:spPr bwMode="auto">
            <a:xfrm>
              <a:off x="7880350" y="2216150"/>
              <a:ext cx="383182"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leave</a:t>
              </a:r>
              <a:endParaRPr lang="en-US" altLang="en-US" sz="2700" dirty="0"/>
            </a:p>
          </p:txBody>
        </p:sp>
      </p:grpSp>
      <p:grpSp>
        <p:nvGrpSpPr>
          <p:cNvPr id="511" name="Group 510">
            <a:extLst>
              <a:ext uri="{FF2B5EF4-FFF2-40B4-BE49-F238E27FC236}">
                <a16:creationId xmlns:a16="http://schemas.microsoft.com/office/drawing/2014/main" id="{63610D48-EFA5-CEA6-A020-67AF8A223EE6}"/>
              </a:ext>
            </a:extLst>
          </p:cNvPr>
          <p:cNvGrpSpPr/>
          <p:nvPr/>
        </p:nvGrpSpPr>
        <p:grpSpPr>
          <a:xfrm>
            <a:off x="6543675" y="2222898"/>
            <a:ext cx="1469232" cy="495300"/>
            <a:chOff x="2838450" y="1481932"/>
            <a:chExt cx="979488" cy="330200"/>
          </a:xfrm>
        </p:grpSpPr>
        <p:sp>
          <p:nvSpPr>
            <p:cNvPr id="286" name="Line 132">
              <a:extLst>
                <a:ext uri="{FF2B5EF4-FFF2-40B4-BE49-F238E27FC236}">
                  <a16:creationId xmlns:a16="http://schemas.microsoft.com/office/drawing/2014/main" id="{D4EC2742-69E6-ED94-05A6-084347240F93}"/>
                </a:ext>
              </a:extLst>
            </p:cNvPr>
            <p:cNvSpPr>
              <a:spLocks noChangeShapeType="1"/>
            </p:cNvSpPr>
            <p:nvPr/>
          </p:nvSpPr>
          <p:spPr bwMode="auto">
            <a:xfrm>
              <a:off x="2838450" y="1481932"/>
              <a:ext cx="904875" cy="290513"/>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88" name="Rectangle 134">
              <a:extLst>
                <a:ext uri="{FF2B5EF4-FFF2-40B4-BE49-F238E27FC236}">
                  <a16:creationId xmlns:a16="http://schemas.microsoft.com/office/drawing/2014/main" id="{4C6C4929-3F1E-13C4-431B-0E98F8CBA83A}"/>
                </a:ext>
              </a:extLst>
            </p:cNvPr>
            <p:cNvSpPr>
              <a:spLocks noChangeArrowheads="1"/>
            </p:cNvSpPr>
            <p:nvPr/>
          </p:nvSpPr>
          <p:spPr bwMode="auto">
            <a:xfrm>
              <a:off x="3124200" y="1500188"/>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287" name="Freeform 133">
              <a:extLst>
                <a:ext uri="{FF2B5EF4-FFF2-40B4-BE49-F238E27FC236}">
                  <a16:creationId xmlns:a16="http://schemas.microsoft.com/office/drawing/2014/main" id="{9028E2FC-6676-05B0-B2F4-691F509F520B}"/>
                </a:ext>
              </a:extLst>
            </p:cNvPr>
            <p:cNvSpPr>
              <a:spLocks/>
            </p:cNvSpPr>
            <p:nvPr/>
          </p:nvSpPr>
          <p:spPr bwMode="auto">
            <a:xfrm>
              <a:off x="3717925" y="1726407"/>
              <a:ext cx="100013" cy="85725"/>
            </a:xfrm>
            <a:custGeom>
              <a:avLst/>
              <a:gdLst>
                <a:gd name="T0" fmla="*/ 18 w 63"/>
                <a:gd name="T1" fmla="*/ 0 h 54"/>
                <a:gd name="T2" fmla="*/ 63 w 63"/>
                <a:gd name="T3" fmla="*/ 44 h 54"/>
                <a:gd name="T4" fmla="*/ 0 w 63"/>
                <a:gd name="T5" fmla="*/ 54 h 54"/>
                <a:gd name="T6" fmla="*/ 18 w 63"/>
                <a:gd name="T7" fmla="*/ 0 h 54"/>
              </a:gdLst>
              <a:ahLst/>
              <a:cxnLst>
                <a:cxn ang="0">
                  <a:pos x="T0" y="T1"/>
                </a:cxn>
                <a:cxn ang="0">
                  <a:pos x="T2" y="T3"/>
                </a:cxn>
                <a:cxn ang="0">
                  <a:pos x="T4" y="T5"/>
                </a:cxn>
                <a:cxn ang="0">
                  <a:pos x="T6" y="T7"/>
                </a:cxn>
              </a:cxnLst>
              <a:rect l="0" t="0" r="r" b="b"/>
              <a:pathLst>
                <a:path w="63" h="54">
                  <a:moveTo>
                    <a:pt x="18" y="0"/>
                  </a:moveTo>
                  <a:lnTo>
                    <a:pt x="63" y="44"/>
                  </a:lnTo>
                  <a:lnTo>
                    <a:pt x="0" y="54"/>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289" name="Rectangle 135">
              <a:extLst>
                <a:ext uri="{FF2B5EF4-FFF2-40B4-BE49-F238E27FC236}">
                  <a16:creationId xmlns:a16="http://schemas.microsoft.com/office/drawing/2014/main" id="{13D3E9F1-B288-E612-5252-8E44405FEA59}"/>
                </a:ext>
              </a:extLst>
            </p:cNvPr>
            <p:cNvSpPr>
              <a:spLocks noChangeArrowheads="1"/>
            </p:cNvSpPr>
            <p:nvPr/>
          </p:nvSpPr>
          <p:spPr bwMode="auto">
            <a:xfrm>
              <a:off x="3127375" y="1494632"/>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0.50</a:t>
              </a:r>
              <a:endParaRPr lang="en-US" altLang="en-US" sz="2700" dirty="0"/>
            </a:p>
          </p:txBody>
        </p:sp>
      </p:grpSp>
      <p:grpSp>
        <p:nvGrpSpPr>
          <p:cNvPr id="472" name="Group 471">
            <a:extLst>
              <a:ext uri="{FF2B5EF4-FFF2-40B4-BE49-F238E27FC236}">
                <a16:creationId xmlns:a16="http://schemas.microsoft.com/office/drawing/2014/main" id="{62F303DE-A643-DE7C-E713-E757B0D5AC54}"/>
              </a:ext>
            </a:extLst>
          </p:cNvPr>
          <p:cNvGrpSpPr/>
          <p:nvPr/>
        </p:nvGrpSpPr>
        <p:grpSpPr>
          <a:xfrm>
            <a:off x="6543675" y="4033499"/>
            <a:ext cx="1564482" cy="2231232"/>
            <a:chOff x="2838450" y="2740025"/>
            <a:chExt cx="1042988" cy="1487488"/>
          </a:xfrm>
        </p:grpSpPr>
        <p:sp>
          <p:nvSpPr>
            <p:cNvPr id="290" name="Line 136">
              <a:extLst>
                <a:ext uri="{FF2B5EF4-FFF2-40B4-BE49-F238E27FC236}">
                  <a16:creationId xmlns:a16="http://schemas.microsoft.com/office/drawing/2014/main" id="{D1878E9A-D37F-CC2D-B186-C0568DDF2C83}"/>
                </a:ext>
              </a:extLst>
            </p:cNvPr>
            <p:cNvSpPr>
              <a:spLocks noChangeShapeType="1"/>
            </p:cNvSpPr>
            <p:nvPr/>
          </p:nvSpPr>
          <p:spPr bwMode="auto">
            <a:xfrm>
              <a:off x="2838450" y="2740025"/>
              <a:ext cx="996950" cy="142398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291" name="Freeform 137">
              <a:extLst>
                <a:ext uri="{FF2B5EF4-FFF2-40B4-BE49-F238E27FC236}">
                  <a16:creationId xmlns:a16="http://schemas.microsoft.com/office/drawing/2014/main" id="{4C6D2883-0759-C6B7-3E28-5BC2C2C1B5EE}"/>
                </a:ext>
              </a:extLst>
            </p:cNvPr>
            <p:cNvSpPr>
              <a:spLocks/>
            </p:cNvSpPr>
            <p:nvPr/>
          </p:nvSpPr>
          <p:spPr bwMode="auto">
            <a:xfrm>
              <a:off x="3792538" y="4127500"/>
              <a:ext cx="88900" cy="100013"/>
            </a:xfrm>
            <a:custGeom>
              <a:avLst/>
              <a:gdLst>
                <a:gd name="T0" fmla="*/ 46 w 56"/>
                <a:gd name="T1" fmla="*/ 0 h 63"/>
                <a:gd name="T2" fmla="*/ 56 w 56"/>
                <a:gd name="T3" fmla="*/ 63 h 63"/>
                <a:gd name="T4" fmla="*/ 0 w 56"/>
                <a:gd name="T5" fmla="*/ 33 h 63"/>
                <a:gd name="T6" fmla="*/ 46 w 56"/>
                <a:gd name="T7" fmla="*/ 0 h 63"/>
              </a:gdLst>
              <a:ahLst/>
              <a:cxnLst>
                <a:cxn ang="0">
                  <a:pos x="T0" y="T1"/>
                </a:cxn>
                <a:cxn ang="0">
                  <a:pos x="T2" y="T3"/>
                </a:cxn>
                <a:cxn ang="0">
                  <a:pos x="T4" y="T5"/>
                </a:cxn>
                <a:cxn ang="0">
                  <a:pos x="T6" y="T7"/>
                </a:cxn>
              </a:cxnLst>
              <a:rect l="0" t="0" r="r" b="b"/>
              <a:pathLst>
                <a:path w="56" h="63">
                  <a:moveTo>
                    <a:pt x="46" y="0"/>
                  </a:moveTo>
                  <a:lnTo>
                    <a:pt x="56" y="63"/>
                  </a:lnTo>
                  <a:lnTo>
                    <a:pt x="0" y="33"/>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grpSp>
          <p:nvGrpSpPr>
            <p:cNvPr id="471" name="Group 470">
              <a:extLst>
                <a:ext uri="{FF2B5EF4-FFF2-40B4-BE49-F238E27FC236}">
                  <a16:creationId xmlns:a16="http://schemas.microsoft.com/office/drawing/2014/main" id="{5911B22D-AA11-739C-EF8F-A8B18A51E64E}"/>
                </a:ext>
              </a:extLst>
            </p:cNvPr>
            <p:cNvGrpSpPr/>
            <p:nvPr/>
          </p:nvGrpSpPr>
          <p:grpSpPr>
            <a:xfrm>
              <a:off x="3155950" y="3336925"/>
              <a:ext cx="411406" cy="284163"/>
              <a:chOff x="3155950" y="3336925"/>
              <a:chExt cx="411406" cy="284163"/>
            </a:xfrm>
          </p:grpSpPr>
          <p:sp>
            <p:nvSpPr>
              <p:cNvPr id="292" name="Rectangle 138">
                <a:extLst>
                  <a:ext uri="{FF2B5EF4-FFF2-40B4-BE49-F238E27FC236}">
                    <a16:creationId xmlns:a16="http://schemas.microsoft.com/office/drawing/2014/main" id="{2AAB6342-0F12-B2F6-3BF7-9D07F711C8CA}"/>
                  </a:ext>
                </a:extLst>
              </p:cNvPr>
              <p:cNvSpPr>
                <a:spLocks noChangeArrowheads="1"/>
              </p:cNvSpPr>
              <p:nvPr/>
            </p:nvSpPr>
            <p:spPr bwMode="auto">
              <a:xfrm>
                <a:off x="3155950" y="3346450"/>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293" name="Rectangle 139">
                <a:extLst>
                  <a:ext uri="{FF2B5EF4-FFF2-40B4-BE49-F238E27FC236}">
                    <a16:creationId xmlns:a16="http://schemas.microsoft.com/office/drawing/2014/main" id="{2721A4A6-C810-A98A-B56F-46DA9F8B9A65}"/>
                  </a:ext>
                </a:extLst>
              </p:cNvPr>
              <p:cNvSpPr>
                <a:spLocks noChangeArrowheads="1"/>
              </p:cNvSpPr>
              <p:nvPr/>
            </p:nvSpPr>
            <p:spPr bwMode="auto">
              <a:xfrm>
                <a:off x="3159125" y="3336925"/>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0.18</a:t>
                </a:r>
                <a:endParaRPr lang="en-US" altLang="en-US" sz="2700" dirty="0"/>
              </a:p>
            </p:txBody>
          </p:sp>
        </p:grpSp>
      </p:grpSp>
      <p:grpSp>
        <p:nvGrpSpPr>
          <p:cNvPr id="459" name="Group 458">
            <a:extLst>
              <a:ext uri="{FF2B5EF4-FFF2-40B4-BE49-F238E27FC236}">
                <a16:creationId xmlns:a16="http://schemas.microsoft.com/office/drawing/2014/main" id="{01C87CD4-D35F-8B0A-5A80-A5E192D66689}"/>
              </a:ext>
            </a:extLst>
          </p:cNvPr>
          <p:cNvGrpSpPr/>
          <p:nvPr/>
        </p:nvGrpSpPr>
        <p:grpSpPr>
          <a:xfrm>
            <a:off x="3236120" y="2214563"/>
            <a:ext cx="1076325" cy="3845720"/>
            <a:chOff x="633413" y="1476375"/>
            <a:chExt cx="717550" cy="2563813"/>
          </a:xfrm>
        </p:grpSpPr>
        <p:sp>
          <p:nvSpPr>
            <p:cNvPr id="396" name="Freeform 148">
              <a:extLst>
                <a:ext uri="{FF2B5EF4-FFF2-40B4-BE49-F238E27FC236}">
                  <a16:creationId xmlns:a16="http://schemas.microsoft.com/office/drawing/2014/main" id="{AF4C620D-7E45-105E-B534-B854C6B9616C}"/>
                </a:ext>
              </a:extLst>
            </p:cNvPr>
            <p:cNvSpPr>
              <a:spLocks/>
            </p:cNvSpPr>
            <p:nvPr/>
          </p:nvSpPr>
          <p:spPr bwMode="auto">
            <a:xfrm>
              <a:off x="836613" y="1533525"/>
              <a:ext cx="288925" cy="2457450"/>
            </a:xfrm>
            <a:custGeom>
              <a:avLst/>
              <a:gdLst>
                <a:gd name="T0" fmla="*/ 182 w 182"/>
                <a:gd name="T1" fmla="*/ 0 h 1548"/>
                <a:gd name="T2" fmla="*/ 0 w 182"/>
                <a:gd name="T3" fmla="*/ 814 h 1548"/>
                <a:gd name="T4" fmla="*/ 180 w 182"/>
                <a:gd name="T5" fmla="*/ 1548 h 1548"/>
              </a:gdLst>
              <a:ahLst/>
              <a:cxnLst>
                <a:cxn ang="0">
                  <a:pos x="T0" y="T1"/>
                </a:cxn>
                <a:cxn ang="0">
                  <a:pos x="T2" y="T3"/>
                </a:cxn>
                <a:cxn ang="0">
                  <a:pos x="T4" y="T5"/>
                </a:cxn>
              </a:cxnLst>
              <a:rect l="0" t="0" r="r" b="b"/>
              <a:pathLst>
                <a:path w="182" h="1548">
                  <a:moveTo>
                    <a:pt x="182" y="0"/>
                  </a:moveTo>
                  <a:cubicBezTo>
                    <a:pt x="70" y="111"/>
                    <a:pt x="0" y="477"/>
                    <a:pt x="0" y="814"/>
                  </a:cubicBezTo>
                  <a:cubicBezTo>
                    <a:pt x="0" y="1149"/>
                    <a:pt x="69" y="1455"/>
                    <a:pt x="180" y="154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397" name="Freeform 149">
              <a:extLst>
                <a:ext uri="{FF2B5EF4-FFF2-40B4-BE49-F238E27FC236}">
                  <a16:creationId xmlns:a16="http://schemas.microsoft.com/office/drawing/2014/main" id="{4E212F77-070C-F0F1-9D70-4B891C00FEB8}"/>
                </a:ext>
              </a:extLst>
            </p:cNvPr>
            <p:cNvSpPr>
              <a:spLocks/>
            </p:cNvSpPr>
            <p:nvPr/>
          </p:nvSpPr>
          <p:spPr bwMode="auto">
            <a:xfrm>
              <a:off x="1096963" y="1481138"/>
              <a:ext cx="139700" cy="96838"/>
            </a:xfrm>
            <a:custGeom>
              <a:avLst/>
              <a:gdLst>
                <a:gd name="T0" fmla="*/ 0 w 88"/>
                <a:gd name="T1" fmla="*/ 11 h 61"/>
                <a:gd name="T2" fmla="*/ 88 w 88"/>
                <a:gd name="T3" fmla="*/ 0 h 61"/>
                <a:gd name="T4" fmla="*/ 24 w 88"/>
                <a:gd name="T5" fmla="*/ 61 h 61"/>
                <a:gd name="T6" fmla="*/ 0 w 88"/>
                <a:gd name="T7" fmla="*/ 11 h 61"/>
              </a:gdLst>
              <a:ahLst/>
              <a:cxnLst>
                <a:cxn ang="0">
                  <a:pos x="T0" y="T1"/>
                </a:cxn>
                <a:cxn ang="0">
                  <a:pos x="T2" y="T3"/>
                </a:cxn>
                <a:cxn ang="0">
                  <a:pos x="T4" y="T5"/>
                </a:cxn>
                <a:cxn ang="0">
                  <a:pos x="T6" y="T7"/>
                </a:cxn>
              </a:cxnLst>
              <a:rect l="0" t="0" r="r" b="b"/>
              <a:pathLst>
                <a:path w="88" h="61">
                  <a:moveTo>
                    <a:pt x="0" y="11"/>
                  </a:moveTo>
                  <a:lnTo>
                    <a:pt x="88" y="0"/>
                  </a:lnTo>
                  <a:lnTo>
                    <a:pt x="24" y="6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98" name="Freeform 150">
              <a:extLst>
                <a:ext uri="{FF2B5EF4-FFF2-40B4-BE49-F238E27FC236}">
                  <a16:creationId xmlns:a16="http://schemas.microsoft.com/office/drawing/2014/main" id="{62EB13A3-FF13-9B72-75A8-829C06A80A8A}"/>
                </a:ext>
              </a:extLst>
            </p:cNvPr>
            <p:cNvSpPr>
              <a:spLocks/>
            </p:cNvSpPr>
            <p:nvPr/>
          </p:nvSpPr>
          <p:spPr bwMode="auto">
            <a:xfrm>
              <a:off x="1095375" y="3944938"/>
              <a:ext cx="141288" cy="92075"/>
            </a:xfrm>
            <a:custGeom>
              <a:avLst/>
              <a:gdLst>
                <a:gd name="T0" fmla="*/ 21 w 89"/>
                <a:gd name="T1" fmla="*/ 0 h 58"/>
                <a:gd name="T2" fmla="*/ 89 w 89"/>
                <a:gd name="T3" fmla="*/ 58 h 58"/>
                <a:gd name="T4" fmla="*/ 0 w 89"/>
                <a:gd name="T5" fmla="*/ 52 h 58"/>
                <a:gd name="T6" fmla="*/ 21 w 89"/>
                <a:gd name="T7" fmla="*/ 0 h 58"/>
              </a:gdLst>
              <a:ahLst/>
              <a:cxnLst>
                <a:cxn ang="0">
                  <a:pos x="T0" y="T1"/>
                </a:cxn>
                <a:cxn ang="0">
                  <a:pos x="T2" y="T3"/>
                </a:cxn>
                <a:cxn ang="0">
                  <a:pos x="T4" y="T5"/>
                </a:cxn>
                <a:cxn ang="0">
                  <a:pos x="T6" y="T7"/>
                </a:cxn>
              </a:cxnLst>
              <a:rect l="0" t="0" r="r" b="b"/>
              <a:pathLst>
                <a:path w="89" h="58">
                  <a:moveTo>
                    <a:pt x="21" y="0"/>
                  </a:moveTo>
                  <a:lnTo>
                    <a:pt x="89" y="58"/>
                  </a:lnTo>
                  <a:lnTo>
                    <a:pt x="0" y="5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99" name="Rectangle 151">
              <a:extLst>
                <a:ext uri="{FF2B5EF4-FFF2-40B4-BE49-F238E27FC236}">
                  <a16:creationId xmlns:a16="http://schemas.microsoft.com/office/drawing/2014/main" id="{1AD55667-0178-F7CC-25D2-A420585FDBEB}"/>
                </a:ext>
              </a:extLst>
            </p:cNvPr>
            <p:cNvSpPr>
              <a:spLocks noChangeArrowheads="1"/>
            </p:cNvSpPr>
            <p:nvPr/>
          </p:nvSpPr>
          <p:spPr bwMode="auto">
            <a:xfrm>
              <a:off x="633413" y="2687638"/>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00" name="Rectangle 152">
              <a:extLst>
                <a:ext uri="{FF2B5EF4-FFF2-40B4-BE49-F238E27FC236}">
                  <a16:creationId xmlns:a16="http://schemas.microsoft.com/office/drawing/2014/main" id="{E72DC99C-145E-FE59-4722-E597D4B66CDD}"/>
                </a:ext>
              </a:extLst>
            </p:cNvPr>
            <p:cNvSpPr>
              <a:spLocks noChangeArrowheads="1"/>
            </p:cNvSpPr>
            <p:nvPr/>
          </p:nvSpPr>
          <p:spPr bwMode="auto">
            <a:xfrm>
              <a:off x="636588" y="2681288"/>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a:solidFill>
                    <a:srgbClr val="000000"/>
                  </a:solidFill>
                  <a:latin typeface="Calibri" panose="020F0502020204030204" pitchFamily="34" charset="0"/>
                </a:rPr>
                <a:t>0.72</a:t>
              </a:r>
              <a:endParaRPr lang="en-US" altLang="en-US" sz="2700"/>
            </a:p>
          </p:txBody>
        </p:sp>
        <p:sp>
          <p:nvSpPr>
            <p:cNvPr id="401" name="Freeform 153">
              <a:extLst>
                <a:ext uri="{FF2B5EF4-FFF2-40B4-BE49-F238E27FC236}">
                  <a16:creationId xmlns:a16="http://schemas.microsoft.com/office/drawing/2014/main" id="{509C556A-544D-7504-8034-9F9BF4517A16}"/>
                </a:ext>
              </a:extLst>
            </p:cNvPr>
            <p:cNvSpPr>
              <a:spLocks/>
            </p:cNvSpPr>
            <p:nvPr/>
          </p:nvSpPr>
          <p:spPr bwMode="auto">
            <a:xfrm>
              <a:off x="995363" y="1516063"/>
              <a:ext cx="234950" cy="1208088"/>
            </a:xfrm>
            <a:custGeom>
              <a:avLst/>
              <a:gdLst>
                <a:gd name="T0" fmla="*/ 78 w 148"/>
                <a:gd name="T1" fmla="*/ 0 h 761"/>
                <a:gd name="T2" fmla="*/ 0 w 148"/>
                <a:gd name="T3" fmla="*/ 370 h 761"/>
                <a:gd name="T4" fmla="*/ 148 w 148"/>
                <a:gd name="T5" fmla="*/ 761 h 761"/>
              </a:gdLst>
              <a:ahLst/>
              <a:cxnLst>
                <a:cxn ang="0">
                  <a:pos x="T0" y="T1"/>
                </a:cxn>
                <a:cxn ang="0">
                  <a:pos x="T2" y="T3"/>
                </a:cxn>
                <a:cxn ang="0">
                  <a:pos x="T4" y="T5"/>
                </a:cxn>
              </a:cxnLst>
              <a:rect l="0" t="0" r="r" b="b"/>
              <a:pathLst>
                <a:path w="148" h="761">
                  <a:moveTo>
                    <a:pt x="78" y="0"/>
                  </a:moveTo>
                  <a:cubicBezTo>
                    <a:pt x="0" y="56"/>
                    <a:pt x="0" y="213"/>
                    <a:pt x="0" y="370"/>
                  </a:cubicBezTo>
                  <a:cubicBezTo>
                    <a:pt x="0" y="544"/>
                    <a:pt x="0" y="718"/>
                    <a:pt x="148" y="76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02" name="Freeform 154">
              <a:extLst>
                <a:ext uri="{FF2B5EF4-FFF2-40B4-BE49-F238E27FC236}">
                  <a16:creationId xmlns:a16="http://schemas.microsoft.com/office/drawing/2014/main" id="{5828C210-F605-35CF-66A9-6FB356DDBCE2}"/>
                </a:ext>
              </a:extLst>
            </p:cNvPr>
            <p:cNvSpPr>
              <a:spLocks/>
            </p:cNvSpPr>
            <p:nvPr/>
          </p:nvSpPr>
          <p:spPr bwMode="auto">
            <a:xfrm>
              <a:off x="1095375" y="1476375"/>
              <a:ext cx="141288" cy="85725"/>
            </a:xfrm>
            <a:custGeom>
              <a:avLst/>
              <a:gdLst>
                <a:gd name="T0" fmla="*/ 0 w 89"/>
                <a:gd name="T1" fmla="*/ 0 h 54"/>
                <a:gd name="T2" fmla="*/ 89 w 89"/>
                <a:gd name="T3" fmla="*/ 3 h 54"/>
                <a:gd name="T4" fmla="*/ 16 w 89"/>
                <a:gd name="T5" fmla="*/ 54 h 54"/>
                <a:gd name="T6" fmla="*/ 0 w 89"/>
                <a:gd name="T7" fmla="*/ 0 h 54"/>
              </a:gdLst>
              <a:ahLst/>
              <a:cxnLst>
                <a:cxn ang="0">
                  <a:pos x="T0" y="T1"/>
                </a:cxn>
                <a:cxn ang="0">
                  <a:pos x="T2" y="T3"/>
                </a:cxn>
                <a:cxn ang="0">
                  <a:pos x="T4" y="T5"/>
                </a:cxn>
                <a:cxn ang="0">
                  <a:pos x="T6" y="T7"/>
                </a:cxn>
              </a:cxnLst>
              <a:rect l="0" t="0" r="r" b="b"/>
              <a:pathLst>
                <a:path w="89" h="54">
                  <a:moveTo>
                    <a:pt x="0" y="0"/>
                  </a:moveTo>
                  <a:lnTo>
                    <a:pt x="89" y="3"/>
                  </a:lnTo>
                  <a:lnTo>
                    <a:pt x="16"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03" name="Freeform 155">
              <a:extLst>
                <a:ext uri="{FF2B5EF4-FFF2-40B4-BE49-F238E27FC236}">
                  <a16:creationId xmlns:a16="http://schemas.microsoft.com/office/drawing/2014/main" id="{FF5DCBA9-4DD1-ED29-D304-219099DC9469}"/>
                </a:ext>
              </a:extLst>
            </p:cNvPr>
            <p:cNvSpPr>
              <a:spLocks/>
            </p:cNvSpPr>
            <p:nvPr/>
          </p:nvSpPr>
          <p:spPr bwMode="auto">
            <a:xfrm>
              <a:off x="1212850" y="2678113"/>
              <a:ext cx="138113" cy="88900"/>
            </a:xfrm>
            <a:custGeom>
              <a:avLst/>
              <a:gdLst>
                <a:gd name="T0" fmla="*/ 7 w 87"/>
                <a:gd name="T1" fmla="*/ 0 h 56"/>
                <a:gd name="T2" fmla="*/ 87 w 87"/>
                <a:gd name="T3" fmla="*/ 39 h 56"/>
                <a:gd name="T4" fmla="*/ 0 w 87"/>
                <a:gd name="T5" fmla="*/ 56 h 56"/>
                <a:gd name="T6" fmla="*/ 7 w 87"/>
                <a:gd name="T7" fmla="*/ 0 h 56"/>
              </a:gdLst>
              <a:ahLst/>
              <a:cxnLst>
                <a:cxn ang="0">
                  <a:pos x="T0" y="T1"/>
                </a:cxn>
                <a:cxn ang="0">
                  <a:pos x="T2" y="T3"/>
                </a:cxn>
                <a:cxn ang="0">
                  <a:pos x="T4" y="T5"/>
                </a:cxn>
                <a:cxn ang="0">
                  <a:pos x="T6" y="T7"/>
                </a:cxn>
              </a:cxnLst>
              <a:rect l="0" t="0" r="r" b="b"/>
              <a:pathLst>
                <a:path w="87" h="56">
                  <a:moveTo>
                    <a:pt x="7" y="0"/>
                  </a:moveTo>
                  <a:lnTo>
                    <a:pt x="87" y="39"/>
                  </a:lnTo>
                  <a:lnTo>
                    <a:pt x="0" y="5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04" name="Rectangle 156">
              <a:extLst>
                <a:ext uri="{FF2B5EF4-FFF2-40B4-BE49-F238E27FC236}">
                  <a16:creationId xmlns:a16="http://schemas.microsoft.com/office/drawing/2014/main" id="{75BF71D6-11AD-DC87-ECB3-B2647D4EDE80}"/>
                </a:ext>
              </a:extLst>
            </p:cNvPr>
            <p:cNvSpPr>
              <a:spLocks noChangeArrowheads="1"/>
            </p:cNvSpPr>
            <p:nvPr/>
          </p:nvSpPr>
          <p:spPr bwMode="auto">
            <a:xfrm>
              <a:off x="792163" y="2014538"/>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05" name="Rectangle 157">
              <a:extLst>
                <a:ext uri="{FF2B5EF4-FFF2-40B4-BE49-F238E27FC236}">
                  <a16:creationId xmlns:a16="http://schemas.microsoft.com/office/drawing/2014/main" id="{285DE1FB-18B8-CE7B-81B4-6377ABE6BDC3}"/>
                </a:ext>
              </a:extLst>
            </p:cNvPr>
            <p:cNvSpPr>
              <a:spLocks noChangeArrowheads="1"/>
            </p:cNvSpPr>
            <p:nvPr/>
          </p:nvSpPr>
          <p:spPr bwMode="auto">
            <a:xfrm>
              <a:off x="795338" y="2006600"/>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a:solidFill>
                    <a:srgbClr val="000000"/>
                  </a:solidFill>
                  <a:latin typeface="Calibri" panose="020F0502020204030204" pitchFamily="34" charset="0"/>
                </a:rPr>
                <a:t>0.83</a:t>
              </a:r>
              <a:endParaRPr lang="en-US" altLang="en-US" sz="2700"/>
            </a:p>
          </p:txBody>
        </p:sp>
        <p:sp>
          <p:nvSpPr>
            <p:cNvPr id="406" name="Freeform 158">
              <a:extLst>
                <a:ext uri="{FF2B5EF4-FFF2-40B4-BE49-F238E27FC236}">
                  <a16:creationId xmlns:a16="http://schemas.microsoft.com/office/drawing/2014/main" id="{5A3068C9-FF2E-E7ED-5AFE-EFAF3847EF57}"/>
                </a:ext>
              </a:extLst>
            </p:cNvPr>
            <p:cNvSpPr>
              <a:spLocks/>
            </p:cNvSpPr>
            <p:nvPr/>
          </p:nvSpPr>
          <p:spPr bwMode="auto">
            <a:xfrm>
              <a:off x="995363" y="2755900"/>
              <a:ext cx="234950" cy="1244600"/>
            </a:xfrm>
            <a:custGeom>
              <a:avLst/>
              <a:gdLst>
                <a:gd name="T0" fmla="*/ 78 w 148"/>
                <a:gd name="T1" fmla="*/ 784 h 784"/>
                <a:gd name="T2" fmla="*/ 0 w 148"/>
                <a:gd name="T3" fmla="*/ 402 h 784"/>
                <a:gd name="T4" fmla="*/ 148 w 148"/>
                <a:gd name="T5" fmla="*/ 0 h 784"/>
              </a:gdLst>
              <a:ahLst/>
              <a:cxnLst>
                <a:cxn ang="0">
                  <a:pos x="T0" y="T1"/>
                </a:cxn>
                <a:cxn ang="0">
                  <a:pos x="T2" y="T3"/>
                </a:cxn>
                <a:cxn ang="0">
                  <a:pos x="T4" y="T5"/>
                </a:cxn>
              </a:cxnLst>
              <a:rect l="0" t="0" r="r" b="b"/>
              <a:pathLst>
                <a:path w="148" h="784">
                  <a:moveTo>
                    <a:pt x="78" y="784"/>
                  </a:moveTo>
                  <a:cubicBezTo>
                    <a:pt x="0" y="726"/>
                    <a:pt x="0" y="564"/>
                    <a:pt x="0" y="402"/>
                  </a:cubicBezTo>
                  <a:cubicBezTo>
                    <a:pt x="0" y="223"/>
                    <a:pt x="0" y="44"/>
                    <a:pt x="14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07" name="Freeform 159">
              <a:extLst>
                <a:ext uri="{FF2B5EF4-FFF2-40B4-BE49-F238E27FC236}">
                  <a16:creationId xmlns:a16="http://schemas.microsoft.com/office/drawing/2014/main" id="{48A1326F-CC63-51F4-F067-93B181422662}"/>
                </a:ext>
              </a:extLst>
            </p:cNvPr>
            <p:cNvSpPr>
              <a:spLocks/>
            </p:cNvSpPr>
            <p:nvPr/>
          </p:nvSpPr>
          <p:spPr bwMode="auto">
            <a:xfrm>
              <a:off x="1095375" y="3954463"/>
              <a:ext cx="141288" cy="85725"/>
            </a:xfrm>
            <a:custGeom>
              <a:avLst/>
              <a:gdLst>
                <a:gd name="T0" fmla="*/ 17 w 89"/>
                <a:gd name="T1" fmla="*/ 0 h 54"/>
                <a:gd name="T2" fmla="*/ 89 w 89"/>
                <a:gd name="T3" fmla="*/ 52 h 54"/>
                <a:gd name="T4" fmla="*/ 0 w 89"/>
                <a:gd name="T5" fmla="*/ 54 h 54"/>
                <a:gd name="T6" fmla="*/ 17 w 89"/>
                <a:gd name="T7" fmla="*/ 0 h 54"/>
              </a:gdLst>
              <a:ahLst/>
              <a:cxnLst>
                <a:cxn ang="0">
                  <a:pos x="T0" y="T1"/>
                </a:cxn>
                <a:cxn ang="0">
                  <a:pos x="T2" y="T3"/>
                </a:cxn>
                <a:cxn ang="0">
                  <a:pos x="T4" y="T5"/>
                </a:cxn>
                <a:cxn ang="0">
                  <a:pos x="T6" y="T7"/>
                </a:cxn>
              </a:cxnLst>
              <a:rect l="0" t="0" r="r" b="b"/>
              <a:pathLst>
                <a:path w="89" h="54">
                  <a:moveTo>
                    <a:pt x="17" y="0"/>
                  </a:moveTo>
                  <a:lnTo>
                    <a:pt x="89" y="52"/>
                  </a:lnTo>
                  <a:lnTo>
                    <a:pt x="0" y="54"/>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08" name="Freeform 160">
              <a:extLst>
                <a:ext uri="{FF2B5EF4-FFF2-40B4-BE49-F238E27FC236}">
                  <a16:creationId xmlns:a16="http://schemas.microsoft.com/office/drawing/2014/main" id="{0ED02B5D-2681-00DB-DECC-4E039FEC974F}"/>
                </a:ext>
              </a:extLst>
            </p:cNvPr>
            <p:cNvSpPr>
              <a:spLocks/>
            </p:cNvSpPr>
            <p:nvPr/>
          </p:nvSpPr>
          <p:spPr bwMode="auto">
            <a:xfrm>
              <a:off x="1212850" y="2713038"/>
              <a:ext cx="138113" cy="88900"/>
            </a:xfrm>
            <a:custGeom>
              <a:avLst/>
              <a:gdLst>
                <a:gd name="T0" fmla="*/ 0 w 87"/>
                <a:gd name="T1" fmla="*/ 0 h 56"/>
                <a:gd name="T2" fmla="*/ 87 w 87"/>
                <a:gd name="T3" fmla="*/ 17 h 56"/>
                <a:gd name="T4" fmla="*/ 7 w 87"/>
                <a:gd name="T5" fmla="*/ 56 h 56"/>
                <a:gd name="T6" fmla="*/ 0 w 87"/>
                <a:gd name="T7" fmla="*/ 0 h 56"/>
              </a:gdLst>
              <a:ahLst/>
              <a:cxnLst>
                <a:cxn ang="0">
                  <a:pos x="T0" y="T1"/>
                </a:cxn>
                <a:cxn ang="0">
                  <a:pos x="T2" y="T3"/>
                </a:cxn>
                <a:cxn ang="0">
                  <a:pos x="T4" y="T5"/>
                </a:cxn>
                <a:cxn ang="0">
                  <a:pos x="T6" y="T7"/>
                </a:cxn>
              </a:cxnLst>
              <a:rect l="0" t="0" r="r" b="b"/>
              <a:pathLst>
                <a:path w="87" h="56">
                  <a:moveTo>
                    <a:pt x="0" y="0"/>
                  </a:moveTo>
                  <a:lnTo>
                    <a:pt x="87" y="17"/>
                  </a:lnTo>
                  <a:lnTo>
                    <a:pt x="7"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09" name="Rectangle 161">
              <a:extLst>
                <a:ext uri="{FF2B5EF4-FFF2-40B4-BE49-F238E27FC236}">
                  <a16:creationId xmlns:a16="http://schemas.microsoft.com/office/drawing/2014/main" id="{72D81DCB-8727-3217-AB84-9AE27D9A9636}"/>
                </a:ext>
              </a:extLst>
            </p:cNvPr>
            <p:cNvSpPr>
              <a:spLocks noChangeArrowheads="1"/>
            </p:cNvSpPr>
            <p:nvPr/>
          </p:nvSpPr>
          <p:spPr bwMode="auto">
            <a:xfrm>
              <a:off x="792163" y="3209925"/>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10" name="Rectangle 162">
              <a:extLst>
                <a:ext uri="{FF2B5EF4-FFF2-40B4-BE49-F238E27FC236}">
                  <a16:creationId xmlns:a16="http://schemas.microsoft.com/office/drawing/2014/main" id="{9745AA95-0E82-D11C-B2A4-4A1AFE71B269}"/>
                </a:ext>
              </a:extLst>
            </p:cNvPr>
            <p:cNvSpPr>
              <a:spLocks noChangeArrowheads="1"/>
            </p:cNvSpPr>
            <p:nvPr/>
          </p:nvSpPr>
          <p:spPr bwMode="auto">
            <a:xfrm>
              <a:off x="795338" y="3203575"/>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a:solidFill>
                    <a:srgbClr val="000000"/>
                  </a:solidFill>
                  <a:latin typeface="Calibri" panose="020F0502020204030204" pitchFamily="34" charset="0"/>
                </a:rPr>
                <a:t>0.83</a:t>
              </a:r>
              <a:endParaRPr lang="en-US" altLang="en-US" sz="2700"/>
            </a:p>
          </p:txBody>
        </p:sp>
      </p:grpSp>
      <p:sp>
        <p:nvSpPr>
          <p:cNvPr id="415" name="Freeform 167">
            <a:extLst>
              <a:ext uri="{FF2B5EF4-FFF2-40B4-BE49-F238E27FC236}">
                <a16:creationId xmlns:a16="http://schemas.microsoft.com/office/drawing/2014/main" id="{0FEE164A-5E07-E279-4764-F81CF34CDB95}"/>
              </a:ext>
            </a:extLst>
          </p:cNvPr>
          <p:cNvSpPr>
            <a:spLocks noEditPoints="1"/>
          </p:cNvSpPr>
          <p:nvPr/>
        </p:nvSpPr>
        <p:spPr bwMode="auto">
          <a:xfrm>
            <a:off x="6877050" y="1738313"/>
            <a:ext cx="19050" cy="7143750"/>
          </a:xfrm>
          <a:custGeom>
            <a:avLst/>
            <a:gdLst>
              <a:gd name="T0" fmla="*/ 0 w 8"/>
              <a:gd name="T1" fmla="*/ 68 h 3000"/>
              <a:gd name="T2" fmla="*/ 8 w 8"/>
              <a:gd name="T3" fmla="*/ 100 h 3000"/>
              <a:gd name="T4" fmla="*/ 0 w 8"/>
              <a:gd name="T5" fmla="*/ 100 h 3000"/>
              <a:gd name="T6" fmla="*/ 8 w 8"/>
              <a:gd name="T7" fmla="*/ 261 h 3000"/>
              <a:gd name="T8" fmla="*/ 8 w 8"/>
              <a:gd name="T9" fmla="*/ 197 h 3000"/>
              <a:gd name="T10" fmla="*/ 0 w 8"/>
              <a:gd name="T11" fmla="*/ 357 h 3000"/>
              <a:gd name="T12" fmla="*/ 8 w 8"/>
              <a:gd name="T13" fmla="*/ 389 h 3000"/>
              <a:gd name="T14" fmla="*/ 0 w 8"/>
              <a:gd name="T15" fmla="*/ 389 h 3000"/>
              <a:gd name="T16" fmla="*/ 8 w 8"/>
              <a:gd name="T17" fmla="*/ 549 h 3000"/>
              <a:gd name="T18" fmla="*/ 8 w 8"/>
              <a:gd name="T19" fmla="*/ 485 h 3000"/>
              <a:gd name="T20" fmla="*/ 0 w 8"/>
              <a:gd name="T21" fmla="*/ 645 h 3000"/>
              <a:gd name="T22" fmla="*/ 8 w 8"/>
              <a:gd name="T23" fmla="*/ 677 h 3000"/>
              <a:gd name="T24" fmla="*/ 0 w 8"/>
              <a:gd name="T25" fmla="*/ 677 h 3000"/>
              <a:gd name="T26" fmla="*/ 8 w 8"/>
              <a:gd name="T27" fmla="*/ 837 h 3000"/>
              <a:gd name="T28" fmla="*/ 8 w 8"/>
              <a:gd name="T29" fmla="*/ 773 h 3000"/>
              <a:gd name="T30" fmla="*/ 0 w 8"/>
              <a:gd name="T31" fmla="*/ 934 h 3000"/>
              <a:gd name="T32" fmla="*/ 8 w 8"/>
              <a:gd name="T33" fmla="*/ 966 h 3000"/>
              <a:gd name="T34" fmla="*/ 0 w 8"/>
              <a:gd name="T35" fmla="*/ 966 h 3000"/>
              <a:gd name="T36" fmla="*/ 8 w 8"/>
              <a:gd name="T37" fmla="*/ 1126 h 3000"/>
              <a:gd name="T38" fmla="*/ 8 w 8"/>
              <a:gd name="T39" fmla="*/ 1062 h 3000"/>
              <a:gd name="T40" fmla="*/ 0 w 8"/>
              <a:gd name="T41" fmla="*/ 1222 h 3000"/>
              <a:gd name="T42" fmla="*/ 8 w 8"/>
              <a:gd name="T43" fmla="*/ 1254 h 3000"/>
              <a:gd name="T44" fmla="*/ 0 w 8"/>
              <a:gd name="T45" fmla="*/ 1254 h 3000"/>
              <a:gd name="T46" fmla="*/ 8 w 8"/>
              <a:gd name="T47" fmla="*/ 1414 h 3000"/>
              <a:gd name="T48" fmla="*/ 8 w 8"/>
              <a:gd name="T49" fmla="*/ 1350 h 3000"/>
              <a:gd name="T50" fmla="*/ 0 w 8"/>
              <a:gd name="T51" fmla="*/ 1510 h 3000"/>
              <a:gd name="T52" fmla="*/ 8 w 8"/>
              <a:gd name="T53" fmla="*/ 1542 h 3000"/>
              <a:gd name="T54" fmla="*/ 0 w 8"/>
              <a:gd name="T55" fmla="*/ 1542 h 3000"/>
              <a:gd name="T56" fmla="*/ 8 w 8"/>
              <a:gd name="T57" fmla="*/ 1703 h 3000"/>
              <a:gd name="T58" fmla="*/ 8 w 8"/>
              <a:gd name="T59" fmla="*/ 1638 h 3000"/>
              <a:gd name="T60" fmla="*/ 0 w 8"/>
              <a:gd name="T61" fmla="*/ 1799 h 3000"/>
              <a:gd name="T62" fmla="*/ 8 w 8"/>
              <a:gd name="T63" fmla="*/ 1831 h 3000"/>
              <a:gd name="T64" fmla="*/ 0 w 8"/>
              <a:gd name="T65" fmla="*/ 1831 h 3000"/>
              <a:gd name="T66" fmla="*/ 8 w 8"/>
              <a:gd name="T67" fmla="*/ 1991 h 3000"/>
              <a:gd name="T68" fmla="*/ 8 w 8"/>
              <a:gd name="T69" fmla="*/ 1927 h 3000"/>
              <a:gd name="T70" fmla="*/ 0 w 8"/>
              <a:gd name="T71" fmla="*/ 2087 h 3000"/>
              <a:gd name="T72" fmla="*/ 8 w 8"/>
              <a:gd name="T73" fmla="*/ 2119 h 3000"/>
              <a:gd name="T74" fmla="*/ 0 w 8"/>
              <a:gd name="T75" fmla="*/ 2119 h 3000"/>
              <a:gd name="T76" fmla="*/ 8 w 8"/>
              <a:gd name="T77" fmla="*/ 2279 h 3000"/>
              <a:gd name="T78" fmla="*/ 8 w 8"/>
              <a:gd name="T79" fmla="*/ 2215 h 3000"/>
              <a:gd name="T80" fmla="*/ 0 w 8"/>
              <a:gd name="T81" fmla="*/ 2375 h 3000"/>
              <a:gd name="T82" fmla="*/ 8 w 8"/>
              <a:gd name="T83" fmla="*/ 2407 h 3000"/>
              <a:gd name="T84" fmla="*/ 0 w 8"/>
              <a:gd name="T85" fmla="*/ 2407 h 3000"/>
              <a:gd name="T86" fmla="*/ 8 w 8"/>
              <a:gd name="T87" fmla="*/ 2568 h 3000"/>
              <a:gd name="T88" fmla="*/ 8 w 8"/>
              <a:gd name="T89" fmla="*/ 2504 h 3000"/>
              <a:gd name="T90" fmla="*/ 0 w 8"/>
              <a:gd name="T91" fmla="*/ 2664 h 3000"/>
              <a:gd name="T92" fmla="*/ 8 w 8"/>
              <a:gd name="T93" fmla="*/ 2696 h 3000"/>
              <a:gd name="T94" fmla="*/ 0 w 8"/>
              <a:gd name="T95" fmla="*/ 2696 h 3000"/>
              <a:gd name="T96" fmla="*/ 8 w 8"/>
              <a:gd name="T97" fmla="*/ 2856 h 3000"/>
              <a:gd name="T98" fmla="*/ 8 w 8"/>
              <a:gd name="T99" fmla="*/ 2792 h 3000"/>
              <a:gd name="T100" fmla="*/ 0 w 8"/>
              <a:gd name="T101" fmla="*/ 2952 h 3000"/>
              <a:gd name="T102" fmla="*/ 8 w 8"/>
              <a:gd name="T103" fmla="*/ 2984 h 3000"/>
              <a:gd name="T104" fmla="*/ 0 w 8"/>
              <a:gd name="T105" fmla="*/ 298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3000">
                <a:moveTo>
                  <a:pt x="8" y="0"/>
                </a:moveTo>
                <a:lnTo>
                  <a:pt x="8" y="68"/>
                </a:lnTo>
                <a:lnTo>
                  <a:pt x="0" y="68"/>
                </a:lnTo>
                <a:lnTo>
                  <a:pt x="0" y="0"/>
                </a:lnTo>
                <a:lnTo>
                  <a:pt x="8" y="0"/>
                </a:lnTo>
                <a:close/>
                <a:moveTo>
                  <a:pt x="8" y="100"/>
                </a:moveTo>
                <a:lnTo>
                  <a:pt x="8" y="165"/>
                </a:lnTo>
                <a:lnTo>
                  <a:pt x="0" y="165"/>
                </a:lnTo>
                <a:lnTo>
                  <a:pt x="0" y="100"/>
                </a:lnTo>
                <a:lnTo>
                  <a:pt x="8" y="100"/>
                </a:lnTo>
                <a:close/>
                <a:moveTo>
                  <a:pt x="8" y="197"/>
                </a:moveTo>
                <a:lnTo>
                  <a:pt x="8" y="261"/>
                </a:lnTo>
                <a:lnTo>
                  <a:pt x="0" y="261"/>
                </a:lnTo>
                <a:lnTo>
                  <a:pt x="0" y="197"/>
                </a:lnTo>
                <a:lnTo>
                  <a:pt x="8" y="197"/>
                </a:lnTo>
                <a:close/>
                <a:moveTo>
                  <a:pt x="8" y="293"/>
                </a:moveTo>
                <a:lnTo>
                  <a:pt x="8" y="357"/>
                </a:lnTo>
                <a:lnTo>
                  <a:pt x="0" y="357"/>
                </a:lnTo>
                <a:lnTo>
                  <a:pt x="0" y="293"/>
                </a:lnTo>
                <a:lnTo>
                  <a:pt x="8" y="293"/>
                </a:lnTo>
                <a:close/>
                <a:moveTo>
                  <a:pt x="8" y="389"/>
                </a:moveTo>
                <a:lnTo>
                  <a:pt x="8" y="453"/>
                </a:lnTo>
                <a:lnTo>
                  <a:pt x="0" y="453"/>
                </a:lnTo>
                <a:lnTo>
                  <a:pt x="0" y="389"/>
                </a:lnTo>
                <a:lnTo>
                  <a:pt x="8" y="389"/>
                </a:lnTo>
                <a:close/>
                <a:moveTo>
                  <a:pt x="8" y="485"/>
                </a:moveTo>
                <a:lnTo>
                  <a:pt x="8" y="549"/>
                </a:lnTo>
                <a:lnTo>
                  <a:pt x="0" y="549"/>
                </a:lnTo>
                <a:lnTo>
                  <a:pt x="0" y="485"/>
                </a:lnTo>
                <a:lnTo>
                  <a:pt x="8" y="485"/>
                </a:lnTo>
                <a:close/>
                <a:moveTo>
                  <a:pt x="8" y="581"/>
                </a:moveTo>
                <a:lnTo>
                  <a:pt x="8" y="645"/>
                </a:lnTo>
                <a:lnTo>
                  <a:pt x="0" y="645"/>
                </a:lnTo>
                <a:lnTo>
                  <a:pt x="0" y="581"/>
                </a:lnTo>
                <a:lnTo>
                  <a:pt x="8" y="581"/>
                </a:lnTo>
                <a:close/>
                <a:moveTo>
                  <a:pt x="8" y="677"/>
                </a:moveTo>
                <a:lnTo>
                  <a:pt x="8" y="741"/>
                </a:lnTo>
                <a:lnTo>
                  <a:pt x="0" y="741"/>
                </a:lnTo>
                <a:lnTo>
                  <a:pt x="0" y="677"/>
                </a:lnTo>
                <a:lnTo>
                  <a:pt x="8" y="677"/>
                </a:lnTo>
                <a:close/>
                <a:moveTo>
                  <a:pt x="8" y="773"/>
                </a:moveTo>
                <a:lnTo>
                  <a:pt x="8" y="837"/>
                </a:lnTo>
                <a:lnTo>
                  <a:pt x="0" y="837"/>
                </a:lnTo>
                <a:lnTo>
                  <a:pt x="0" y="773"/>
                </a:lnTo>
                <a:lnTo>
                  <a:pt x="8" y="773"/>
                </a:lnTo>
                <a:close/>
                <a:moveTo>
                  <a:pt x="8" y="869"/>
                </a:moveTo>
                <a:lnTo>
                  <a:pt x="8" y="934"/>
                </a:lnTo>
                <a:lnTo>
                  <a:pt x="0" y="934"/>
                </a:lnTo>
                <a:lnTo>
                  <a:pt x="0" y="869"/>
                </a:lnTo>
                <a:lnTo>
                  <a:pt x="8" y="869"/>
                </a:lnTo>
                <a:close/>
                <a:moveTo>
                  <a:pt x="8" y="966"/>
                </a:moveTo>
                <a:lnTo>
                  <a:pt x="8" y="1030"/>
                </a:lnTo>
                <a:lnTo>
                  <a:pt x="0" y="1030"/>
                </a:lnTo>
                <a:lnTo>
                  <a:pt x="0" y="966"/>
                </a:lnTo>
                <a:lnTo>
                  <a:pt x="8" y="966"/>
                </a:lnTo>
                <a:close/>
                <a:moveTo>
                  <a:pt x="8" y="1062"/>
                </a:moveTo>
                <a:lnTo>
                  <a:pt x="8" y="1126"/>
                </a:lnTo>
                <a:lnTo>
                  <a:pt x="0" y="1126"/>
                </a:lnTo>
                <a:lnTo>
                  <a:pt x="0" y="1062"/>
                </a:lnTo>
                <a:lnTo>
                  <a:pt x="8" y="1062"/>
                </a:lnTo>
                <a:close/>
                <a:moveTo>
                  <a:pt x="8" y="1158"/>
                </a:moveTo>
                <a:lnTo>
                  <a:pt x="8" y="1222"/>
                </a:lnTo>
                <a:lnTo>
                  <a:pt x="0" y="1222"/>
                </a:lnTo>
                <a:lnTo>
                  <a:pt x="0" y="1158"/>
                </a:lnTo>
                <a:lnTo>
                  <a:pt x="8" y="1158"/>
                </a:lnTo>
                <a:close/>
                <a:moveTo>
                  <a:pt x="8" y="1254"/>
                </a:moveTo>
                <a:lnTo>
                  <a:pt x="8" y="1318"/>
                </a:lnTo>
                <a:lnTo>
                  <a:pt x="0" y="1318"/>
                </a:lnTo>
                <a:lnTo>
                  <a:pt x="0" y="1254"/>
                </a:lnTo>
                <a:lnTo>
                  <a:pt x="8" y="1254"/>
                </a:lnTo>
                <a:close/>
                <a:moveTo>
                  <a:pt x="8" y="1350"/>
                </a:moveTo>
                <a:lnTo>
                  <a:pt x="8" y="1414"/>
                </a:lnTo>
                <a:lnTo>
                  <a:pt x="0" y="1414"/>
                </a:lnTo>
                <a:lnTo>
                  <a:pt x="0" y="1350"/>
                </a:lnTo>
                <a:lnTo>
                  <a:pt x="8" y="1350"/>
                </a:lnTo>
                <a:close/>
                <a:moveTo>
                  <a:pt x="8" y="1446"/>
                </a:moveTo>
                <a:lnTo>
                  <a:pt x="8" y="1510"/>
                </a:lnTo>
                <a:lnTo>
                  <a:pt x="0" y="1510"/>
                </a:lnTo>
                <a:lnTo>
                  <a:pt x="0" y="1446"/>
                </a:lnTo>
                <a:lnTo>
                  <a:pt x="8" y="1446"/>
                </a:lnTo>
                <a:close/>
                <a:moveTo>
                  <a:pt x="8" y="1542"/>
                </a:moveTo>
                <a:lnTo>
                  <a:pt x="8" y="1606"/>
                </a:lnTo>
                <a:lnTo>
                  <a:pt x="0" y="1606"/>
                </a:lnTo>
                <a:lnTo>
                  <a:pt x="0" y="1542"/>
                </a:lnTo>
                <a:lnTo>
                  <a:pt x="8" y="1542"/>
                </a:lnTo>
                <a:close/>
                <a:moveTo>
                  <a:pt x="8" y="1638"/>
                </a:moveTo>
                <a:lnTo>
                  <a:pt x="8" y="1703"/>
                </a:lnTo>
                <a:lnTo>
                  <a:pt x="0" y="1703"/>
                </a:lnTo>
                <a:lnTo>
                  <a:pt x="0" y="1638"/>
                </a:lnTo>
                <a:lnTo>
                  <a:pt x="8" y="1638"/>
                </a:lnTo>
                <a:close/>
                <a:moveTo>
                  <a:pt x="8" y="1735"/>
                </a:moveTo>
                <a:lnTo>
                  <a:pt x="8" y="1799"/>
                </a:lnTo>
                <a:lnTo>
                  <a:pt x="0" y="1799"/>
                </a:lnTo>
                <a:lnTo>
                  <a:pt x="0" y="1735"/>
                </a:lnTo>
                <a:lnTo>
                  <a:pt x="8" y="1735"/>
                </a:lnTo>
                <a:close/>
                <a:moveTo>
                  <a:pt x="8" y="1831"/>
                </a:moveTo>
                <a:lnTo>
                  <a:pt x="8" y="1895"/>
                </a:lnTo>
                <a:lnTo>
                  <a:pt x="0" y="1895"/>
                </a:lnTo>
                <a:lnTo>
                  <a:pt x="0" y="1831"/>
                </a:lnTo>
                <a:lnTo>
                  <a:pt x="8" y="1831"/>
                </a:lnTo>
                <a:close/>
                <a:moveTo>
                  <a:pt x="8" y="1927"/>
                </a:moveTo>
                <a:lnTo>
                  <a:pt x="8" y="1991"/>
                </a:lnTo>
                <a:lnTo>
                  <a:pt x="0" y="1991"/>
                </a:lnTo>
                <a:lnTo>
                  <a:pt x="0" y="1927"/>
                </a:lnTo>
                <a:lnTo>
                  <a:pt x="8" y="1927"/>
                </a:lnTo>
                <a:close/>
                <a:moveTo>
                  <a:pt x="8" y="2023"/>
                </a:moveTo>
                <a:lnTo>
                  <a:pt x="8" y="2087"/>
                </a:lnTo>
                <a:lnTo>
                  <a:pt x="0" y="2087"/>
                </a:lnTo>
                <a:lnTo>
                  <a:pt x="0" y="2023"/>
                </a:lnTo>
                <a:lnTo>
                  <a:pt x="8" y="2023"/>
                </a:lnTo>
                <a:close/>
                <a:moveTo>
                  <a:pt x="8" y="2119"/>
                </a:moveTo>
                <a:lnTo>
                  <a:pt x="8" y="2183"/>
                </a:lnTo>
                <a:lnTo>
                  <a:pt x="0" y="2183"/>
                </a:lnTo>
                <a:lnTo>
                  <a:pt x="0" y="2119"/>
                </a:lnTo>
                <a:lnTo>
                  <a:pt x="8" y="2119"/>
                </a:lnTo>
                <a:close/>
                <a:moveTo>
                  <a:pt x="8" y="2215"/>
                </a:moveTo>
                <a:lnTo>
                  <a:pt x="8" y="2279"/>
                </a:lnTo>
                <a:lnTo>
                  <a:pt x="0" y="2279"/>
                </a:lnTo>
                <a:lnTo>
                  <a:pt x="0" y="2215"/>
                </a:lnTo>
                <a:lnTo>
                  <a:pt x="8" y="2215"/>
                </a:lnTo>
                <a:close/>
                <a:moveTo>
                  <a:pt x="8" y="2311"/>
                </a:moveTo>
                <a:lnTo>
                  <a:pt x="8" y="2375"/>
                </a:lnTo>
                <a:lnTo>
                  <a:pt x="0" y="2375"/>
                </a:lnTo>
                <a:lnTo>
                  <a:pt x="0" y="2311"/>
                </a:lnTo>
                <a:lnTo>
                  <a:pt x="8" y="2311"/>
                </a:lnTo>
                <a:close/>
                <a:moveTo>
                  <a:pt x="8" y="2407"/>
                </a:moveTo>
                <a:lnTo>
                  <a:pt x="8" y="2472"/>
                </a:lnTo>
                <a:lnTo>
                  <a:pt x="0" y="2472"/>
                </a:lnTo>
                <a:lnTo>
                  <a:pt x="0" y="2407"/>
                </a:lnTo>
                <a:lnTo>
                  <a:pt x="8" y="2407"/>
                </a:lnTo>
                <a:close/>
                <a:moveTo>
                  <a:pt x="8" y="2504"/>
                </a:moveTo>
                <a:lnTo>
                  <a:pt x="8" y="2568"/>
                </a:lnTo>
                <a:lnTo>
                  <a:pt x="0" y="2568"/>
                </a:lnTo>
                <a:lnTo>
                  <a:pt x="0" y="2504"/>
                </a:lnTo>
                <a:lnTo>
                  <a:pt x="8" y="2504"/>
                </a:lnTo>
                <a:close/>
                <a:moveTo>
                  <a:pt x="8" y="2600"/>
                </a:moveTo>
                <a:lnTo>
                  <a:pt x="8" y="2664"/>
                </a:lnTo>
                <a:lnTo>
                  <a:pt x="0" y="2664"/>
                </a:lnTo>
                <a:lnTo>
                  <a:pt x="0" y="2600"/>
                </a:lnTo>
                <a:lnTo>
                  <a:pt x="8" y="2600"/>
                </a:lnTo>
                <a:close/>
                <a:moveTo>
                  <a:pt x="8" y="2696"/>
                </a:moveTo>
                <a:lnTo>
                  <a:pt x="8" y="2760"/>
                </a:lnTo>
                <a:lnTo>
                  <a:pt x="0" y="2760"/>
                </a:lnTo>
                <a:lnTo>
                  <a:pt x="0" y="2696"/>
                </a:lnTo>
                <a:lnTo>
                  <a:pt x="8" y="2696"/>
                </a:lnTo>
                <a:close/>
                <a:moveTo>
                  <a:pt x="8" y="2792"/>
                </a:moveTo>
                <a:lnTo>
                  <a:pt x="8" y="2856"/>
                </a:lnTo>
                <a:lnTo>
                  <a:pt x="0" y="2856"/>
                </a:lnTo>
                <a:lnTo>
                  <a:pt x="0" y="2792"/>
                </a:lnTo>
                <a:lnTo>
                  <a:pt x="8" y="2792"/>
                </a:lnTo>
                <a:close/>
                <a:moveTo>
                  <a:pt x="8" y="2888"/>
                </a:moveTo>
                <a:lnTo>
                  <a:pt x="8" y="2952"/>
                </a:lnTo>
                <a:lnTo>
                  <a:pt x="0" y="2952"/>
                </a:lnTo>
                <a:lnTo>
                  <a:pt x="0" y="2888"/>
                </a:lnTo>
                <a:lnTo>
                  <a:pt x="8" y="2888"/>
                </a:lnTo>
                <a:close/>
                <a:moveTo>
                  <a:pt x="8" y="2984"/>
                </a:moveTo>
                <a:lnTo>
                  <a:pt x="8" y="3000"/>
                </a:lnTo>
                <a:lnTo>
                  <a:pt x="0" y="3000"/>
                </a:lnTo>
                <a:lnTo>
                  <a:pt x="0" y="2984"/>
                </a:lnTo>
                <a:lnTo>
                  <a:pt x="8" y="2984"/>
                </a:lnTo>
                <a:close/>
              </a:path>
            </a:pathLst>
          </a:custGeom>
          <a:solidFill>
            <a:srgbClr val="000000"/>
          </a:solidFill>
          <a:ln w="0" cap="flat">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416" name="Freeform 168">
            <a:extLst>
              <a:ext uri="{FF2B5EF4-FFF2-40B4-BE49-F238E27FC236}">
                <a16:creationId xmlns:a16="http://schemas.microsoft.com/office/drawing/2014/main" id="{4AEDDA81-4B36-FA13-7E85-A2F47CDCAF96}"/>
              </a:ext>
            </a:extLst>
          </p:cNvPr>
          <p:cNvSpPr>
            <a:spLocks noEditPoints="1"/>
          </p:cNvSpPr>
          <p:nvPr/>
        </p:nvSpPr>
        <p:spPr bwMode="auto">
          <a:xfrm>
            <a:off x="12832558" y="1669433"/>
            <a:ext cx="14288" cy="7138988"/>
          </a:xfrm>
          <a:custGeom>
            <a:avLst/>
            <a:gdLst>
              <a:gd name="T0" fmla="*/ 0 w 6"/>
              <a:gd name="T1" fmla="*/ 0 h 2998"/>
              <a:gd name="T2" fmla="*/ 0 w 6"/>
              <a:gd name="T3" fmla="*/ 124 h 2998"/>
              <a:gd name="T4" fmla="*/ 6 w 6"/>
              <a:gd name="T5" fmla="*/ 196 h 2998"/>
              <a:gd name="T6" fmla="*/ 6 w 6"/>
              <a:gd name="T7" fmla="*/ 220 h 2998"/>
              <a:gd name="T8" fmla="*/ 6 w 6"/>
              <a:gd name="T9" fmla="*/ 220 h 2998"/>
              <a:gd name="T10" fmla="*/ 0 w 6"/>
              <a:gd name="T11" fmla="*/ 292 h 2998"/>
              <a:gd name="T12" fmla="*/ 0 w 6"/>
              <a:gd name="T13" fmla="*/ 412 h 2998"/>
              <a:gd name="T14" fmla="*/ 6 w 6"/>
              <a:gd name="T15" fmla="*/ 484 h 2998"/>
              <a:gd name="T16" fmla="*/ 6 w 6"/>
              <a:gd name="T17" fmla="*/ 508 h 2998"/>
              <a:gd name="T18" fmla="*/ 6 w 6"/>
              <a:gd name="T19" fmla="*/ 508 h 2998"/>
              <a:gd name="T20" fmla="*/ 0 w 6"/>
              <a:gd name="T21" fmla="*/ 580 h 2998"/>
              <a:gd name="T22" fmla="*/ 0 w 6"/>
              <a:gd name="T23" fmla="*/ 700 h 2998"/>
              <a:gd name="T24" fmla="*/ 6 w 6"/>
              <a:gd name="T25" fmla="*/ 772 h 2998"/>
              <a:gd name="T26" fmla="*/ 6 w 6"/>
              <a:gd name="T27" fmla="*/ 796 h 2998"/>
              <a:gd name="T28" fmla="*/ 6 w 6"/>
              <a:gd name="T29" fmla="*/ 796 h 2998"/>
              <a:gd name="T30" fmla="*/ 0 w 6"/>
              <a:gd name="T31" fmla="*/ 868 h 2998"/>
              <a:gd name="T32" fmla="*/ 0 w 6"/>
              <a:gd name="T33" fmla="*/ 989 h 2998"/>
              <a:gd name="T34" fmla="*/ 6 w 6"/>
              <a:gd name="T35" fmla="*/ 1061 h 2998"/>
              <a:gd name="T36" fmla="*/ 6 w 6"/>
              <a:gd name="T37" fmla="*/ 1085 h 2998"/>
              <a:gd name="T38" fmla="*/ 6 w 6"/>
              <a:gd name="T39" fmla="*/ 1085 h 2998"/>
              <a:gd name="T40" fmla="*/ 0 w 6"/>
              <a:gd name="T41" fmla="*/ 1157 h 2998"/>
              <a:gd name="T42" fmla="*/ 0 w 6"/>
              <a:gd name="T43" fmla="*/ 1277 h 2998"/>
              <a:gd name="T44" fmla="*/ 6 w 6"/>
              <a:gd name="T45" fmla="*/ 1349 h 2998"/>
              <a:gd name="T46" fmla="*/ 6 w 6"/>
              <a:gd name="T47" fmla="*/ 1373 h 2998"/>
              <a:gd name="T48" fmla="*/ 6 w 6"/>
              <a:gd name="T49" fmla="*/ 1373 h 2998"/>
              <a:gd name="T50" fmla="*/ 0 w 6"/>
              <a:gd name="T51" fmla="*/ 1445 h 2998"/>
              <a:gd name="T52" fmla="*/ 0 w 6"/>
              <a:gd name="T53" fmla="*/ 1565 h 2998"/>
              <a:gd name="T54" fmla="*/ 6 w 6"/>
              <a:gd name="T55" fmla="*/ 1637 h 2998"/>
              <a:gd name="T56" fmla="*/ 6 w 6"/>
              <a:gd name="T57" fmla="*/ 1661 h 2998"/>
              <a:gd name="T58" fmla="*/ 6 w 6"/>
              <a:gd name="T59" fmla="*/ 1661 h 2998"/>
              <a:gd name="T60" fmla="*/ 0 w 6"/>
              <a:gd name="T61" fmla="*/ 1734 h 2998"/>
              <a:gd name="T62" fmla="*/ 0 w 6"/>
              <a:gd name="T63" fmla="*/ 1854 h 2998"/>
              <a:gd name="T64" fmla="*/ 6 w 6"/>
              <a:gd name="T65" fmla="*/ 1926 h 2998"/>
              <a:gd name="T66" fmla="*/ 6 w 6"/>
              <a:gd name="T67" fmla="*/ 1950 h 2998"/>
              <a:gd name="T68" fmla="*/ 6 w 6"/>
              <a:gd name="T69" fmla="*/ 1950 h 2998"/>
              <a:gd name="T70" fmla="*/ 0 w 6"/>
              <a:gd name="T71" fmla="*/ 2022 h 2998"/>
              <a:gd name="T72" fmla="*/ 0 w 6"/>
              <a:gd name="T73" fmla="*/ 2142 h 2998"/>
              <a:gd name="T74" fmla="*/ 6 w 6"/>
              <a:gd name="T75" fmla="*/ 2214 h 2998"/>
              <a:gd name="T76" fmla="*/ 6 w 6"/>
              <a:gd name="T77" fmla="*/ 2238 h 2998"/>
              <a:gd name="T78" fmla="*/ 6 w 6"/>
              <a:gd name="T79" fmla="*/ 2238 h 2998"/>
              <a:gd name="T80" fmla="*/ 0 w 6"/>
              <a:gd name="T81" fmla="*/ 2310 h 2998"/>
              <a:gd name="T82" fmla="*/ 0 w 6"/>
              <a:gd name="T83" fmla="*/ 2430 h 2998"/>
              <a:gd name="T84" fmla="*/ 6 w 6"/>
              <a:gd name="T85" fmla="*/ 2503 h 2998"/>
              <a:gd name="T86" fmla="*/ 6 w 6"/>
              <a:gd name="T87" fmla="*/ 2527 h 2998"/>
              <a:gd name="T88" fmla="*/ 6 w 6"/>
              <a:gd name="T89" fmla="*/ 2527 h 2998"/>
              <a:gd name="T90" fmla="*/ 0 w 6"/>
              <a:gd name="T91" fmla="*/ 2599 h 2998"/>
              <a:gd name="T92" fmla="*/ 0 w 6"/>
              <a:gd name="T93" fmla="*/ 2719 h 2998"/>
              <a:gd name="T94" fmla="*/ 6 w 6"/>
              <a:gd name="T95" fmla="*/ 2791 h 2998"/>
              <a:gd name="T96" fmla="*/ 6 w 6"/>
              <a:gd name="T97" fmla="*/ 2815 h 2998"/>
              <a:gd name="T98" fmla="*/ 6 w 6"/>
              <a:gd name="T99" fmla="*/ 2815 h 2998"/>
              <a:gd name="T100" fmla="*/ 0 w 6"/>
              <a:gd name="T101" fmla="*/ 2887 h 2998"/>
              <a:gd name="T102" fmla="*/ 0 w 6"/>
              <a:gd name="T103" fmla="*/ 2998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 h="2998">
                <a:moveTo>
                  <a:pt x="6" y="0"/>
                </a:moveTo>
                <a:lnTo>
                  <a:pt x="6" y="51"/>
                </a:lnTo>
                <a:lnTo>
                  <a:pt x="0" y="51"/>
                </a:lnTo>
                <a:lnTo>
                  <a:pt x="0" y="0"/>
                </a:lnTo>
                <a:lnTo>
                  <a:pt x="6" y="0"/>
                </a:lnTo>
                <a:close/>
                <a:moveTo>
                  <a:pt x="6" y="75"/>
                </a:moveTo>
                <a:lnTo>
                  <a:pt x="6" y="124"/>
                </a:lnTo>
                <a:lnTo>
                  <a:pt x="0" y="124"/>
                </a:lnTo>
                <a:lnTo>
                  <a:pt x="0" y="75"/>
                </a:lnTo>
                <a:lnTo>
                  <a:pt x="6" y="75"/>
                </a:lnTo>
                <a:close/>
                <a:moveTo>
                  <a:pt x="6" y="148"/>
                </a:moveTo>
                <a:lnTo>
                  <a:pt x="6" y="196"/>
                </a:lnTo>
                <a:lnTo>
                  <a:pt x="0" y="196"/>
                </a:lnTo>
                <a:lnTo>
                  <a:pt x="0" y="148"/>
                </a:lnTo>
                <a:lnTo>
                  <a:pt x="6" y="148"/>
                </a:lnTo>
                <a:close/>
                <a:moveTo>
                  <a:pt x="6" y="220"/>
                </a:moveTo>
                <a:lnTo>
                  <a:pt x="6" y="268"/>
                </a:lnTo>
                <a:lnTo>
                  <a:pt x="0" y="268"/>
                </a:lnTo>
                <a:lnTo>
                  <a:pt x="0" y="220"/>
                </a:lnTo>
                <a:lnTo>
                  <a:pt x="6" y="220"/>
                </a:lnTo>
                <a:close/>
                <a:moveTo>
                  <a:pt x="6" y="292"/>
                </a:moveTo>
                <a:lnTo>
                  <a:pt x="6" y="340"/>
                </a:lnTo>
                <a:lnTo>
                  <a:pt x="0" y="340"/>
                </a:lnTo>
                <a:lnTo>
                  <a:pt x="0" y="292"/>
                </a:lnTo>
                <a:lnTo>
                  <a:pt x="6" y="292"/>
                </a:lnTo>
                <a:close/>
                <a:moveTo>
                  <a:pt x="6" y="364"/>
                </a:moveTo>
                <a:lnTo>
                  <a:pt x="6" y="412"/>
                </a:lnTo>
                <a:lnTo>
                  <a:pt x="0" y="412"/>
                </a:lnTo>
                <a:lnTo>
                  <a:pt x="0" y="364"/>
                </a:lnTo>
                <a:lnTo>
                  <a:pt x="6" y="364"/>
                </a:lnTo>
                <a:close/>
                <a:moveTo>
                  <a:pt x="6" y="436"/>
                </a:moveTo>
                <a:lnTo>
                  <a:pt x="6" y="484"/>
                </a:lnTo>
                <a:lnTo>
                  <a:pt x="0" y="484"/>
                </a:lnTo>
                <a:lnTo>
                  <a:pt x="0" y="436"/>
                </a:lnTo>
                <a:lnTo>
                  <a:pt x="6" y="436"/>
                </a:lnTo>
                <a:close/>
                <a:moveTo>
                  <a:pt x="6" y="508"/>
                </a:moveTo>
                <a:lnTo>
                  <a:pt x="6" y="556"/>
                </a:lnTo>
                <a:lnTo>
                  <a:pt x="0" y="556"/>
                </a:lnTo>
                <a:lnTo>
                  <a:pt x="0" y="508"/>
                </a:lnTo>
                <a:lnTo>
                  <a:pt x="6" y="508"/>
                </a:lnTo>
                <a:close/>
                <a:moveTo>
                  <a:pt x="6" y="580"/>
                </a:moveTo>
                <a:lnTo>
                  <a:pt x="6" y="628"/>
                </a:lnTo>
                <a:lnTo>
                  <a:pt x="0" y="628"/>
                </a:lnTo>
                <a:lnTo>
                  <a:pt x="0" y="580"/>
                </a:lnTo>
                <a:lnTo>
                  <a:pt x="6" y="580"/>
                </a:lnTo>
                <a:close/>
                <a:moveTo>
                  <a:pt x="6" y="652"/>
                </a:moveTo>
                <a:lnTo>
                  <a:pt x="6" y="700"/>
                </a:lnTo>
                <a:lnTo>
                  <a:pt x="0" y="700"/>
                </a:lnTo>
                <a:lnTo>
                  <a:pt x="0" y="652"/>
                </a:lnTo>
                <a:lnTo>
                  <a:pt x="6" y="652"/>
                </a:lnTo>
                <a:close/>
                <a:moveTo>
                  <a:pt x="6" y="724"/>
                </a:moveTo>
                <a:lnTo>
                  <a:pt x="6" y="772"/>
                </a:lnTo>
                <a:lnTo>
                  <a:pt x="0" y="772"/>
                </a:lnTo>
                <a:lnTo>
                  <a:pt x="0" y="724"/>
                </a:lnTo>
                <a:lnTo>
                  <a:pt x="6" y="724"/>
                </a:lnTo>
                <a:close/>
                <a:moveTo>
                  <a:pt x="6" y="796"/>
                </a:moveTo>
                <a:lnTo>
                  <a:pt x="6" y="844"/>
                </a:lnTo>
                <a:lnTo>
                  <a:pt x="0" y="844"/>
                </a:lnTo>
                <a:lnTo>
                  <a:pt x="0" y="796"/>
                </a:lnTo>
                <a:lnTo>
                  <a:pt x="6" y="796"/>
                </a:lnTo>
                <a:close/>
                <a:moveTo>
                  <a:pt x="6" y="868"/>
                </a:moveTo>
                <a:lnTo>
                  <a:pt x="6" y="917"/>
                </a:lnTo>
                <a:lnTo>
                  <a:pt x="0" y="917"/>
                </a:lnTo>
                <a:lnTo>
                  <a:pt x="0" y="868"/>
                </a:lnTo>
                <a:lnTo>
                  <a:pt x="6" y="868"/>
                </a:lnTo>
                <a:close/>
                <a:moveTo>
                  <a:pt x="6" y="941"/>
                </a:moveTo>
                <a:lnTo>
                  <a:pt x="6" y="989"/>
                </a:lnTo>
                <a:lnTo>
                  <a:pt x="0" y="989"/>
                </a:lnTo>
                <a:lnTo>
                  <a:pt x="0" y="941"/>
                </a:lnTo>
                <a:lnTo>
                  <a:pt x="6" y="941"/>
                </a:lnTo>
                <a:close/>
                <a:moveTo>
                  <a:pt x="6" y="1013"/>
                </a:moveTo>
                <a:lnTo>
                  <a:pt x="6" y="1061"/>
                </a:lnTo>
                <a:lnTo>
                  <a:pt x="0" y="1061"/>
                </a:lnTo>
                <a:lnTo>
                  <a:pt x="0" y="1013"/>
                </a:lnTo>
                <a:lnTo>
                  <a:pt x="6" y="1013"/>
                </a:lnTo>
                <a:close/>
                <a:moveTo>
                  <a:pt x="6" y="1085"/>
                </a:moveTo>
                <a:lnTo>
                  <a:pt x="6" y="1133"/>
                </a:lnTo>
                <a:lnTo>
                  <a:pt x="0" y="1133"/>
                </a:lnTo>
                <a:lnTo>
                  <a:pt x="0" y="1085"/>
                </a:lnTo>
                <a:lnTo>
                  <a:pt x="6" y="1085"/>
                </a:lnTo>
                <a:close/>
                <a:moveTo>
                  <a:pt x="6" y="1157"/>
                </a:moveTo>
                <a:lnTo>
                  <a:pt x="6" y="1205"/>
                </a:lnTo>
                <a:lnTo>
                  <a:pt x="0" y="1205"/>
                </a:lnTo>
                <a:lnTo>
                  <a:pt x="0" y="1157"/>
                </a:lnTo>
                <a:lnTo>
                  <a:pt x="6" y="1157"/>
                </a:lnTo>
                <a:close/>
                <a:moveTo>
                  <a:pt x="6" y="1229"/>
                </a:moveTo>
                <a:lnTo>
                  <a:pt x="6" y="1277"/>
                </a:lnTo>
                <a:lnTo>
                  <a:pt x="0" y="1277"/>
                </a:lnTo>
                <a:lnTo>
                  <a:pt x="0" y="1229"/>
                </a:lnTo>
                <a:lnTo>
                  <a:pt x="6" y="1229"/>
                </a:lnTo>
                <a:close/>
                <a:moveTo>
                  <a:pt x="6" y="1301"/>
                </a:moveTo>
                <a:lnTo>
                  <a:pt x="6" y="1349"/>
                </a:lnTo>
                <a:lnTo>
                  <a:pt x="0" y="1349"/>
                </a:lnTo>
                <a:lnTo>
                  <a:pt x="0" y="1301"/>
                </a:lnTo>
                <a:lnTo>
                  <a:pt x="6" y="1301"/>
                </a:lnTo>
                <a:close/>
                <a:moveTo>
                  <a:pt x="6" y="1373"/>
                </a:moveTo>
                <a:lnTo>
                  <a:pt x="6" y="1421"/>
                </a:lnTo>
                <a:lnTo>
                  <a:pt x="0" y="1421"/>
                </a:lnTo>
                <a:lnTo>
                  <a:pt x="0" y="1373"/>
                </a:lnTo>
                <a:lnTo>
                  <a:pt x="6" y="1373"/>
                </a:lnTo>
                <a:close/>
                <a:moveTo>
                  <a:pt x="6" y="1445"/>
                </a:moveTo>
                <a:lnTo>
                  <a:pt x="6" y="1493"/>
                </a:lnTo>
                <a:lnTo>
                  <a:pt x="0" y="1493"/>
                </a:lnTo>
                <a:lnTo>
                  <a:pt x="0" y="1445"/>
                </a:lnTo>
                <a:lnTo>
                  <a:pt x="6" y="1445"/>
                </a:lnTo>
                <a:close/>
                <a:moveTo>
                  <a:pt x="6" y="1517"/>
                </a:moveTo>
                <a:lnTo>
                  <a:pt x="6" y="1565"/>
                </a:lnTo>
                <a:lnTo>
                  <a:pt x="0" y="1565"/>
                </a:lnTo>
                <a:lnTo>
                  <a:pt x="0" y="1517"/>
                </a:lnTo>
                <a:lnTo>
                  <a:pt x="6" y="1517"/>
                </a:lnTo>
                <a:close/>
                <a:moveTo>
                  <a:pt x="6" y="1589"/>
                </a:moveTo>
                <a:lnTo>
                  <a:pt x="6" y="1637"/>
                </a:lnTo>
                <a:lnTo>
                  <a:pt x="0" y="1637"/>
                </a:lnTo>
                <a:lnTo>
                  <a:pt x="0" y="1589"/>
                </a:lnTo>
                <a:lnTo>
                  <a:pt x="6" y="1589"/>
                </a:lnTo>
                <a:close/>
                <a:moveTo>
                  <a:pt x="6" y="1661"/>
                </a:moveTo>
                <a:lnTo>
                  <a:pt x="6" y="1710"/>
                </a:lnTo>
                <a:lnTo>
                  <a:pt x="0" y="1710"/>
                </a:lnTo>
                <a:lnTo>
                  <a:pt x="0" y="1661"/>
                </a:lnTo>
                <a:lnTo>
                  <a:pt x="6" y="1661"/>
                </a:lnTo>
                <a:close/>
                <a:moveTo>
                  <a:pt x="6" y="1734"/>
                </a:moveTo>
                <a:lnTo>
                  <a:pt x="6" y="1782"/>
                </a:lnTo>
                <a:lnTo>
                  <a:pt x="0" y="1782"/>
                </a:lnTo>
                <a:lnTo>
                  <a:pt x="0" y="1734"/>
                </a:lnTo>
                <a:lnTo>
                  <a:pt x="6" y="1734"/>
                </a:lnTo>
                <a:close/>
                <a:moveTo>
                  <a:pt x="6" y="1806"/>
                </a:moveTo>
                <a:lnTo>
                  <a:pt x="6" y="1854"/>
                </a:lnTo>
                <a:lnTo>
                  <a:pt x="0" y="1854"/>
                </a:lnTo>
                <a:lnTo>
                  <a:pt x="0" y="1806"/>
                </a:lnTo>
                <a:lnTo>
                  <a:pt x="6" y="1806"/>
                </a:lnTo>
                <a:close/>
                <a:moveTo>
                  <a:pt x="6" y="1878"/>
                </a:moveTo>
                <a:lnTo>
                  <a:pt x="6" y="1926"/>
                </a:lnTo>
                <a:lnTo>
                  <a:pt x="0" y="1926"/>
                </a:lnTo>
                <a:lnTo>
                  <a:pt x="0" y="1878"/>
                </a:lnTo>
                <a:lnTo>
                  <a:pt x="6" y="1878"/>
                </a:lnTo>
                <a:close/>
                <a:moveTo>
                  <a:pt x="6" y="1950"/>
                </a:moveTo>
                <a:lnTo>
                  <a:pt x="6" y="1998"/>
                </a:lnTo>
                <a:lnTo>
                  <a:pt x="0" y="1998"/>
                </a:lnTo>
                <a:lnTo>
                  <a:pt x="0" y="1950"/>
                </a:lnTo>
                <a:lnTo>
                  <a:pt x="6" y="1950"/>
                </a:lnTo>
                <a:close/>
                <a:moveTo>
                  <a:pt x="6" y="2022"/>
                </a:moveTo>
                <a:lnTo>
                  <a:pt x="6" y="2070"/>
                </a:lnTo>
                <a:lnTo>
                  <a:pt x="0" y="2070"/>
                </a:lnTo>
                <a:lnTo>
                  <a:pt x="0" y="2022"/>
                </a:lnTo>
                <a:lnTo>
                  <a:pt x="6" y="2022"/>
                </a:lnTo>
                <a:close/>
                <a:moveTo>
                  <a:pt x="6" y="2094"/>
                </a:moveTo>
                <a:lnTo>
                  <a:pt x="6" y="2142"/>
                </a:lnTo>
                <a:lnTo>
                  <a:pt x="0" y="2142"/>
                </a:lnTo>
                <a:lnTo>
                  <a:pt x="0" y="2094"/>
                </a:lnTo>
                <a:lnTo>
                  <a:pt x="6" y="2094"/>
                </a:lnTo>
                <a:close/>
                <a:moveTo>
                  <a:pt x="6" y="2166"/>
                </a:moveTo>
                <a:lnTo>
                  <a:pt x="6" y="2214"/>
                </a:lnTo>
                <a:lnTo>
                  <a:pt x="0" y="2214"/>
                </a:lnTo>
                <a:lnTo>
                  <a:pt x="0" y="2166"/>
                </a:lnTo>
                <a:lnTo>
                  <a:pt x="6" y="2166"/>
                </a:lnTo>
                <a:close/>
                <a:moveTo>
                  <a:pt x="6" y="2238"/>
                </a:moveTo>
                <a:lnTo>
                  <a:pt x="6" y="2286"/>
                </a:lnTo>
                <a:lnTo>
                  <a:pt x="0" y="2286"/>
                </a:lnTo>
                <a:lnTo>
                  <a:pt x="0" y="2238"/>
                </a:lnTo>
                <a:lnTo>
                  <a:pt x="6" y="2238"/>
                </a:lnTo>
                <a:close/>
                <a:moveTo>
                  <a:pt x="6" y="2310"/>
                </a:moveTo>
                <a:lnTo>
                  <a:pt x="6" y="2358"/>
                </a:lnTo>
                <a:lnTo>
                  <a:pt x="0" y="2358"/>
                </a:lnTo>
                <a:lnTo>
                  <a:pt x="0" y="2310"/>
                </a:lnTo>
                <a:lnTo>
                  <a:pt x="6" y="2310"/>
                </a:lnTo>
                <a:close/>
                <a:moveTo>
                  <a:pt x="6" y="2382"/>
                </a:moveTo>
                <a:lnTo>
                  <a:pt x="6" y="2430"/>
                </a:lnTo>
                <a:lnTo>
                  <a:pt x="0" y="2430"/>
                </a:lnTo>
                <a:lnTo>
                  <a:pt x="0" y="2382"/>
                </a:lnTo>
                <a:lnTo>
                  <a:pt x="6" y="2382"/>
                </a:lnTo>
                <a:close/>
                <a:moveTo>
                  <a:pt x="6" y="2454"/>
                </a:moveTo>
                <a:lnTo>
                  <a:pt x="6" y="2503"/>
                </a:lnTo>
                <a:lnTo>
                  <a:pt x="0" y="2503"/>
                </a:lnTo>
                <a:lnTo>
                  <a:pt x="0" y="2454"/>
                </a:lnTo>
                <a:lnTo>
                  <a:pt x="6" y="2454"/>
                </a:lnTo>
                <a:close/>
                <a:moveTo>
                  <a:pt x="6" y="2527"/>
                </a:moveTo>
                <a:lnTo>
                  <a:pt x="6" y="2575"/>
                </a:lnTo>
                <a:lnTo>
                  <a:pt x="0" y="2575"/>
                </a:lnTo>
                <a:lnTo>
                  <a:pt x="0" y="2527"/>
                </a:lnTo>
                <a:lnTo>
                  <a:pt x="6" y="2527"/>
                </a:lnTo>
                <a:close/>
                <a:moveTo>
                  <a:pt x="6" y="2599"/>
                </a:moveTo>
                <a:lnTo>
                  <a:pt x="6" y="2647"/>
                </a:lnTo>
                <a:lnTo>
                  <a:pt x="0" y="2647"/>
                </a:lnTo>
                <a:lnTo>
                  <a:pt x="0" y="2599"/>
                </a:lnTo>
                <a:lnTo>
                  <a:pt x="6" y="2599"/>
                </a:lnTo>
                <a:close/>
                <a:moveTo>
                  <a:pt x="6" y="2671"/>
                </a:moveTo>
                <a:lnTo>
                  <a:pt x="6" y="2719"/>
                </a:lnTo>
                <a:lnTo>
                  <a:pt x="0" y="2719"/>
                </a:lnTo>
                <a:lnTo>
                  <a:pt x="0" y="2671"/>
                </a:lnTo>
                <a:lnTo>
                  <a:pt x="6" y="2671"/>
                </a:lnTo>
                <a:close/>
                <a:moveTo>
                  <a:pt x="6" y="2743"/>
                </a:moveTo>
                <a:lnTo>
                  <a:pt x="6" y="2791"/>
                </a:lnTo>
                <a:lnTo>
                  <a:pt x="0" y="2791"/>
                </a:lnTo>
                <a:lnTo>
                  <a:pt x="0" y="2743"/>
                </a:lnTo>
                <a:lnTo>
                  <a:pt x="6" y="2743"/>
                </a:lnTo>
                <a:close/>
                <a:moveTo>
                  <a:pt x="6" y="2815"/>
                </a:moveTo>
                <a:lnTo>
                  <a:pt x="6" y="2863"/>
                </a:lnTo>
                <a:lnTo>
                  <a:pt x="0" y="2863"/>
                </a:lnTo>
                <a:lnTo>
                  <a:pt x="0" y="2815"/>
                </a:lnTo>
                <a:lnTo>
                  <a:pt x="6" y="2815"/>
                </a:lnTo>
                <a:close/>
                <a:moveTo>
                  <a:pt x="6" y="2887"/>
                </a:moveTo>
                <a:lnTo>
                  <a:pt x="6" y="2935"/>
                </a:lnTo>
                <a:lnTo>
                  <a:pt x="0" y="2935"/>
                </a:lnTo>
                <a:lnTo>
                  <a:pt x="0" y="2887"/>
                </a:lnTo>
                <a:lnTo>
                  <a:pt x="6" y="2887"/>
                </a:lnTo>
                <a:close/>
                <a:moveTo>
                  <a:pt x="6" y="2959"/>
                </a:moveTo>
                <a:lnTo>
                  <a:pt x="6" y="2998"/>
                </a:lnTo>
                <a:lnTo>
                  <a:pt x="0" y="2998"/>
                </a:lnTo>
                <a:lnTo>
                  <a:pt x="0" y="2959"/>
                </a:lnTo>
                <a:lnTo>
                  <a:pt x="6" y="2959"/>
                </a:lnTo>
                <a:close/>
              </a:path>
            </a:pathLst>
          </a:custGeom>
          <a:solidFill>
            <a:srgbClr val="000000"/>
          </a:solidFill>
          <a:ln w="0" cap="flat">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417" name="Rectangle 169">
            <a:extLst>
              <a:ext uri="{FF2B5EF4-FFF2-40B4-BE49-F238E27FC236}">
                <a16:creationId xmlns:a16="http://schemas.microsoft.com/office/drawing/2014/main" id="{CFD4EC68-4865-4433-F7AD-639E82C93FCA}"/>
              </a:ext>
            </a:extLst>
          </p:cNvPr>
          <p:cNvSpPr>
            <a:spLocks noChangeArrowheads="1"/>
          </p:cNvSpPr>
          <p:nvPr/>
        </p:nvSpPr>
        <p:spPr bwMode="auto">
          <a:xfrm>
            <a:off x="9329740" y="7806959"/>
            <a:ext cx="1147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b="1" dirty="0">
                <a:solidFill>
                  <a:srgbClr val="000000"/>
                </a:solidFill>
                <a:latin typeface="Calibri" panose="020F0502020204030204" pitchFamily="34" charset="0"/>
              </a:rPr>
              <a:t>Mediators</a:t>
            </a:r>
            <a:endParaRPr lang="en-US" altLang="en-US" sz="2700" dirty="0"/>
          </a:p>
        </p:txBody>
      </p:sp>
      <p:grpSp>
        <p:nvGrpSpPr>
          <p:cNvPr id="462" name="Group 461">
            <a:extLst>
              <a:ext uri="{FF2B5EF4-FFF2-40B4-BE49-F238E27FC236}">
                <a16:creationId xmlns:a16="http://schemas.microsoft.com/office/drawing/2014/main" id="{C6D5F597-1580-78E0-E064-AD0746F6F207}"/>
              </a:ext>
            </a:extLst>
          </p:cNvPr>
          <p:cNvGrpSpPr/>
          <p:nvPr/>
        </p:nvGrpSpPr>
        <p:grpSpPr>
          <a:xfrm>
            <a:off x="13608845" y="7800975"/>
            <a:ext cx="1088375" cy="642252"/>
            <a:chOff x="6732588" y="4664075"/>
            <a:chExt cx="725583" cy="428168"/>
          </a:xfrm>
        </p:grpSpPr>
        <p:sp>
          <p:nvSpPr>
            <p:cNvPr id="418" name="Rectangle 170">
              <a:extLst>
                <a:ext uri="{FF2B5EF4-FFF2-40B4-BE49-F238E27FC236}">
                  <a16:creationId xmlns:a16="http://schemas.microsoft.com/office/drawing/2014/main" id="{D659FC22-91FB-74EF-C329-53DA465A8896}"/>
                </a:ext>
              </a:extLst>
            </p:cNvPr>
            <p:cNvSpPr>
              <a:spLocks noChangeArrowheads="1"/>
            </p:cNvSpPr>
            <p:nvPr/>
          </p:nvSpPr>
          <p:spPr bwMode="auto">
            <a:xfrm>
              <a:off x="6732588" y="4664075"/>
              <a:ext cx="725583"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b="1" dirty="0">
                  <a:solidFill>
                    <a:srgbClr val="000000"/>
                  </a:solidFill>
                  <a:latin typeface="Calibri" panose="020F0502020204030204" pitchFamily="34" charset="0"/>
                </a:rPr>
                <a:t>Outcome </a:t>
              </a:r>
              <a:endParaRPr lang="en-US" altLang="en-US" sz="2700" dirty="0"/>
            </a:p>
          </p:txBody>
        </p:sp>
        <p:sp>
          <p:nvSpPr>
            <p:cNvPr id="419" name="Rectangle 171">
              <a:extLst>
                <a:ext uri="{FF2B5EF4-FFF2-40B4-BE49-F238E27FC236}">
                  <a16:creationId xmlns:a16="http://schemas.microsoft.com/office/drawing/2014/main" id="{8281556C-7907-E114-FF09-85541747048E}"/>
                </a:ext>
              </a:extLst>
            </p:cNvPr>
            <p:cNvSpPr>
              <a:spLocks noChangeArrowheads="1"/>
            </p:cNvSpPr>
            <p:nvPr/>
          </p:nvSpPr>
          <p:spPr bwMode="auto">
            <a:xfrm>
              <a:off x="6740525" y="4876800"/>
              <a:ext cx="669542"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b="1" dirty="0">
                  <a:solidFill>
                    <a:srgbClr val="000000"/>
                  </a:solidFill>
                  <a:latin typeface="Calibri" panose="020F0502020204030204" pitchFamily="34" charset="0"/>
                </a:rPr>
                <a:t>variables</a:t>
              </a:r>
              <a:endParaRPr lang="en-US" altLang="en-US" sz="2700" dirty="0"/>
            </a:p>
          </p:txBody>
        </p:sp>
      </p:grpSp>
      <p:grpSp>
        <p:nvGrpSpPr>
          <p:cNvPr id="461" name="Group 460">
            <a:extLst>
              <a:ext uri="{FF2B5EF4-FFF2-40B4-BE49-F238E27FC236}">
                <a16:creationId xmlns:a16="http://schemas.microsoft.com/office/drawing/2014/main" id="{26E3D068-5E03-D4DE-344A-7DC884B3F20F}"/>
              </a:ext>
            </a:extLst>
          </p:cNvPr>
          <p:cNvGrpSpPr/>
          <p:nvPr/>
        </p:nvGrpSpPr>
        <p:grpSpPr>
          <a:xfrm>
            <a:off x="4727973" y="7589384"/>
            <a:ext cx="1086003" cy="642252"/>
            <a:chOff x="1700213" y="4632325"/>
            <a:chExt cx="724002" cy="428168"/>
          </a:xfrm>
        </p:grpSpPr>
        <p:sp>
          <p:nvSpPr>
            <p:cNvPr id="420" name="Rectangle 172">
              <a:extLst>
                <a:ext uri="{FF2B5EF4-FFF2-40B4-BE49-F238E27FC236}">
                  <a16:creationId xmlns:a16="http://schemas.microsoft.com/office/drawing/2014/main" id="{4A961367-6DC5-DA18-4E03-340E3A1A2B50}"/>
                </a:ext>
              </a:extLst>
            </p:cNvPr>
            <p:cNvSpPr>
              <a:spLocks noChangeArrowheads="1"/>
            </p:cNvSpPr>
            <p:nvPr/>
          </p:nvSpPr>
          <p:spPr bwMode="auto">
            <a:xfrm>
              <a:off x="1700213" y="4632325"/>
              <a:ext cx="724002"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b="1" dirty="0">
                  <a:solidFill>
                    <a:srgbClr val="000000"/>
                  </a:solidFill>
                  <a:latin typeface="Calibri" panose="020F0502020204030204" pitchFamily="34" charset="0"/>
                </a:rPr>
                <a:t>Predictor </a:t>
              </a:r>
              <a:endParaRPr lang="en-US" altLang="en-US" sz="2700" dirty="0"/>
            </a:p>
          </p:txBody>
        </p:sp>
        <p:sp>
          <p:nvSpPr>
            <p:cNvPr id="421" name="Rectangle 173">
              <a:extLst>
                <a:ext uri="{FF2B5EF4-FFF2-40B4-BE49-F238E27FC236}">
                  <a16:creationId xmlns:a16="http://schemas.microsoft.com/office/drawing/2014/main" id="{07658CF5-FB60-B801-613A-D3799C79F970}"/>
                </a:ext>
              </a:extLst>
            </p:cNvPr>
            <p:cNvSpPr>
              <a:spLocks noChangeArrowheads="1"/>
            </p:cNvSpPr>
            <p:nvPr/>
          </p:nvSpPr>
          <p:spPr bwMode="auto">
            <a:xfrm>
              <a:off x="1708150" y="4845050"/>
              <a:ext cx="710152"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b="1" dirty="0">
                  <a:solidFill>
                    <a:srgbClr val="000000"/>
                  </a:solidFill>
                  <a:latin typeface="Calibri" panose="020F0502020204030204" pitchFamily="34" charset="0"/>
                </a:rPr>
                <a:t>variables </a:t>
              </a:r>
              <a:endParaRPr lang="en-US" altLang="en-US" sz="2700" dirty="0"/>
            </a:p>
          </p:txBody>
        </p:sp>
      </p:grpSp>
      <p:grpSp>
        <p:nvGrpSpPr>
          <p:cNvPr id="466" name="Group 465">
            <a:extLst>
              <a:ext uri="{FF2B5EF4-FFF2-40B4-BE49-F238E27FC236}">
                <a16:creationId xmlns:a16="http://schemas.microsoft.com/office/drawing/2014/main" id="{16394C7C-A8AE-1557-9D27-E1ACA7D01DA7}"/>
              </a:ext>
            </a:extLst>
          </p:cNvPr>
          <p:cNvGrpSpPr/>
          <p:nvPr/>
        </p:nvGrpSpPr>
        <p:grpSpPr>
          <a:xfrm>
            <a:off x="11263311" y="2521743"/>
            <a:ext cx="1543050" cy="685800"/>
            <a:chOff x="5984875" y="1681163"/>
            <a:chExt cx="1028700" cy="457200"/>
          </a:xfrm>
        </p:grpSpPr>
        <p:sp>
          <p:nvSpPr>
            <p:cNvPr id="422" name="Rectangle 174">
              <a:extLst>
                <a:ext uri="{FF2B5EF4-FFF2-40B4-BE49-F238E27FC236}">
                  <a16:creationId xmlns:a16="http://schemas.microsoft.com/office/drawing/2014/main" id="{734A3AB2-4BE3-537A-5E20-704351829955}"/>
                </a:ext>
              </a:extLst>
            </p:cNvPr>
            <p:cNvSpPr>
              <a:spLocks noChangeArrowheads="1"/>
            </p:cNvSpPr>
            <p:nvPr/>
          </p:nvSpPr>
          <p:spPr bwMode="auto">
            <a:xfrm>
              <a:off x="5984875" y="1681163"/>
              <a:ext cx="1028700" cy="457200"/>
            </a:xfrm>
            <a:prstGeom prst="rect">
              <a:avLst/>
            </a:prstGeom>
            <a:solidFill>
              <a:srgbClr val="FE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23" name="Rectangle 175">
              <a:extLst>
                <a:ext uri="{FF2B5EF4-FFF2-40B4-BE49-F238E27FC236}">
                  <a16:creationId xmlns:a16="http://schemas.microsoft.com/office/drawing/2014/main" id="{865C8137-2EBB-B60B-0CDF-A38A12FA54C9}"/>
                </a:ext>
              </a:extLst>
            </p:cNvPr>
            <p:cNvSpPr>
              <a:spLocks noChangeArrowheads="1"/>
            </p:cNvSpPr>
            <p:nvPr/>
          </p:nvSpPr>
          <p:spPr bwMode="auto">
            <a:xfrm>
              <a:off x="5984875" y="1681163"/>
              <a:ext cx="1028700" cy="457200"/>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24" name="Rectangle 176">
              <a:extLst>
                <a:ext uri="{FF2B5EF4-FFF2-40B4-BE49-F238E27FC236}">
                  <a16:creationId xmlns:a16="http://schemas.microsoft.com/office/drawing/2014/main" id="{4CB6F09D-4087-DAFD-87AF-128449F2FEDB}"/>
                </a:ext>
              </a:extLst>
            </p:cNvPr>
            <p:cNvSpPr>
              <a:spLocks noChangeArrowheads="1"/>
            </p:cNvSpPr>
            <p:nvPr/>
          </p:nvSpPr>
          <p:spPr bwMode="auto">
            <a:xfrm>
              <a:off x="6108700" y="1687513"/>
              <a:ext cx="829201"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Overall job </a:t>
              </a:r>
              <a:endParaRPr lang="en-US" altLang="en-US" sz="2700" dirty="0"/>
            </a:p>
          </p:txBody>
        </p:sp>
        <p:sp>
          <p:nvSpPr>
            <p:cNvPr id="425" name="Rectangle 177">
              <a:extLst>
                <a:ext uri="{FF2B5EF4-FFF2-40B4-BE49-F238E27FC236}">
                  <a16:creationId xmlns:a16="http://schemas.microsoft.com/office/drawing/2014/main" id="{BAA682C2-35B5-2D07-AEBB-931B37164738}"/>
                </a:ext>
              </a:extLst>
            </p:cNvPr>
            <p:cNvSpPr>
              <a:spLocks noChangeArrowheads="1"/>
            </p:cNvSpPr>
            <p:nvPr/>
          </p:nvSpPr>
          <p:spPr bwMode="auto">
            <a:xfrm>
              <a:off x="6088063" y="1901825"/>
              <a:ext cx="827791"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dirty="0">
                  <a:solidFill>
                    <a:srgbClr val="000000"/>
                  </a:solidFill>
                  <a:latin typeface="Calibri" panose="020F0502020204030204" pitchFamily="34" charset="0"/>
                </a:rPr>
                <a:t>satisfaction</a:t>
              </a:r>
              <a:endParaRPr lang="en-US" altLang="en-US" sz="2700" dirty="0"/>
            </a:p>
          </p:txBody>
        </p:sp>
      </p:grpSp>
      <p:grpSp>
        <p:nvGrpSpPr>
          <p:cNvPr id="465" name="Group 464">
            <a:extLst>
              <a:ext uri="{FF2B5EF4-FFF2-40B4-BE49-F238E27FC236}">
                <a16:creationId xmlns:a16="http://schemas.microsoft.com/office/drawing/2014/main" id="{7B188995-52E5-81E9-B33D-A5FEA1905294}"/>
              </a:ext>
            </a:extLst>
          </p:cNvPr>
          <p:cNvGrpSpPr/>
          <p:nvPr/>
        </p:nvGrpSpPr>
        <p:grpSpPr>
          <a:xfrm>
            <a:off x="8012907" y="2050257"/>
            <a:ext cx="2228850" cy="1285875"/>
            <a:chOff x="3817938" y="1366838"/>
            <a:chExt cx="1485900" cy="857250"/>
          </a:xfrm>
        </p:grpSpPr>
        <p:sp>
          <p:nvSpPr>
            <p:cNvPr id="426" name="Oval 178">
              <a:extLst>
                <a:ext uri="{FF2B5EF4-FFF2-40B4-BE49-F238E27FC236}">
                  <a16:creationId xmlns:a16="http://schemas.microsoft.com/office/drawing/2014/main" id="{B0D0CB59-0A6D-DDE9-E2B5-21EED8EC76F2}"/>
                </a:ext>
              </a:extLst>
            </p:cNvPr>
            <p:cNvSpPr>
              <a:spLocks noChangeArrowheads="1"/>
            </p:cNvSpPr>
            <p:nvPr/>
          </p:nvSpPr>
          <p:spPr bwMode="auto">
            <a:xfrm>
              <a:off x="3817938" y="1366838"/>
              <a:ext cx="1485900" cy="857250"/>
            </a:xfrm>
            <a:prstGeom prst="ellipse">
              <a:avLst/>
            </a:prstGeom>
            <a:solidFill>
              <a:srgbClr val="FEE599"/>
            </a:solidFill>
            <a:ln w="0">
              <a:solidFill>
                <a:srgbClr val="000000"/>
              </a:solidFill>
              <a:prstDash val="solid"/>
              <a:round/>
              <a:headEnd/>
              <a:tailEnd/>
            </a:ln>
          </p:spPr>
          <p:txBody>
            <a:bodyPr vert="horz" wrap="square" lIns="137160" tIns="68580" rIns="137160" bIns="68580" numCol="1" anchor="t" anchorCtr="0" compatLnSpc="1">
              <a:prstTxWarp prst="textNoShape">
                <a:avLst/>
              </a:prstTxWarp>
            </a:bodyPr>
            <a:lstStyle/>
            <a:p>
              <a:endParaRPr lang="en-ZA" sz="2700"/>
            </a:p>
          </p:txBody>
        </p:sp>
        <p:sp>
          <p:nvSpPr>
            <p:cNvPr id="427" name="Oval 179">
              <a:extLst>
                <a:ext uri="{FF2B5EF4-FFF2-40B4-BE49-F238E27FC236}">
                  <a16:creationId xmlns:a16="http://schemas.microsoft.com/office/drawing/2014/main" id="{8AAD1A8B-D33A-66A8-EC00-8888D7160B96}"/>
                </a:ext>
              </a:extLst>
            </p:cNvPr>
            <p:cNvSpPr>
              <a:spLocks noChangeArrowheads="1"/>
            </p:cNvSpPr>
            <p:nvPr/>
          </p:nvSpPr>
          <p:spPr bwMode="auto">
            <a:xfrm>
              <a:off x="3817938" y="1366838"/>
              <a:ext cx="1485900" cy="857250"/>
            </a:xfrm>
            <a:prstGeom prst="ellipse">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28" name="Rectangle 180">
              <a:extLst>
                <a:ext uri="{FF2B5EF4-FFF2-40B4-BE49-F238E27FC236}">
                  <a16:creationId xmlns:a16="http://schemas.microsoft.com/office/drawing/2014/main" id="{3833B1C3-AA1C-047E-9FD7-D362B12284F8}"/>
                </a:ext>
              </a:extLst>
            </p:cNvPr>
            <p:cNvSpPr>
              <a:spLocks noChangeArrowheads="1"/>
            </p:cNvSpPr>
            <p:nvPr/>
          </p:nvSpPr>
          <p:spPr bwMode="auto">
            <a:xfrm>
              <a:off x="4210050" y="1677988"/>
              <a:ext cx="707416"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100">
                  <a:solidFill>
                    <a:srgbClr val="000000"/>
                  </a:solidFill>
                  <a:latin typeface="Calibri" panose="020F0502020204030204" pitchFamily="34" charset="0"/>
                </a:rPr>
                <a:t>Workload</a:t>
              </a:r>
              <a:endParaRPr lang="en-US" altLang="en-US" sz="2700"/>
            </a:p>
          </p:txBody>
        </p:sp>
      </p:grpSp>
      <p:grpSp>
        <p:nvGrpSpPr>
          <p:cNvPr id="494" name="Group 493">
            <a:extLst>
              <a:ext uri="{FF2B5EF4-FFF2-40B4-BE49-F238E27FC236}">
                <a16:creationId xmlns:a16="http://schemas.microsoft.com/office/drawing/2014/main" id="{F5B102B5-9717-FBDB-0E17-C693BD5AC23B}"/>
              </a:ext>
            </a:extLst>
          </p:cNvPr>
          <p:cNvGrpSpPr/>
          <p:nvPr/>
        </p:nvGrpSpPr>
        <p:grpSpPr>
          <a:xfrm>
            <a:off x="10280186" y="2681288"/>
            <a:ext cx="3078956" cy="3498057"/>
            <a:chOff x="5303838" y="1795463"/>
            <a:chExt cx="2052637" cy="2332038"/>
          </a:xfrm>
        </p:grpSpPr>
        <p:sp>
          <p:nvSpPr>
            <p:cNvPr id="433" name="Line 185">
              <a:extLst>
                <a:ext uri="{FF2B5EF4-FFF2-40B4-BE49-F238E27FC236}">
                  <a16:creationId xmlns:a16="http://schemas.microsoft.com/office/drawing/2014/main" id="{08CA7C7C-37C4-2F5C-21A4-A0E140D5AD9E}"/>
                </a:ext>
              </a:extLst>
            </p:cNvPr>
            <p:cNvSpPr>
              <a:spLocks noChangeShapeType="1"/>
            </p:cNvSpPr>
            <p:nvPr/>
          </p:nvSpPr>
          <p:spPr bwMode="auto">
            <a:xfrm>
              <a:off x="5303838" y="1795463"/>
              <a:ext cx="2001838" cy="227330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34" name="Freeform 186">
              <a:extLst>
                <a:ext uri="{FF2B5EF4-FFF2-40B4-BE49-F238E27FC236}">
                  <a16:creationId xmlns:a16="http://schemas.microsoft.com/office/drawing/2014/main" id="{F9AFD377-C7ED-4626-362E-179B6261C002}"/>
                </a:ext>
              </a:extLst>
            </p:cNvPr>
            <p:cNvSpPr>
              <a:spLocks/>
            </p:cNvSpPr>
            <p:nvPr/>
          </p:nvSpPr>
          <p:spPr bwMode="auto">
            <a:xfrm>
              <a:off x="7264400" y="4030663"/>
              <a:ext cx="92075" cy="96838"/>
            </a:xfrm>
            <a:custGeom>
              <a:avLst/>
              <a:gdLst>
                <a:gd name="T0" fmla="*/ 42 w 58"/>
                <a:gd name="T1" fmla="*/ 0 h 61"/>
                <a:gd name="T2" fmla="*/ 58 w 58"/>
                <a:gd name="T3" fmla="*/ 61 h 61"/>
                <a:gd name="T4" fmla="*/ 0 w 58"/>
                <a:gd name="T5" fmla="*/ 37 h 61"/>
                <a:gd name="T6" fmla="*/ 42 w 58"/>
                <a:gd name="T7" fmla="*/ 0 h 61"/>
              </a:gdLst>
              <a:ahLst/>
              <a:cxnLst>
                <a:cxn ang="0">
                  <a:pos x="T0" y="T1"/>
                </a:cxn>
                <a:cxn ang="0">
                  <a:pos x="T2" y="T3"/>
                </a:cxn>
                <a:cxn ang="0">
                  <a:pos x="T4" y="T5"/>
                </a:cxn>
                <a:cxn ang="0">
                  <a:pos x="T6" y="T7"/>
                </a:cxn>
              </a:cxnLst>
              <a:rect l="0" t="0" r="r" b="b"/>
              <a:pathLst>
                <a:path w="58" h="61">
                  <a:moveTo>
                    <a:pt x="42" y="0"/>
                  </a:moveTo>
                  <a:lnTo>
                    <a:pt x="58" y="61"/>
                  </a:lnTo>
                  <a:lnTo>
                    <a:pt x="0" y="37"/>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35" name="Rectangle 187">
              <a:extLst>
                <a:ext uri="{FF2B5EF4-FFF2-40B4-BE49-F238E27FC236}">
                  <a16:creationId xmlns:a16="http://schemas.microsoft.com/office/drawing/2014/main" id="{FB60B5F0-2664-5CFF-6067-A0A0E92D0E1C}"/>
                </a:ext>
              </a:extLst>
            </p:cNvPr>
            <p:cNvSpPr>
              <a:spLocks noChangeArrowheads="1"/>
            </p:cNvSpPr>
            <p:nvPr/>
          </p:nvSpPr>
          <p:spPr bwMode="auto">
            <a:xfrm>
              <a:off x="6127750" y="2824163"/>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36" name="Rectangle 188">
              <a:extLst>
                <a:ext uri="{FF2B5EF4-FFF2-40B4-BE49-F238E27FC236}">
                  <a16:creationId xmlns:a16="http://schemas.microsoft.com/office/drawing/2014/main" id="{2725CAEF-8077-E41E-FC33-CCF4A2508EBC}"/>
                </a:ext>
              </a:extLst>
            </p:cNvPr>
            <p:cNvSpPr>
              <a:spLocks noChangeArrowheads="1"/>
            </p:cNvSpPr>
            <p:nvPr/>
          </p:nvSpPr>
          <p:spPr bwMode="auto">
            <a:xfrm>
              <a:off x="6130925" y="2817813"/>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0.33</a:t>
              </a:r>
              <a:endParaRPr lang="en-US" altLang="en-US" sz="2700" dirty="0"/>
            </a:p>
          </p:txBody>
        </p:sp>
      </p:grpSp>
      <p:grpSp>
        <p:nvGrpSpPr>
          <p:cNvPr id="497" name="Group 496">
            <a:extLst>
              <a:ext uri="{FF2B5EF4-FFF2-40B4-BE49-F238E27FC236}">
                <a16:creationId xmlns:a16="http://schemas.microsoft.com/office/drawing/2014/main" id="{9AB6C1F4-3F7E-8664-D0AA-5F1A13667019}"/>
              </a:ext>
            </a:extLst>
          </p:cNvPr>
          <p:cNvGrpSpPr/>
          <p:nvPr/>
        </p:nvGrpSpPr>
        <p:grpSpPr>
          <a:xfrm>
            <a:off x="10241757" y="2526507"/>
            <a:ext cx="1021557" cy="421482"/>
            <a:chOff x="5303838" y="1684338"/>
            <a:chExt cx="681038" cy="280988"/>
          </a:xfrm>
        </p:grpSpPr>
        <p:sp>
          <p:nvSpPr>
            <p:cNvPr id="429" name="Line 181">
              <a:extLst>
                <a:ext uri="{FF2B5EF4-FFF2-40B4-BE49-F238E27FC236}">
                  <a16:creationId xmlns:a16="http://schemas.microsoft.com/office/drawing/2014/main" id="{0A32E545-7C38-2321-2D73-07AAA9610333}"/>
                </a:ext>
              </a:extLst>
            </p:cNvPr>
            <p:cNvSpPr>
              <a:spLocks noChangeShapeType="1"/>
            </p:cNvSpPr>
            <p:nvPr/>
          </p:nvSpPr>
          <p:spPr bwMode="auto">
            <a:xfrm>
              <a:off x="5303838" y="1795463"/>
              <a:ext cx="603250" cy="571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30" name="Freeform 182">
              <a:extLst>
                <a:ext uri="{FF2B5EF4-FFF2-40B4-BE49-F238E27FC236}">
                  <a16:creationId xmlns:a16="http://schemas.microsoft.com/office/drawing/2014/main" id="{44C0C42D-88AD-9983-94BE-2DF3E51D8D80}"/>
                </a:ext>
              </a:extLst>
            </p:cNvPr>
            <p:cNvSpPr>
              <a:spLocks/>
            </p:cNvSpPr>
            <p:nvPr/>
          </p:nvSpPr>
          <p:spPr bwMode="auto">
            <a:xfrm>
              <a:off x="5891213" y="1808163"/>
              <a:ext cx="93663" cy="88900"/>
            </a:xfrm>
            <a:custGeom>
              <a:avLst/>
              <a:gdLst>
                <a:gd name="T0" fmla="*/ 5 w 59"/>
                <a:gd name="T1" fmla="*/ 0 h 56"/>
                <a:gd name="T2" fmla="*/ 59 w 59"/>
                <a:gd name="T3" fmla="*/ 33 h 56"/>
                <a:gd name="T4" fmla="*/ 0 w 59"/>
                <a:gd name="T5" fmla="*/ 56 h 56"/>
                <a:gd name="T6" fmla="*/ 5 w 59"/>
                <a:gd name="T7" fmla="*/ 0 h 56"/>
              </a:gdLst>
              <a:ahLst/>
              <a:cxnLst>
                <a:cxn ang="0">
                  <a:pos x="T0" y="T1"/>
                </a:cxn>
                <a:cxn ang="0">
                  <a:pos x="T2" y="T3"/>
                </a:cxn>
                <a:cxn ang="0">
                  <a:pos x="T4" y="T5"/>
                </a:cxn>
                <a:cxn ang="0">
                  <a:pos x="T6" y="T7"/>
                </a:cxn>
              </a:cxnLst>
              <a:rect l="0" t="0" r="r" b="b"/>
              <a:pathLst>
                <a:path w="59" h="56">
                  <a:moveTo>
                    <a:pt x="5" y="0"/>
                  </a:moveTo>
                  <a:lnTo>
                    <a:pt x="59" y="33"/>
                  </a:lnTo>
                  <a:lnTo>
                    <a:pt x="0" y="5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31" name="Rectangle 183">
              <a:extLst>
                <a:ext uri="{FF2B5EF4-FFF2-40B4-BE49-F238E27FC236}">
                  <a16:creationId xmlns:a16="http://schemas.microsoft.com/office/drawing/2014/main" id="{53B2772A-C68D-972A-5304-68B390648BA3}"/>
                </a:ext>
              </a:extLst>
            </p:cNvPr>
            <p:cNvSpPr>
              <a:spLocks noChangeArrowheads="1"/>
            </p:cNvSpPr>
            <p:nvPr/>
          </p:nvSpPr>
          <p:spPr bwMode="auto">
            <a:xfrm>
              <a:off x="5441950" y="1690688"/>
              <a:ext cx="404813"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32" name="Rectangle 184">
              <a:extLst>
                <a:ext uri="{FF2B5EF4-FFF2-40B4-BE49-F238E27FC236}">
                  <a16:creationId xmlns:a16="http://schemas.microsoft.com/office/drawing/2014/main" id="{4EB00F80-4E27-0C7E-EAA3-2535AF3B6526}"/>
                </a:ext>
              </a:extLst>
            </p:cNvPr>
            <p:cNvSpPr>
              <a:spLocks noChangeArrowheads="1"/>
            </p:cNvSpPr>
            <p:nvPr/>
          </p:nvSpPr>
          <p:spPr bwMode="auto">
            <a:xfrm>
              <a:off x="5445125" y="1684338"/>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0.42</a:t>
              </a:r>
              <a:endParaRPr lang="en-US" altLang="en-US" sz="2700" dirty="0"/>
            </a:p>
          </p:txBody>
        </p:sp>
      </p:grpSp>
      <p:grpSp>
        <p:nvGrpSpPr>
          <p:cNvPr id="514" name="Group 513">
            <a:extLst>
              <a:ext uri="{FF2B5EF4-FFF2-40B4-BE49-F238E27FC236}">
                <a16:creationId xmlns:a16="http://schemas.microsoft.com/office/drawing/2014/main" id="{5AC1ABBB-40E9-2883-85D0-9362A3C423F9}"/>
              </a:ext>
            </a:extLst>
          </p:cNvPr>
          <p:cNvGrpSpPr/>
          <p:nvPr/>
        </p:nvGrpSpPr>
        <p:grpSpPr>
          <a:xfrm>
            <a:off x="9148976" y="3336132"/>
            <a:ext cx="824894" cy="2428875"/>
            <a:chOff x="4575316" y="2224088"/>
            <a:chExt cx="549929" cy="1619250"/>
          </a:xfrm>
        </p:grpSpPr>
        <p:sp>
          <p:nvSpPr>
            <p:cNvPr id="437" name="Line 189">
              <a:extLst>
                <a:ext uri="{FF2B5EF4-FFF2-40B4-BE49-F238E27FC236}">
                  <a16:creationId xmlns:a16="http://schemas.microsoft.com/office/drawing/2014/main" id="{D58E73FD-D839-F555-678D-7946E0F3E83E}"/>
                </a:ext>
              </a:extLst>
            </p:cNvPr>
            <p:cNvSpPr>
              <a:spLocks noChangeShapeType="1"/>
            </p:cNvSpPr>
            <p:nvPr/>
          </p:nvSpPr>
          <p:spPr bwMode="auto">
            <a:xfrm>
              <a:off x="4575316" y="2224088"/>
              <a:ext cx="509588" cy="154463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39" name="Rectangle 191">
              <a:extLst>
                <a:ext uri="{FF2B5EF4-FFF2-40B4-BE49-F238E27FC236}">
                  <a16:creationId xmlns:a16="http://schemas.microsoft.com/office/drawing/2014/main" id="{77B5FD50-E861-E091-A0AF-B19B11313BC6}"/>
                </a:ext>
              </a:extLst>
            </p:cNvPr>
            <p:cNvSpPr>
              <a:spLocks noChangeArrowheads="1"/>
            </p:cNvSpPr>
            <p:nvPr/>
          </p:nvSpPr>
          <p:spPr bwMode="auto">
            <a:xfrm>
              <a:off x="4633913" y="2895600"/>
              <a:ext cx="404813"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38" name="Freeform 190">
              <a:extLst>
                <a:ext uri="{FF2B5EF4-FFF2-40B4-BE49-F238E27FC236}">
                  <a16:creationId xmlns:a16="http://schemas.microsoft.com/office/drawing/2014/main" id="{0139EC02-AEA7-A76C-7921-69AC5ACB68E2}"/>
                </a:ext>
              </a:extLst>
            </p:cNvPr>
            <p:cNvSpPr>
              <a:spLocks/>
            </p:cNvSpPr>
            <p:nvPr/>
          </p:nvSpPr>
          <p:spPr bwMode="auto">
            <a:xfrm>
              <a:off x="5041107" y="3743325"/>
              <a:ext cx="84138" cy="100013"/>
            </a:xfrm>
            <a:custGeom>
              <a:avLst/>
              <a:gdLst>
                <a:gd name="T0" fmla="*/ 53 w 53"/>
                <a:gd name="T1" fmla="*/ 0 h 63"/>
                <a:gd name="T2" fmla="*/ 44 w 53"/>
                <a:gd name="T3" fmla="*/ 63 h 63"/>
                <a:gd name="T4" fmla="*/ 0 w 53"/>
                <a:gd name="T5" fmla="*/ 18 h 63"/>
                <a:gd name="T6" fmla="*/ 53 w 53"/>
                <a:gd name="T7" fmla="*/ 0 h 63"/>
              </a:gdLst>
              <a:ahLst/>
              <a:cxnLst>
                <a:cxn ang="0">
                  <a:pos x="T0" y="T1"/>
                </a:cxn>
                <a:cxn ang="0">
                  <a:pos x="T2" y="T3"/>
                </a:cxn>
                <a:cxn ang="0">
                  <a:pos x="T4" y="T5"/>
                </a:cxn>
                <a:cxn ang="0">
                  <a:pos x="T6" y="T7"/>
                </a:cxn>
              </a:cxnLst>
              <a:rect l="0" t="0" r="r" b="b"/>
              <a:pathLst>
                <a:path w="53" h="63">
                  <a:moveTo>
                    <a:pt x="53" y="0"/>
                  </a:moveTo>
                  <a:lnTo>
                    <a:pt x="44" y="63"/>
                  </a:lnTo>
                  <a:lnTo>
                    <a:pt x="0" y="18"/>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40" name="Rectangle 192">
              <a:extLst>
                <a:ext uri="{FF2B5EF4-FFF2-40B4-BE49-F238E27FC236}">
                  <a16:creationId xmlns:a16="http://schemas.microsoft.com/office/drawing/2014/main" id="{59E0A0DE-06D1-4EE7-D938-26205E3C10C9}"/>
                </a:ext>
              </a:extLst>
            </p:cNvPr>
            <p:cNvSpPr>
              <a:spLocks noChangeArrowheads="1"/>
            </p:cNvSpPr>
            <p:nvPr/>
          </p:nvSpPr>
          <p:spPr bwMode="auto">
            <a:xfrm>
              <a:off x="4644232" y="2889250"/>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0.17</a:t>
              </a:r>
              <a:endParaRPr lang="en-US" altLang="en-US" sz="2700" dirty="0"/>
            </a:p>
          </p:txBody>
        </p:sp>
      </p:grpSp>
      <p:grpSp>
        <p:nvGrpSpPr>
          <p:cNvPr id="504" name="Group 503">
            <a:extLst>
              <a:ext uri="{FF2B5EF4-FFF2-40B4-BE49-F238E27FC236}">
                <a16:creationId xmlns:a16="http://schemas.microsoft.com/office/drawing/2014/main" id="{FFAB8A7A-0D44-6644-BB7A-020C194150A6}"/>
              </a:ext>
            </a:extLst>
          </p:cNvPr>
          <p:cNvGrpSpPr/>
          <p:nvPr/>
        </p:nvGrpSpPr>
        <p:grpSpPr>
          <a:xfrm>
            <a:off x="10251389" y="3207545"/>
            <a:ext cx="1783451" cy="3117057"/>
            <a:chOff x="5310259" y="2138363"/>
            <a:chExt cx="1188967" cy="2078038"/>
          </a:xfrm>
        </p:grpSpPr>
        <p:sp>
          <p:nvSpPr>
            <p:cNvPr id="441" name="Line 193">
              <a:extLst>
                <a:ext uri="{FF2B5EF4-FFF2-40B4-BE49-F238E27FC236}">
                  <a16:creationId xmlns:a16="http://schemas.microsoft.com/office/drawing/2014/main" id="{D61DAECB-6750-4181-2972-DACA9B402B85}"/>
                </a:ext>
              </a:extLst>
            </p:cNvPr>
            <p:cNvSpPr>
              <a:spLocks noChangeShapeType="1"/>
            </p:cNvSpPr>
            <p:nvPr/>
          </p:nvSpPr>
          <p:spPr bwMode="auto">
            <a:xfrm flipV="1">
              <a:off x="5310259" y="2195513"/>
              <a:ext cx="1155700" cy="202088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42" name="Freeform 194">
              <a:extLst>
                <a:ext uri="{FF2B5EF4-FFF2-40B4-BE49-F238E27FC236}">
                  <a16:creationId xmlns:a16="http://schemas.microsoft.com/office/drawing/2014/main" id="{6696650F-5010-D7B9-2628-52146318C51B}"/>
                </a:ext>
              </a:extLst>
            </p:cNvPr>
            <p:cNvSpPr>
              <a:spLocks/>
            </p:cNvSpPr>
            <p:nvPr/>
          </p:nvSpPr>
          <p:spPr bwMode="auto">
            <a:xfrm>
              <a:off x="6415088" y="2138363"/>
              <a:ext cx="84138" cy="100013"/>
            </a:xfrm>
            <a:custGeom>
              <a:avLst/>
              <a:gdLst>
                <a:gd name="T0" fmla="*/ 0 w 53"/>
                <a:gd name="T1" fmla="*/ 35 h 63"/>
                <a:gd name="T2" fmla="*/ 53 w 53"/>
                <a:gd name="T3" fmla="*/ 0 h 63"/>
                <a:gd name="T4" fmla="*/ 49 w 53"/>
                <a:gd name="T5" fmla="*/ 63 h 63"/>
                <a:gd name="T6" fmla="*/ 0 w 53"/>
                <a:gd name="T7" fmla="*/ 35 h 63"/>
              </a:gdLst>
              <a:ahLst/>
              <a:cxnLst>
                <a:cxn ang="0">
                  <a:pos x="T0" y="T1"/>
                </a:cxn>
                <a:cxn ang="0">
                  <a:pos x="T2" y="T3"/>
                </a:cxn>
                <a:cxn ang="0">
                  <a:pos x="T4" y="T5"/>
                </a:cxn>
                <a:cxn ang="0">
                  <a:pos x="T6" y="T7"/>
                </a:cxn>
              </a:cxnLst>
              <a:rect l="0" t="0" r="r" b="b"/>
              <a:pathLst>
                <a:path w="53" h="63">
                  <a:moveTo>
                    <a:pt x="0" y="35"/>
                  </a:moveTo>
                  <a:lnTo>
                    <a:pt x="53" y="0"/>
                  </a:lnTo>
                  <a:lnTo>
                    <a:pt x="49" y="63"/>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43" name="Rectangle 195">
              <a:extLst>
                <a:ext uri="{FF2B5EF4-FFF2-40B4-BE49-F238E27FC236}">
                  <a16:creationId xmlns:a16="http://schemas.microsoft.com/office/drawing/2014/main" id="{8788A697-4CDD-F1C3-9902-45899971D5AA}"/>
                </a:ext>
              </a:extLst>
            </p:cNvPr>
            <p:cNvSpPr>
              <a:spLocks noChangeArrowheads="1"/>
            </p:cNvSpPr>
            <p:nvPr/>
          </p:nvSpPr>
          <p:spPr bwMode="auto">
            <a:xfrm>
              <a:off x="5699125" y="3046413"/>
              <a:ext cx="404813"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44" name="Rectangle 196">
              <a:extLst>
                <a:ext uri="{FF2B5EF4-FFF2-40B4-BE49-F238E27FC236}">
                  <a16:creationId xmlns:a16="http://schemas.microsoft.com/office/drawing/2014/main" id="{B4F3DFB0-B097-ED02-7DAC-3E98A9A9E81D}"/>
                </a:ext>
              </a:extLst>
            </p:cNvPr>
            <p:cNvSpPr>
              <a:spLocks noChangeArrowheads="1"/>
            </p:cNvSpPr>
            <p:nvPr/>
          </p:nvSpPr>
          <p:spPr bwMode="auto">
            <a:xfrm>
              <a:off x="5702300" y="3038475"/>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0.70</a:t>
              </a:r>
              <a:endParaRPr lang="en-US" altLang="en-US" sz="2700" dirty="0"/>
            </a:p>
          </p:txBody>
        </p:sp>
      </p:grpSp>
      <p:grpSp>
        <p:nvGrpSpPr>
          <p:cNvPr id="3" name="Group 2">
            <a:extLst>
              <a:ext uri="{FF2B5EF4-FFF2-40B4-BE49-F238E27FC236}">
                <a16:creationId xmlns:a16="http://schemas.microsoft.com/office/drawing/2014/main" id="{17744D22-F4A0-C1F5-3D0A-180D31649166}"/>
              </a:ext>
            </a:extLst>
          </p:cNvPr>
          <p:cNvGrpSpPr/>
          <p:nvPr/>
        </p:nvGrpSpPr>
        <p:grpSpPr>
          <a:xfrm>
            <a:off x="12806357" y="2864648"/>
            <a:ext cx="809625" cy="472916"/>
            <a:chOff x="7013575" y="1909763"/>
            <a:chExt cx="539750" cy="315277"/>
          </a:xfrm>
        </p:grpSpPr>
        <p:sp>
          <p:nvSpPr>
            <p:cNvPr id="445" name="Line 197">
              <a:extLst>
                <a:ext uri="{FF2B5EF4-FFF2-40B4-BE49-F238E27FC236}">
                  <a16:creationId xmlns:a16="http://schemas.microsoft.com/office/drawing/2014/main" id="{228A5948-1A0F-7533-07C3-D4F4C4A8849E}"/>
                </a:ext>
              </a:extLst>
            </p:cNvPr>
            <p:cNvSpPr>
              <a:spLocks noChangeShapeType="1"/>
            </p:cNvSpPr>
            <p:nvPr/>
          </p:nvSpPr>
          <p:spPr bwMode="auto">
            <a:xfrm>
              <a:off x="7013575" y="1909763"/>
              <a:ext cx="473075" cy="27463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47" name="Rectangle 199">
              <a:extLst>
                <a:ext uri="{FF2B5EF4-FFF2-40B4-BE49-F238E27FC236}">
                  <a16:creationId xmlns:a16="http://schemas.microsoft.com/office/drawing/2014/main" id="{C81246C6-D995-6615-2D7E-22E3ECE409FE}"/>
                </a:ext>
              </a:extLst>
            </p:cNvPr>
            <p:cNvSpPr>
              <a:spLocks noChangeArrowheads="1"/>
            </p:cNvSpPr>
            <p:nvPr/>
          </p:nvSpPr>
          <p:spPr bwMode="auto">
            <a:xfrm>
              <a:off x="7104063" y="1930400"/>
              <a:ext cx="343217" cy="2946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46" name="Freeform 198">
              <a:extLst>
                <a:ext uri="{FF2B5EF4-FFF2-40B4-BE49-F238E27FC236}">
                  <a16:creationId xmlns:a16="http://schemas.microsoft.com/office/drawing/2014/main" id="{73CBBF1D-EE1B-A31A-5543-97CED200C77D}"/>
                </a:ext>
              </a:extLst>
            </p:cNvPr>
            <p:cNvSpPr>
              <a:spLocks/>
            </p:cNvSpPr>
            <p:nvPr/>
          </p:nvSpPr>
          <p:spPr bwMode="auto">
            <a:xfrm>
              <a:off x="7454900" y="2141538"/>
              <a:ext cx="98425" cy="82550"/>
            </a:xfrm>
            <a:custGeom>
              <a:avLst/>
              <a:gdLst>
                <a:gd name="T0" fmla="*/ 28 w 62"/>
                <a:gd name="T1" fmla="*/ 0 h 52"/>
                <a:gd name="T2" fmla="*/ 62 w 62"/>
                <a:gd name="T3" fmla="*/ 52 h 52"/>
                <a:gd name="T4" fmla="*/ 0 w 62"/>
                <a:gd name="T5" fmla="*/ 48 h 52"/>
                <a:gd name="T6" fmla="*/ 28 w 62"/>
                <a:gd name="T7" fmla="*/ 0 h 52"/>
              </a:gdLst>
              <a:ahLst/>
              <a:cxnLst>
                <a:cxn ang="0">
                  <a:pos x="T0" y="T1"/>
                </a:cxn>
                <a:cxn ang="0">
                  <a:pos x="T2" y="T3"/>
                </a:cxn>
                <a:cxn ang="0">
                  <a:pos x="T4" y="T5"/>
                </a:cxn>
                <a:cxn ang="0">
                  <a:pos x="T6" y="T7"/>
                </a:cxn>
              </a:cxnLst>
              <a:rect l="0" t="0" r="r" b="b"/>
              <a:pathLst>
                <a:path w="62" h="52">
                  <a:moveTo>
                    <a:pt x="28" y="0"/>
                  </a:moveTo>
                  <a:lnTo>
                    <a:pt x="62" y="52"/>
                  </a:lnTo>
                  <a:lnTo>
                    <a:pt x="0" y="48"/>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grpSp>
          <p:nvGrpSpPr>
            <p:cNvPr id="2" name="Group 1">
              <a:extLst>
                <a:ext uri="{FF2B5EF4-FFF2-40B4-BE49-F238E27FC236}">
                  <a16:creationId xmlns:a16="http://schemas.microsoft.com/office/drawing/2014/main" id="{845A7E7B-99C9-7991-4D2E-CC6168682080}"/>
                </a:ext>
              </a:extLst>
            </p:cNvPr>
            <p:cNvGrpSpPr/>
            <p:nvPr/>
          </p:nvGrpSpPr>
          <p:grpSpPr>
            <a:xfrm>
              <a:off x="7107238" y="1922463"/>
              <a:ext cx="361597" cy="276999"/>
              <a:chOff x="7107238" y="1922463"/>
              <a:chExt cx="361597" cy="276999"/>
            </a:xfrm>
          </p:grpSpPr>
          <p:sp>
            <p:nvSpPr>
              <p:cNvPr id="448" name="Rectangle 200">
                <a:extLst>
                  <a:ext uri="{FF2B5EF4-FFF2-40B4-BE49-F238E27FC236}">
                    <a16:creationId xmlns:a16="http://schemas.microsoft.com/office/drawing/2014/main" id="{78716BDF-5ED7-D128-6471-CAA5A23862EB}"/>
                  </a:ext>
                </a:extLst>
              </p:cNvPr>
              <p:cNvSpPr>
                <a:spLocks noChangeArrowheads="1"/>
              </p:cNvSpPr>
              <p:nvPr/>
            </p:nvSpPr>
            <p:spPr bwMode="auto">
              <a:xfrm>
                <a:off x="7107238" y="1922463"/>
                <a:ext cx="70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a:t>
                </a:r>
                <a:endParaRPr lang="en-US" altLang="en-US" sz="2700" dirty="0"/>
              </a:p>
            </p:txBody>
          </p:sp>
          <p:sp>
            <p:nvSpPr>
              <p:cNvPr id="449" name="Rectangle 201">
                <a:extLst>
                  <a:ext uri="{FF2B5EF4-FFF2-40B4-BE49-F238E27FC236}">
                    <a16:creationId xmlns:a16="http://schemas.microsoft.com/office/drawing/2014/main" id="{044D0BAE-E694-DEF0-16DA-109B61AF5372}"/>
                  </a:ext>
                </a:extLst>
              </p:cNvPr>
              <p:cNvSpPr>
                <a:spLocks noChangeArrowheads="1"/>
              </p:cNvSpPr>
              <p:nvPr/>
            </p:nvSpPr>
            <p:spPr bwMode="auto">
              <a:xfrm>
                <a:off x="7177088" y="1922463"/>
                <a:ext cx="2917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.51</a:t>
                </a:r>
                <a:endParaRPr lang="en-US" altLang="en-US" sz="2700" dirty="0"/>
              </a:p>
            </p:txBody>
          </p:sp>
        </p:grpSp>
      </p:grpSp>
      <p:grpSp>
        <p:nvGrpSpPr>
          <p:cNvPr id="493" name="Group 492">
            <a:extLst>
              <a:ext uri="{FF2B5EF4-FFF2-40B4-BE49-F238E27FC236}">
                <a16:creationId xmlns:a16="http://schemas.microsoft.com/office/drawing/2014/main" id="{3B72FE6D-786B-3296-E698-9E9F216E20E6}"/>
              </a:ext>
            </a:extLst>
          </p:cNvPr>
          <p:cNvGrpSpPr/>
          <p:nvPr/>
        </p:nvGrpSpPr>
        <p:grpSpPr>
          <a:xfrm>
            <a:off x="12806363" y="2864645"/>
            <a:ext cx="1102520" cy="2512220"/>
            <a:chOff x="7013575" y="1909763"/>
            <a:chExt cx="735013" cy="1674813"/>
          </a:xfrm>
        </p:grpSpPr>
        <p:sp>
          <p:nvSpPr>
            <p:cNvPr id="450" name="Line 202">
              <a:extLst>
                <a:ext uri="{FF2B5EF4-FFF2-40B4-BE49-F238E27FC236}">
                  <a16:creationId xmlns:a16="http://schemas.microsoft.com/office/drawing/2014/main" id="{DE78D082-397A-385A-1512-1A23D1AD8679}"/>
                </a:ext>
              </a:extLst>
            </p:cNvPr>
            <p:cNvSpPr>
              <a:spLocks noChangeShapeType="1"/>
            </p:cNvSpPr>
            <p:nvPr/>
          </p:nvSpPr>
          <p:spPr bwMode="auto">
            <a:xfrm>
              <a:off x="7013575" y="1909763"/>
              <a:ext cx="698500" cy="160337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52" name="Rectangle 204">
              <a:extLst>
                <a:ext uri="{FF2B5EF4-FFF2-40B4-BE49-F238E27FC236}">
                  <a16:creationId xmlns:a16="http://schemas.microsoft.com/office/drawing/2014/main" id="{75A11A89-249C-602C-D9DD-F9B955DB6E2D}"/>
                </a:ext>
              </a:extLst>
            </p:cNvPr>
            <p:cNvSpPr>
              <a:spLocks noChangeArrowheads="1"/>
            </p:cNvSpPr>
            <p:nvPr/>
          </p:nvSpPr>
          <p:spPr bwMode="auto">
            <a:xfrm>
              <a:off x="7175500" y="2609850"/>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53" name="Rectangle 205">
              <a:extLst>
                <a:ext uri="{FF2B5EF4-FFF2-40B4-BE49-F238E27FC236}">
                  <a16:creationId xmlns:a16="http://schemas.microsoft.com/office/drawing/2014/main" id="{2E820644-BCAA-FD77-09A3-990BA499F81C}"/>
                </a:ext>
              </a:extLst>
            </p:cNvPr>
            <p:cNvSpPr>
              <a:spLocks noChangeArrowheads="1"/>
            </p:cNvSpPr>
            <p:nvPr/>
          </p:nvSpPr>
          <p:spPr bwMode="auto">
            <a:xfrm>
              <a:off x="7178675" y="2603500"/>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0.11</a:t>
              </a:r>
              <a:endParaRPr lang="en-US" altLang="en-US" sz="2700" dirty="0"/>
            </a:p>
          </p:txBody>
        </p:sp>
        <p:sp>
          <p:nvSpPr>
            <p:cNvPr id="451" name="Freeform 203">
              <a:extLst>
                <a:ext uri="{FF2B5EF4-FFF2-40B4-BE49-F238E27FC236}">
                  <a16:creationId xmlns:a16="http://schemas.microsoft.com/office/drawing/2014/main" id="{5FDC3763-86FC-D4E5-EE9C-075632FD41ED}"/>
                </a:ext>
              </a:extLst>
            </p:cNvPr>
            <p:cNvSpPr>
              <a:spLocks/>
            </p:cNvSpPr>
            <p:nvPr/>
          </p:nvSpPr>
          <p:spPr bwMode="auto">
            <a:xfrm>
              <a:off x="7667625" y="3484563"/>
              <a:ext cx="80963" cy="100013"/>
            </a:xfrm>
            <a:custGeom>
              <a:avLst/>
              <a:gdLst>
                <a:gd name="T0" fmla="*/ 51 w 51"/>
                <a:gd name="T1" fmla="*/ 0 h 63"/>
                <a:gd name="T2" fmla="*/ 48 w 51"/>
                <a:gd name="T3" fmla="*/ 63 h 63"/>
                <a:gd name="T4" fmla="*/ 0 w 51"/>
                <a:gd name="T5" fmla="*/ 22 h 63"/>
                <a:gd name="T6" fmla="*/ 51 w 51"/>
                <a:gd name="T7" fmla="*/ 0 h 63"/>
              </a:gdLst>
              <a:ahLst/>
              <a:cxnLst>
                <a:cxn ang="0">
                  <a:pos x="T0" y="T1"/>
                </a:cxn>
                <a:cxn ang="0">
                  <a:pos x="T2" y="T3"/>
                </a:cxn>
                <a:cxn ang="0">
                  <a:pos x="T4" y="T5"/>
                </a:cxn>
                <a:cxn ang="0">
                  <a:pos x="T6" y="T7"/>
                </a:cxn>
              </a:cxnLst>
              <a:rect l="0" t="0" r="r" b="b"/>
              <a:pathLst>
                <a:path w="51" h="63">
                  <a:moveTo>
                    <a:pt x="51" y="0"/>
                  </a:moveTo>
                  <a:lnTo>
                    <a:pt x="48" y="63"/>
                  </a:lnTo>
                  <a:lnTo>
                    <a:pt x="0" y="2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grpSp>
      <p:grpSp>
        <p:nvGrpSpPr>
          <p:cNvPr id="487" name="Group 486">
            <a:extLst>
              <a:ext uri="{FF2B5EF4-FFF2-40B4-BE49-F238E27FC236}">
                <a16:creationId xmlns:a16="http://schemas.microsoft.com/office/drawing/2014/main" id="{D2E832EE-DF1B-B556-12F3-088395CDDA2B}"/>
              </a:ext>
            </a:extLst>
          </p:cNvPr>
          <p:cNvGrpSpPr/>
          <p:nvPr/>
        </p:nvGrpSpPr>
        <p:grpSpPr>
          <a:xfrm>
            <a:off x="10241757" y="6050757"/>
            <a:ext cx="3078957" cy="421482"/>
            <a:chOff x="5303838" y="4033838"/>
            <a:chExt cx="2052638" cy="280988"/>
          </a:xfrm>
        </p:grpSpPr>
        <p:sp>
          <p:nvSpPr>
            <p:cNvPr id="294" name="Line 140">
              <a:extLst>
                <a:ext uri="{FF2B5EF4-FFF2-40B4-BE49-F238E27FC236}">
                  <a16:creationId xmlns:a16="http://schemas.microsoft.com/office/drawing/2014/main" id="{362303CD-22D6-0F63-ECC9-963FDE95E3FC}"/>
                </a:ext>
              </a:extLst>
            </p:cNvPr>
            <p:cNvSpPr>
              <a:spLocks noChangeShapeType="1"/>
            </p:cNvSpPr>
            <p:nvPr/>
          </p:nvSpPr>
          <p:spPr bwMode="auto">
            <a:xfrm flipV="1">
              <a:off x="5303838" y="4130675"/>
              <a:ext cx="1974850" cy="9683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390" name="Rectangle 142">
              <a:extLst>
                <a:ext uri="{FF2B5EF4-FFF2-40B4-BE49-F238E27FC236}">
                  <a16:creationId xmlns:a16="http://schemas.microsoft.com/office/drawing/2014/main" id="{BB197454-5646-E44A-00B1-7CC1F7DA2A06}"/>
                </a:ext>
              </a:extLst>
            </p:cNvPr>
            <p:cNvSpPr>
              <a:spLocks noChangeArrowheads="1"/>
            </p:cNvSpPr>
            <p:nvPr/>
          </p:nvSpPr>
          <p:spPr bwMode="auto">
            <a:xfrm>
              <a:off x="6127750" y="4040188"/>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89" name="Freeform 141">
              <a:extLst>
                <a:ext uri="{FF2B5EF4-FFF2-40B4-BE49-F238E27FC236}">
                  <a16:creationId xmlns:a16="http://schemas.microsoft.com/office/drawing/2014/main" id="{DBFEB0E6-4680-AFF8-1148-C4748CE11547}"/>
                </a:ext>
              </a:extLst>
            </p:cNvPr>
            <p:cNvSpPr>
              <a:spLocks/>
            </p:cNvSpPr>
            <p:nvPr/>
          </p:nvSpPr>
          <p:spPr bwMode="auto">
            <a:xfrm>
              <a:off x="7265988" y="4086225"/>
              <a:ext cx="90488" cy="90488"/>
            </a:xfrm>
            <a:custGeom>
              <a:avLst/>
              <a:gdLst>
                <a:gd name="T0" fmla="*/ 0 w 57"/>
                <a:gd name="T1" fmla="*/ 0 h 57"/>
                <a:gd name="T2" fmla="*/ 57 w 57"/>
                <a:gd name="T3" fmla="*/ 26 h 57"/>
                <a:gd name="T4" fmla="*/ 3 w 57"/>
                <a:gd name="T5" fmla="*/ 57 h 57"/>
                <a:gd name="T6" fmla="*/ 0 w 57"/>
                <a:gd name="T7" fmla="*/ 0 h 57"/>
              </a:gdLst>
              <a:ahLst/>
              <a:cxnLst>
                <a:cxn ang="0">
                  <a:pos x="T0" y="T1"/>
                </a:cxn>
                <a:cxn ang="0">
                  <a:pos x="T2" y="T3"/>
                </a:cxn>
                <a:cxn ang="0">
                  <a:pos x="T4" y="T5"/>
                </a:cxn>
                <a:cxn ang="0">
                  <a:pos x="T6" y="T7"/>
                </a:cxn>
              </a:cxnLst>
              <a:rect l="0" t="0" r="r" b="b"/>
              <a:pathLst>
                <a:path w="57" h="57">
                  <a:moveTo>
                    <a:pt x="0" y="0"/>
                  </a:moveTo>
                  <a:lnTo>
                    <a:pt x="57" y="26"/>
                  </a:lnTo>
                  <a:lnTo>
                    <a:pt x="3"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91" name="Rectangle 143">
              <a:extLst>
                <a:ext uri="{FF2B5EF4-FFF2-40B4-BE49-F238E27FC236}">
                  <a16:creationId xmlns:a16="http://schemas.microsoft.com/office/drawing/2014/main" id="{BD93C8F1-EC4A-CB9F-82DD-D8F1656C6DD8}"/>
                </a:ext>
              </a:extLst>
            </p:cNvPr>
            <p:cNvSpPr>
              <a:spLocks noChangeArrowheads="1"/>
            </p:cNvSpPr>
            <p:nvPr/>
          </p:nvSpPr>
          <p:spPr bwMode="auto">
            <a:xfrm>
              <a:off x="6130925" y="4033838"/>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0.32</a:t>
              </a:r>
              <a:endParaRPr lang="en-US" altLang="en-US" sz="2700" dirty="0"/>
            </a:p>
          </p:txBody>
        </p:sp>
      </p:grpSp>
      <p:grpSp>
        <p:nvGrpSpPr>
          <p:cNvPr id="513" name="Group 512">
            <a:extLst>
              <a:ext uri="{FF2B5EF4-FFF2-40B4-BE49-F238E27FC236}">
                <a16:creationId xmlns:a16="http://schemas.microsoft.com/office/drawing/2014/main" id="{FDA7D27E-3DEE-35E6-D11C-27DAB691BC89}"/>
              </a:ext>
            </a:extLst>
          </p:cNvPr>
          <p:cNvGrpSpPr/>
          <p:nvPr/>
        </p:nvGrpSpPr>
        <p:grpSpPr>
          <a:xfrm>
            <a:off x="6543674" y="5905161"/>
            <a:ext cx="1564484" cy="421482"/>
            <a:chOff x="2838449" y="3987800"/>
            <a:chExt cx="1042989" cy="280988"/>
          </a:xfrm>
        </p:grpSpPr>
        <p:sp>
          <p:nvSpPr>
            <p:cNvPr id="411" name="Line 163">
              <a:extLst>
                <a:ext uri="{FF2B5EF4-FFF2-40B4-BE49-F238E27FC236}">
                  <a16:creationId xmlns:a16="http://schemas.microsoft.com/office/drawing/2014/main" id="{248C9159-8C7F-F3AB-E1D7-E7D110B96E18}"/>
                </a:ext>
              </a:extLst>
            </p:cNvPr>
            <p:cNvSpPr>
              <a:spLocks noChangeShapeType="1"/>
            </p:cNvSpPr>
            <p:nvPr/>
          </p:nvSpPr>
          <p:spPr bwMode="auto">
            <a:xfrm>
              <a:off x="2838449" y="4043363"/>
              <a:ext cx="985621" cy="16012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413" name="Rectangle 165">
              <a:extLst>
                <a:ext uri="{FF2B5EF4-FFF2-40B4-BE49-F238E27FC236}">
                  <a16:creationId xmlns:a16="http://schemas.microsoft.com/office/drawing/2014/main" id="{E945A96F-1E15-AE12-624D-762588CEDF9B}"/>
                </a:ext>
              </a:extLst>
            </p:cNvPr>
            <p:cNvSpPr>
              <a:spLocks noChangeArrowheads="1"/>
            </p:cNvSpPr>
            <p:nvPr/>
          </p:nvSpPr>
          <p:spPr bwMode="auto">
            <a:xfrm>
              <a:off x="3155950" y="3994150"/>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dirty="0"/>
            </a:p>
          </p:txBody>
        </p:sp>
        <p:sp>
          <p:nvSpPr>
            <p:cNvPr id="412" name="Freeform 164">
              <a:extLst>
                <a:ext uri="{FF2B5EF4-FFF2-40B4-BE49-F238E27FC236}">
                  <a16:creationId xmlns:a16="http://schemas.microsoft.com/office/drawing/2014/main" id="{FF380C7E-F371-A52A-49C2-6031ACA016ED}"/>
                </a:ext>
              </a:extLst>
            </p:cNvPr>
            <p:cNvSpPr>
              <a:spLocks/>
            </p:cNvSpPr>
            <p:nvPr/>
          </p:nvSpPr>
          <p:spPr bwMode="auto">
            <a:xfrm>
              <a:off x="3784600" y="4167188"/>
              <a:ext cx="96838" cy="88900"/>
            </a:xfrm>
            <a:custGeom>
              <a:avLst/>
              <a:gdLst>
                <a:gd name="T0" fmla="*/ 10 w 61"/>
                <a:gd name="T1" fmla="*/ 0 h 56"/>
                <a:gd name="T2" fmla="*/ 61 w 61"/>
                <a:gd name="T3" fmla="*/ 38 h 56"/>
                <a:gd name="T4" fmla="*/ 0 w 61"/>
                <a:gd name="T5" fmla="*/ 56 h 56"/>
                <a:gd name="T6" fmla="*/ 10 w 61"/>
                <a:gd name="T7" fmla="*/ 0 h 56"/>
              </a:gdLst>
              <a:ahLst/>
              <a:cxnLst>
                <a:cxn ang="0">
                  <a:pos x="T0" y="T1"/>
                </a:cxn>
                <a:cxn ang="0">
                  <a:pos x="T2" y="T3"/>
                </a:cxn>
                <a:cxn ang="0">
                  <a:pos x="T4" y="T5"/>
                </a:cxn>
                <a:cxn ang="0">
                  <a:pos x="T6" y="T7"/>
                </a:cxn>
              </a:cxnLst>
              <a:rect l="0" t="0" r="r" b="b"/>
              <a:pathLst>
                <a:path w="61" h="56">
                  <a:moveTo>
                    <a:pt x="10" y="0"/>
                  </a:moveTo>
                  <a:lnTo>
                    <a:pt x="61" y="38"/>
                  </a:lnTo>
                  <a:lnTo>
                    <a:pt x="0" y="5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414" name="Rectangle 166">
              <a:extLst>
                <a:ext uri="{FF2B5EF4-FFF2-40B4-BE49-F238E27FC236}">
                  <a16:creationId xmlns:a16="http://schemas.microsoft.com/office/drawing/2014/main" id="{53D144EF-05C9-90FE-D037-8622786C014C}"/>
                </a:ext>
              </a:extLst>
            </p:cNvPr>
            <p:cNvSpPr>
              <a:spLocks noChangeArrowheads="1"/>
            </p:cNvSpPr>
            <p:nvPr/>
          </p:nvSpPr>
          <p:spPr bwMode="auto">
            <a:xfrm>
              <a:off x="3159125" y="3987800"/>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0.19</a:t>
              </a:r>
              <a:endParaRPr lang="en-US" altLang="en-US" sz="2700" dirty="0"/>
            </a:p>
          </p:txBody>
        </p:sp>
      </p:grpSp>
      <p:grpSp>
        <p:nvGrpSpPr>
          <p:cNvPr id="501" name="Group 500">
            <a:extLst>
              <a:ext uri="{FF2B5EF4-FFF2-40B4-BE49-F238E27FC236}">
                <a16:creationId xmlns:a16="http://schemas.microsoft.com/office/drawing/2014/main" id="{884A45AF-B81C-266D-653B-D5D8F52F1AD7}"/>
              </a:ext>
            </a:extLst>
          </p:cNvPr>
          <p:cNvGrpSpPr/>
          <p:nvPr/>
        </p:nvGrpSpPr>
        <p:grpSpPr>
          <a:xfrm>
            <a:off x="6555582" y="2864645"/>
            <a:ext cx="4719639" cy="3190875"/>
            <a:chOff x="2846388" y="1909763"/>
            <a:chExt cx="3146426" cy="2127250"/>
          </a:xfrm>
        </p:grpSpPr>
        <p:sp>
          <p:nvSpPr>
            <p:cNvPr id="393" name="Freeform 145">
              <a:extLst>
                <a:ext uri="{FF2B5EF4-FFF2-40B4-BE49-F238E27FC236}">
                  <a16:creationId xmlns:a16="http://schemas.microsoft.com/office/drawing/2014/main" id="{3D9E9292-F6E9-94C3-D5C5-1D4A9ADF1EAE}"/>
                </a:ext>
              </a:extLst>
            </p:cNvPr>
            <p:cNvSpPr>
              <a:spLocks/>
            </p:cNvSpPr>
            <p:nvPr/>
          </p:nvSpPr>
          <p:spPr bwMode="auto">
            <a:xfrm>
              <a:off x="5892801" y="1909763"/>
              <a:ext cx="100013" cy="87313"/>
            </a:xfrm>
            <a:custGeom>
              <a:avLst/>
              <a:gdLst>
                <a:gd name="T0" fmla="*/ 0 w 63"/>
                <a:gd name="T1" fmla="*/ 8 h 55"/>
                <a:gd name="T2" fmla="*/ 63 w 63"/>
                <a:gd name="T3" fmla="*/ 0 h 55"/>
                <a:gd name="T4" fmla="*/ 32 w 63"/>
                <a:gd name="T5" fmla="*/ 55 h 55"/>
                <a:gd name="T6" fmla="*/ 0 w 63"/>
                <a:gd name="T7" fmla="*/ 8 h 55"/>
              </a:gdLst>
              <a:ahLst/>
              <a:cxnLst>
                <a:cxn ang="0">
                  <a:pos x="T0" y="T1"/>
                </a:cxn>
                <a:cxn ang="0">
                  <a:pos x="T2" y="T3"/>
                </a:cxn>
                <a:cxn ang="0">
                  <a:pos x="T4" y="T5"/>
                </a:cxn>
                <a:cxn ang="0">
                  <a:pos x="T6" y="T7"/>
                </a:cxn>
              </a:cxnLst>
              <a:rect l="0" t="0" r="r" b="b"/>
              <a:pathLst>
                <a:path w="63" h="55">
                  <a:moveTo>
                    <a:pt x="0" y="8"/>
                  </a:moveTo>
                  <a:lnTo>
                    <a:pt x="63" y="0"/>
                  </a:lnTo>
                  <a:lnTo>
                    <a:pt x="32" y="55"/>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92" name="Line 144">
              <a:extLst>
                <a:ext uri="{FF2B5EF4-FFF2-40B4-BE49-F238E27FC236}">
                  <a16:creationId xmlns:a16="http://schemas.microsoft.com/office/drawing/2014/main" id="{4CC4FEC1-5C4F-D55D-C60F-BC995A3B3291}"/>
                </a:ext>
              </a:extLst>
            </p:cNvPr>
            <p:cNvSpPr>
              <a:spLocks noChangeShapeType="1"/>
            </p:cNvSpPr>
            <p:nvPr/>
          </p:nvSpPr>
          <p:spPr bwMode="auto">
            <a:xfrm flipV="1">
              <a:off x="2846388" y="1954213"/>
              <a:ext cx="3081338" cy="208280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endParaRPr lang="en-ZA" sz="2700"/>
            </a:p>
          </p:txBody>
        </p:sp>
        <p:sp>
          <p:nvSpPr>
            <p:cNvPr id="394" name="Rectangle 146">
              <a:extLst>
                <a:ext uri="{FF2B5EF4-FFF2-40B4-BE49-F238E27FC236}">
                  <a16:creationId xmlns:a16="http://schemas.microsoft.com/office/drawing/2014/main" id="{7CE4CA39-1E9C-57E6-F025-BECBCDBF519D}"/>
                </a:ext>
              </a:extLst>
            </p:cNvPr>
            <p:cNvSpPr>
              <a:spLocks noChangeArrowheads="1"/>
            </p:cNvSpPr>
            <p:nvPr/>
          </p:nvSpPr>
          <p:spPr bwMode="auto">
            <a:xfrm>
              <a:off x="4216401" y="2835275"/>
              <a:ext cx="4064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ZA" sz="2700"/>
            </a:p>
          </p:txBody>
        </p:sp>
        <p:sp>
          <p:nvSpPr>
            <p:cNvPr id="395" name="Rectangle 147">
              <a:extLst>
                <a:ext uri="{FF2B5EF4-FFF2-40B4-BE49-F238E27FC236}">
                  <a16:creationId xmlns:a16="http://schemas.microsoft.com/office/drawing/2014/main" id="{227BB291-685E-C158-CC5C-EB661A9A7543}"/>
                </a:ext>
              </a:extLst>
            </p:cNvPr>
            <p:cNvSpPr>
              <a:spLocks noChangeArrowheads="1"/>
            </p:cNvSpPr>
            <p:nvPr/>
          </p:nvSpPr>
          <p:spPr bwMode="auto">
            <a:xfrm>
              <a:off x="4219576" y="2828925"/>
              <a:ext cx="4082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r>
                <a:rPr lang="en-US" altLang="en-US" sz="2700" dirty="0">
                  <a:solidFill>
                    <a:srgbClr val="000000"/>
                  </a:solidFill>
                  <a:latin typeface="Calibri" panose="020F0502020204030204" pitchFamily="34" charset="0"/>
                </a:rPr>
                <a:t>0.07</a:t>
              </a:r>
              <a:endParaRPr lang="en-US" altLang="en-US" sz="2700" dirty="0"/>
            </a:p>
          </p:txBody>
        </p:sp>
      </p:grpSp>
      <p:sp>
        <p:nvSpPr>
          <p:cNvPr id="4" name="Rectangle 3">
            <a:extLst>
              <a:ext uri="{FF2B5EF4-FFF2-40B4-BE49-F238E27FC236}">
                <a16:creationId xmlns:a16="http://schemas.microsoft.com/office/drawing/2014/main" id="{1E454722-ED31-DF2E-59BD-C71A269C20A6}"/>
              </a:ext>
            </a:extLst>
          </p:cNvPr>
          <p:cNvSpPr/>
          <p:nvPr/>
        </p:nvSpPr>
        <p:spPr>
          <a:xfrm>
            <a:off x="4326733" y="8579363"/>
            <a:ext cx="10066541" cy="160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2700" i="1" spc="8" dirty="0">
                <a:solidFill>
                  <a:srgbClr val="111111"/>
                </a:solidFill>
                <a:ea typeface="Calibri" panose="020F0502020204030204" pitchFamily="34" charset="0"/>
              </a:rPr>
              <a:t> </a:t>
            </a:r>
            <a:r>
              <a:rPr lang="nl-BE" sz="2700" i="1" spc="8" dirty="0">
                <a:solidFill>
                  <a:schemeClr val="bg1"/>
                </a:solidFill>
                <a:ea typeface="Calibri" panose="020F0502020204030204" pitchFamily="34" charset="0"/>
              </a:rPr>
              <a:t>χ</a:t>
            </a:r>
            <a:r>
              <a:rPr lang="en-ZA" sz="2700" spc="8" baseline="30000" dirty="0">
                <a:solidFill>
                  <a:schemeClr val="bg1"/>
                </a:solidFill>
                <a:latin typeface="Times New Roman" panose="02020603050405020304" pitchFamily="18" charset="0"/>
                <a:ea typeface="Calibri" panose="020F0502020204030204" pitchFamily="34" charset="0"/>
              </a:rPr>
              <a:t>2</a:t>
            </a:r>
            <a:r>
              <a:rPr lang="en-ZA" sz="2700" spc="8" baseline="30000" dirty="0">
                <a:solidFill>
                  <a:srgbClr val="111111"/>
                </a:solidFill>
                <a:latin typeface="Times New Roman" panose="02020603050405020304" pitchFamily="18" charset="0"/>
                <a:ea typeface="Calibri" panose="020F0502020204030204" pitchFamily="34" charset="0"/>
              </a:rPr>
              <a:t> </a:t>
            </a:r>
            <a:r>
              <a:rPr lang="en-ZA" sz="2700" dirty="0">
                <a:latin typeface="Times New Roman" panose="02020603050405020304" pitchFamily="18" charset="0"/>
                <a:ea typeface="Calibri" panose="020F0502020204030204" pitchFamily="34" charset="0"/>
              </a:rPr>
              <a:t>= 905.15; d.f. = 306; P&lt;0.001</a:t>
            </a:r>
          </a:p>
          <a:p>
            <a:r>
              <a:rPr lang="en-ZA" sz="2700" dirty="0">
                <a:latin typeface="Times New Roman" panose="02020603050405020304" pitchFamily="18" charset="0"/>
                <a:ea typeface="Calibri" panose="020F0502020204030204" pitchFamily="34" charset="0"/>
              </a:rPr>
              <a:t>Incremental Fit Index (IFI) = 0.940</a:t>
            </a:r>
          </a:p>
          <a:p>
            <a:r>
              <a:rPr lang="en-ZA" sz="2700" dirty="0">
                <a:latin typeface="Times New Roman" panose="02020603050405020304" pitchFamily="18" charset="0"/>
                <a:ea typeface="Calibri" panose="020F0502020204030204" pitchFamily="34" charset="0"/>
              </a:rPr>
              <a:t>Comparative Fit Index (CFI) = 0.939</a:t>
            </a:r>
          </a:p>
          <a:p>
            <a:r>
              <a:rPr lang="en-ZA" sz="2700" dirty="0">
                <a:latin typeface="Times New Roman" panose="02020603050405020304" pitchFamily="18" charset="0"/>
                <a:ea typeface="Calibri" panose="020F0502020204030204" pitchFamily="34" charset="0"/>
              </a:rPr>
              <a:t>Root Mean Square Error of Approximation (RMSEA) = 0.054 </a:t>
            </a:r>
            <a:endParaRPr lang="en-ZA" sz="2700" dirty="0"/>
          </a:p>
        </p:txBody>
      </p:sp>
    </p:spTree>
    <p:extLst>
      <p:ext uri="{BB962C8B-B14F-4D97-AF65-F5344CB8AC3E}">
        <p14:creationId xmlns:p14="http://schemas.microsoft.com/office/powerpoint/2010/main" val="5109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97"/>
                                        </p:tgtEl>
                                        <p:attrNameLst>
                                          <p:attrName>style.visibility</p:attrName>
                                        </p:attrNameLst>
                                      </p:cBhvr>
                                      <p:to>
                                        <p:strVal val="visible"/>
                                      </p:to>
                                    </p:set>
                                    <p:animEffect transition="in" filter="wipe(down)">
                                      <p:cBhvr>
                                        <p:cTn id="31" dur="500"/>
                                        <p:tgtEl>
                                          <p:spTgt spid="497"/>
                                        </p:tgtEl>
                                      </p:cBhvr>
                                    </p:animEffect>
                                  </p:childTnLst>
                                </p:cTn>
                              </p:par>
                              <p:par>
                                <p:cTn id="32" presetID="2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22" presetClass="entr" presetSubtype="4" fill="hold" nodeType="withEffect">
                                  <p:stCondLst>
                                    <p:cond delay="0"/>
                                  </p:stCondLst>
                                  <p:childTnLst>
                                    <p:set>
                                      <p:cBhvr>
                                        <p:cTn id="36" dur="1" fill="hold">
                                          <p:stCondLst>
                                            <p:cond delay="0"/>
                                          </p:stCondLst>
                                        </p:cTn>
                                        <p:tgtEl>
                                          <p:spTgt spid="493"/>
                                        </p:tgtEl>
                                        <p:attrNameLst>
                                          <p:attrName>style.visibility</p:attrName>
                                        </p:attrNameLst>
                                      </p:cBhvr>
                                      <p:to>
                                        <p:strVal val="visible"/>
                                      </p:to>
                                    </p:set>
                                    <p:animEffect transition="in" filter="wipe(down)">
                                      <p:cBhvr>
                                        <p:cTn id="37" dur="500"/>
                                        <p:tgtEl>
                                          <p:spTgt spid="493"/>
                                        </p:tgtEl>
                                      </p:cBhvr>
                                    </p:animEffect>
                                  </p:childTnLst>
                                </p:cTn>
                              </p:par>
                              <p:par>
                                <p:cTn id="38" presetID="22" presetClass="entr" presetSubtype="4" fill="hold" nodeType="withEffect">
                                  <p:stCondLst>
                                    <p:cond delay="0"/>
                                  </p:stCondLst>
                                  <p:childTnLst>
                                    <p:set>
                                      <p:cBhvr>
                                        <p:cTn id="39" dur="1" fill="hold">
                                          <p:stCondLst>
                                            <p:cond delay="0"/>
                                          </p:stCondLst>
                                        </p:cTn>
                                        <p:tgtEl>
                                          <p:spTgt spid="494"/>
                                        </p:tgtEl>
                                        <p:attrNameLst>
                                          <p:attrName>style.visibility</p:attrName>
                                        </p:attrNameLst>
                                      </p:cBhvr>
                                      <p:to>
                                        <p:strVal val="visible"/>
                                      </p:to>
                                    </p:set>
                                    <p:animEffect transition="in" filter="wipe(down)">
                                      <p:cBhvr>
                                        <p:cTn id="40" dur="500"/>
                                        <p:tgtEl>
                                          <p:spTgt spid="494"/>
                                        </p:tgtEl>
                                      </p:cBhvr>
                                    </p:animEffect>
                                  </p:childTnLst>
                                </p:cTn>
                              </p:par>
                              <p:par>
                                <p:cTn id="41" presetID="22" presetClass="entr" presetSubtype="4" fill="hold" nodeType="withEffect">
                                  <p:stCondLst>
                                    <p:cond delay="0"/>
                                  </p:stCondLst>
                                  <p:childTnLst>
                                    <p:set>
                                      <p:cBhvr>
                                        <p:cTn id="42" dur="1" fill="hold">
                                          <p:stCondLst>
                                            <p:cond delay="0"/>
                                          </p:stCondLst>
                                        </p:cTn>
                                        <p:tgtEl>
                                          <p:spTgt spid="504"/>
                                        </p:tgtEl>
                                        <p:attrNameLst>
                                          <p:attrName>style.visibility</p:attrName>
                                        </p:attrNameLst>
                                      </p:cBhvr>
                                      <p:to>
                                        <p:strVal val="visible"/>
                                      </p:to>
                                    </p:set>
                                    <p:animEffect transition="in" filter="wipe(down)">
                                      <p:cBhvr>
                                        <p:cTn id="43" dur="500"/>
                                        <p:tgtEl>
                                          <p:spTgt spid="504"/>
                                        </p:tgtEl>
                                      </p:cBhvr>
                                    </p:animEffect>
                                  </p:childTnLst>
                                </p:cTn>
                              </p:par>
                              <p:par>
                                <p:cTn id="44" presetID="22" presetClass="entr" presetSubtype="4" fill="hold" nodeType="withEffect">
                                  <p:stCondLst>
                                    <p:cond delay="0"/>
                                  </p:stCondLst>
                                  <p:childTnLst>
                                    <p:set>
                                      <p:cBhvr>
                                        <p:cTn id="45" dur="1" fill="hold">
                                          <p:stCondLst>
                                            <p:cond delay="0"/>
                                          </p:stCondLst>
                                        </p:cTn>
                                        <p:tgtEl>
                                          <p:spTgt spid="487"/>
                                        </p:tgtEl>
                                        <p:attrNameLst>
                                          <p:attrName>style.visibility</p:attrName>
                                        </p:attrNameLst>
                                      </p:cBhvr>
                                      <p:to>
                                        <p:strVal val="visible"/>
                                      </p:to>
                                    </p:set>
                                    <p:animEffect transition="in" filter="wipe(down)">
                                      <p:cBhvr>
                                        <p:cTn id="46" dur="500"/>
                                        <p:tgtEl>
                                          <p:spTgt spid="48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11"/>
                                        </p:tgtEl>
                                        <p:attrNameLst>
                                          <p:attrName>style.visibility</p:attrName>
                                        </p:attrNameLst>
                                      </p:cBhvr>
                                      <p:to>
                                        <p:strVal val="visible"/>
                                      </p:to>
                                    </p:set>
                                    <p:animEffect transition="in" filter="wipe(down)">
                                      <p:cBhvr>
                                        <p:cTn id="63" dur="500"/>
                                        <p:tgtEl>
                                          <p:spTgt spid="511"/>
                                        </p:tgtEl>
                                      </p:cBhvr>
                                    </p:animEffect>
                                  </p:childTnLst>
                                </p:cTn>
                              </p:par>
                              <p:par>
                                <p:cTn id="64" presetID="22" presetClass="entr" presetSubtype="4" fill="hold" nodeType="withEffect">
                                  <p:stCondLst>
                                    <p:cond delay="0"/>
                                  </p:stCondLst>
                                  <p:childTnLst>
                                    <p:set>
                                      <p:cBhvr>
                                        <p:cTn id="65" dur="1" fill="hold">
                                          <p:stCondLst>
                                            <p:cond delay="0"/>
                                          </p:stCondLst>
                                        </p:cTn>
                                        <p:tgtEl>
                                          <p:spTgt spid="472"/>
                                        </p:tgtEl>
                                        <p:attrNameLst>
                                          <p:attrName>style.visibility</p:attrName>
                                        </p:attrNameLst>
                                      </p:cBhvr>
                                      <p:to>
                                        <p:strVal val="visible"/>
                                      </p:to>
                                    </p:set>
                                    <p:animEffect transition="in" filter="wipe(down)">
                                      <p:cBhvr>
                                        <p:cTn id="66" dur="500"/>
                                        <p:tgtEl>
                                          <p:spTgt spid="472"/>
                                        </p:tgtEl>
                                      </p:cBhvr>
                                    </p:animEffect>
                                  </p:childTnLst>
                                </p:cTn>
                              </p:par>
                              <p:par>
                                <p:cTn id="67" presetID="22" presetClass="entr" presetSubtype="4" fill="hold" nodeType="withEffect">
                                  <p:stCondLst>
                                    <p:cond delay="0"/>
                                  </p:stCondLst>
                                  <p:childTnLst>
                                    <p:set>
                                      <p:cBhvr>
                                        <p:cTn id="68" dur="1" fill="hold">
                                          <p:stCondLst>
                                            <p:cond delay="0"/>
                                          </p:stCondLst>
                                        </p:cTn>
                                        <p:tgtEl>
                                          <p:spTgt spid="514"/>
                                        </p:tgtEl>
                                        <p:attrNameLst>
                                          <p:attrName>style.visibility</p:attrName>
                                        </p:attrNameLst>
                                      </p:cBhvr>
                                      <p:to>
                                        <p:strVal val="visible"/>
                                      </p:to>
                                    </p:set>
                                    <p:animEffect transition="in" filter="wipe(down)">
                                      <p:cBhvr>
                                        <p:cTn id="69" dur="500"/>
                                        <p:tgtEl>
                                          <p:spTgt spid="514"/>
                                        </p:tgtEl>
                                      </p:cBhvr>
                                    </p:animEffect>
                                  </p:childTnLst>
                                </p:cTn>
                              </p:par>
                              <p:par>
                                <p:cTn id="70" presetID="22" presetClass="entr" presetSubtype="4" fill="hold" nodeType="withEffect">
                                  <p:stCondLst>
                                    <p:cond delay="0"/>
                                  </p:stCondLst>
                                  <p:childTnLst>
                                    <p:set>
                                      <p:cBhvr>
                                        <p:cTn id="71" dur="1" fill="hold">
                                          <p:stCondLst>
                                            <p:cond delay="0"/>
                                          </p:stCondLst>
                                        </p:cTn>
                                        <p:tgtEl>
                                          <p:spTgt spid="501"/>
                                        </p:tgtEl>
                                        <p:attrNameLst>
                                          <p:attrName>style.visibility</p:attrName>
                                        </p:attrNameLst>
                                      </p:cBhvr>
                                      <p:to>
                                        <p:strVal val="visible"/>
                                      </p:to>
                                    </p:set>
                                    <p:animEffect transition="in" filter="wipe(down)">
                                      <p:cBhvr>
                                        <p:cTn id="72" dur="500"/>
                                        <p:tgtEl>
                                          <p:spTgt spid="501"/>
                                        </p:tgtEl>
                                      </p:cBhvr>
                                    </p:animEffect>
                                  </p:childTnLst>
                                </p:cTn>
                              </p:par>
                              <p:par>
                                <p:cTn id="73" presetID="22" presetClass="entr" presetSubtype="4" fill="hold" nodeType="withEffect">
                                  <p:stCondLst>
                                    <p:cond delay="0"/>
                                  </p:stCondLst>
                                  <p:childTnLst>
                                    <p:set>
                                      <p:cBhvr>
                                        <p:cTn id="74" dur="1" fill="hold">
                                          <p:stCondLst>
                                            <p:cond delay="0"/>
                                          </p:stCondLst>
                                        </p:cTn>
                                        <p:tgtEl>
                                          <p:spTgt spid="513"/>
                                        </p:tgtEl>
                                        <p:attrNameLst>
                                          <p:attrName>style.visibility</p:attrName>
                                        </p:attrNameLst>
                                      </p:cBhvr>
                                      <p:to>
                                        <p:strVal val="visible"/>
                                      </p:to>
                                    </p:set>
                                    <p:animEffect transition="in" filter="wipe(down)">
                                      <p:cBhvr>
                                        <p:cTn id="75" dur="500"/>
                                        <p:tgtEl>
                                          <p:spTgt spid="513"/>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animBg="1"/>
      <p:bldP spid="416" grpId="0" animBg="1"/>
      <p:bldP spid="41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652459" y="301322"/>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105525" y="1547067"/>
            <a:ext cx="16640925" cy="1143000"/>
          </a:xfrm>
        </p:spPr>
        <p:txBody>
          <a:bodyPr>
            <a:normAutofit/>
          </a:bodyPr>
          <a:lstStyle/>
          <a:p>
            <a:pPr>
              <a:lnSpc>
                <a:spcPts val="4200"/>
              </a:lnSpc>
            </a:pPr>
            <a:r>
              <a:rPr lang="en-AU" sz="4800" dirty="0">
                <a:solidFill>
                  <a:srgbClr val="0063A0"/>
                </a:solidFill>
                <a:latin typeface="Montserrat Ultra-Bold"/>
                <a:ea typeface="+mn-ea"/>
                <a:cs typeface="+mn-cs"/>
              </a:rPr>
              <a:t>CONCLUSIONS</a:t>
            </a:r>
            <a:endParaRPr lang="en-US" sz="4800" dirty="0">
              <a:solidFill>
                <a:srgbClr val="0063A0"/>
              </a:solidFill>
              <a:latin typeface="Montserrat Ultra-Bold"/>
              <a:ea typeface="+mn-ea"/>
              <a:cs typeface="+mn-cs"/>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381000" y="3009900"/>
            <a:ext cx="14580092" cy="5667257"/>
          </a:xfrm>
        </p:spPr>
        <p:txBody>
          <a:bodyPr>
            <a:normAutofit fontScale="85000" lnSpcReduction="10000"/>
          </a:bodyPr>
          <a:lstStyle/>
          <a:p>
            <a:pPr>
              <a:lnSpc>
                <a:spcPct val="9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There was high rating of satisfaction with standards of care by PHC nurses</a:t>
            </a:r>
          </a:p>
          <a:p>
            <a:pPr marL="0" indent="0">
              <a:lnSpc>
                <a:spcPct val="90000"/>
              </a:lnSpc>
              <a:spcBef>
                <a:spcPct val="25000"/>
              </a:spcBef>
              <a:buNone/>
            </a:pPr>
            <a:endParaRPr lang="en-ZA"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Although nurses expressed satisfaction with professional support, they were less satisfied with their workload </a:t>
            </a:r>
          </a:p>
          <a:p>
            <a:pPr>
              <a:lnSpc>
                <a:spcPct val="90000"/>
              </a:lnSpc>
              <a:spcBef>
                <a:spcPct val="25000"/>
              </a:spcBef>
              <a:buFont typeface="Wingdings" panose="05000000000000000000" pitchFamily="2" charset="2"/>
              <a:buChar char="§"/>
            </a:pPr>
            <a:endParaRPr lang="en-ZA"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Over half of the nurses intended leaving the clinic where they were currently working while one-third intended leaving the profession</a:t>
            </a:r>
          </a:p>
          <a:p>
            <a:pPr>
              <a:lnSpc>
                <a:spcPct val="90000"/>
              </a:lnSpc>
              <a:spcBef>
                <a:spcPct val="25000"/>
              </a:spcBef>
              <a:buFont typeface="Wingdings" panose="05000000000000000000" pitchFamily="2" charset="2"/>
              <a:buChar char="§"/>
            </a:pPr>
            <a:endParaRPr lang="en-ZA" sz="4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25000"/>
              </a:spcBef>
              <a:buFont typeface="Wingdings" panose="05000000000000000000" pitchFamily="2" charset="2"/>
              <a:buChar char="§"/>
            </a:pPr>
            <a:r>
              <a:rPr lang="en-ZA" sz="4000" dirty="0">
                <a:solidFill>
                  <a:schemeClr val="tx2"/>
                </a:solidFill>
                <a:latin typeface="Tahoma" panose="020B0604030504040204" pitchFamily="34" charset="0"/>
                <a:ea typeface="Tahoma" panose="020B0604030504040204" pitchFamily="34" charset="0"/>
                <a:cs typeface="Tahoma" panose="020B0604030504040204" pitchFamily="34" charset="0"/>
              </a:rPr>
              <a:t>Demonstrated a significant relationship between NPE, job outcomes and standards of care was mediated by workload and professional support</a:t>
            </a:r>
          </a:p>
          <a:p>
            <a:pPr marL="0" indent="0">
              <a:buNone/>
            </a:pPr>
            <a:endParaRPr lang="en-US" dirty="0"/>
          </a:p>
        </p:txBody>
      </p:sp>
    </p:spTree>
    <p:extLst>
      <p:ext uri="{BB962C8B-B14F-4D97-AF65-F5344CB8AC3E}">
        <p14:creationId xmlns:p14="http://schemas.microsoft.com/office/powerpoint/2010/main" val="162915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319</TotalTime>
  <Words>2037</Words>
  <Application>Microsoft Office PowerPoint</Application>
  <PresentationFormat>Custom</PresentationFormat>
  <Paragraphs>224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Josefin Sans</vt:lpstr>
      <vt:lpstr>Calibri</vt:lpstr>
      <vt:lpstr>Tahoma</vt:lpstr>
      <vt:lpstr>Aptos</vt:lpstr>
      <vt:lpstr>Wingdings</vt:lpstr>
      <vt:lpstr>Times New Roman</vt:lpstr>
      <vt:lpstr>Montserrat Ultra-Bold</vt:lpstr>
      <vt:lpstr>Office Theme</vt:lpstr>
      <vt:lpstr>The Mediation Role of Workload and Professional Support on the Relationship between Nurse Practice Environment, Job Outcomes and Standards of Care</vt:lpstr>
      <vt:lpstr>BACKGROUND</vt:lpstr>
      <vt:lpstr>STUDY OBJECTIVES</vt:lpstr>
      <vt:lpstr> HYPOTHETICAL MODEL</vt:lpstr>
      <vt:lpstr>STUDY METHODS</vt:lpstr>
      <vt:lpstr>DEMOGRAPHICS</vt:lpstr>
      <vt:lpstr>MEANS SCORES OF LATENT VARIABLES  </vt:lpstr>
      <vt:lpstr> FINAL CAUSAL MODEL ON  NPE AND OUTCOMES</vt:lpstr>
      <vt:lpstr>CONCLUSIONS</vt:lpstr>
      <vt:lpstr>KEY RECOMMENDATIONS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Prudence Ditlopo</dc:creator>
  <cp:lastModifiedBy>Prudence Ditlopo</cp:lastModifiedBy>
  <cp:revision>65</cp:revision>
  <dcterms:created xsi:type="dcterms:W3CDTF">2006-08-16T00:00:00Z</dcterms:created>
  <dcterms:modified xsi:type="dcterms:W3CDTF">2024-08-27T08:00:03Z</dcterms:modified>
  <dc:identifier>DAGBbZIf2EI</dc:identifier>
</cp:coreProperties>
</file>