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eg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2" r:id="rId6"/>
    <p:sldId id="272" r:id="rId7"/>
    <p:sldId id="267" r:id="rId8"/>
    <p:sldId id="269" r:id="rId9"/>
    <p:sldId id="270" r:id="rId10"/>
    <p:sldId id="258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Sylfaen" panose="010A0502050306030303" pitchFamily="18" charset="0"/>
      <p:regular r:id="rId21"/>
    </p:embeddedFont>
    <p:embeddedFont>
      <p:font typeface="Wingdings 2" panose="05020102010507070707" pitchFamily="18" charset="2"/>
      <p:regular r:id="rId22"/>
    </p:embeddedFont>
    <p:embeddedFont>
      <p:font typeface="Josefin Sans" panose="020B0604020202020204" charset="0"/>
      <p:regular r:id="rId23"/>
      <p:bold r:id="rId24"/>
    </p:embeddedFont>
    <p:embeddedFont>
      <p:font typeface="Montserrat Ultra-Bold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54" d="100"/>
          <a:sy n="54" d="100"/>
        </p:scale>
        <p:origin x="71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osa, Shabir (GPHEALTH)" userId="e8948446-e5a5-4ff8-9aeb-cde9aeb592ad" providerId="ADAL" clId="{23B541FA-CFC7-EC4F-834F-0825618682B2}"/>
    <pc:docChg chg="custSel modSld">
      <pc:chgData name="Moosa, Shabir (GPHEALTH)" userId="e8948446-e5a5-4ff8-9aeb-cde9aeb592ad" providerId="ADAL" clId="{23B541FA-CFC7-EC4F-834F-0825618682B2}" dt="2024-08-16T09:49:59.070" v="2" actId="1076"/>
      <pc:docMkLst>
        <pc:docMk/>
      </pc:docMkLst>
      <pc:sldChg chg="addSp modSp mod modClrScheme chgLayout">
        <pc:chgData name="Moosa, Shabir (GPHEALTH)" userId="e8948446-e5a5-4ff8-9aeb-cde9aeb592ad" providerId="ADAL" clId="{23B541FA-CFC7-EC4F-834F-0825618682B2}" dt="2024-08-16T09:49:59.070" v="2" actId="1076"/>
        <pc:sldMkLst>
          <pc:docMk/>
          <pc:sldMk cId="0" sldId="256"/>
        </pc:sldMkLst>
        <pc:spChg chg="add mod ord">
          <ac:chgData name="Moosa, Shabir (GPHEALTH)" userId="e8948446-e5a5-4ff8-9aeb-cde9aeb592ad" providerId="ADAL" clId="{23B541FA-CFC7-EC4F-834F-0825618682B2}" dt="2024-08-16T09:49:59.070" v="2" actId="1076"/>
          <ac:spMkLst>
            <pc:docMk/>
            <pc:sldMk cId="0" sldId="256"/>
            <ac:spMk id="11" creationId="{ED3E32D4-2941-4187-1E23-42A1CE7EFAB7}"/>
          </ac:spMkLst>
        </pc:spChg>
        <pc:spChg chg="add mod ord">
          <ac:chgData name="Moosa, Shabir (GPHEALTH)" userId="e8948446-e5a5-4ff8-9aeb-cde9aeb592ad" providerId="ADAL" clId="{23B541FA-CFC7-EC4F-834F-0825618682B2}" dt="2024-08-16T09:49:55.909" v="1" actId="1076"/>
          <ac:spMkLst>
            <pc:docMk/>
            <pc:sldMk cId="0" sldId="256"/>
            <ac:spMk id="12" creationId="{F1F19105-7E69-742F-8A31-59279A138F5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dk1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r>
              <a:rPr lang="en-US" sz="1050"/>
              <a:t>Figure 2: Gauteng COVID-19 District variation in ≥10 years VMMC </a:t>
            </a:r>
          </a:p>
        </c:rich>
      </c:tx>
      <c:layout>
        <c:manualLayout>
          <c:xMode val="edge"/>
          <c:yMode val="edge"/>
          <c:x val="0.161430446194225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dk1"/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change +10year'!$E$5</c:f>
              <c:strCache>
                <c:ptCount val="1"/>
                <c:pt idx="0">
                  <c:v>% change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34-4475-B8BC-C3F71895E6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change +10year'!$D$6:$D$10</c:f>
              <c:strCache>
                <c:ptCount val="5"/>
                <c:pt idx="0">
                  <c:v>Johannesburg </c:v>
                </c:pt>
                <c:pt idx="1">
                  <c:v>Tshwane </c:v>
                </c:pt>
                <c:pt idx="2">
                  <c:v>Ekurhuleni </c:v>
                </c:pt>
                <c:pt idx="3">
                  <c:v>Sedibeng</c:v>
                </c:pt>
                <c:pt idx="4">
                  <c:v>West Rand</c:v>
                </c:pt>
              </c:strCache>
            </c:strRef>
          </c:cat>
          <c:val>
            <c:numRef>
              <c:f>'% change +10year'!$E$6:$E$10</c:f>
              <c:numCache>
                <c:formatCode>General</c:formatCode>
                <c:ptCount val="5"/>
                <c:pt idx="0">
                  <c:v>-35.9</c:v>
                </c:pt>
                <c:pt idx="1">
                  <c:v>21.8</c:v>
                </c:pt>
                <c:pt idx="2">
                  <c:v>-66.7</c:v>
                </c:pt>
                <c:pt idx="3">
                  <c:v>-34.5</c:v>
                </c:pt>
                <c:pt idx="4">
                  <c:v>-84.7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34-4475-B8BC-C3F71895E6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8875119"/>
        <c:axId val="2088877199"/>
      </c:barChart>
      <c:catAx>
        <c:axId val="208887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C00000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2088877199"/>
        <c:crosses val="autoZero"/>
        <c:auto val="1"/>
        <c:lblAlgn val="ctr"/>
        <c:lblOffset val="100"/>
        <c:noMultiLvlLbl val="0"/>
      </c:catAx>
      <c:valAx>
        <c:axId val="2088877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r>
                  <a:rPr lang="en-US"/>
                  <a:t>%  change in  10 years and older VMMC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Sylfaen" panose="010A05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2088875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63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000">
          <a:solidFill>
            <a:schemeClr val="dk1"/>
          </a:solidFill>
          <a:latin typeface="Sylfaen" panose="010A0502050306030303" pitchFamily="18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050" b="0" i="0" u="none" strike="noStrike" kern="1200" spc="0" baseline="0">
                <a:solidFill>
                  <a:schemeClr val="dk1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r>
              <a:rPr lang="en-US" sz="1050"/>
              <a:t>Figure 3: Gauteng COVID-19 District variation in VMMC 10 -14 years  old</a:t>
            </a:r>
          </a:p>
        </c:rich>
      </c:tx>
      <c:layout>
        <c:manualLayout>
          <c:xMode val="edge"/>
          <c:yMode val="edge"/>
          <c:x val="0.15717338611362106"/>
          <c:y val="4.58396210910068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050" b="0" i="0" u="none" strike="noStrike" kern="1200" spc="0" baseline="0">
              <a:solidFill>
                <a:schemeClr val="dk1"/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'%change in 10-14years'!$E$5</c:f>
              <c:strCache>
                <c:ptCount val="1"/>
                <c:pt idx="0">
                  <c:v>% change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1A-4A26-82A0-991DAFF6C45F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fld id="{C71D8E51-DA27-4B6A-B3B4-318D8022FB6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1A-4A26-82A0-991DAFF6C45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CCA83BA-AADA-48C8-B073-63728DA7AE8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91A-4A26-82A0-991DAFF6C45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3FF01524-8E39-4350-A697-DAFE7911501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91A-4A26-82A0-991DAFF6C4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'%change in 10-14years'!$D$6:$D$10</c:f>
              <c:strCache>
                <c:ptCount val="5"/>
                <c:pt idx="0">
                  <c:v>Johannesburg </c:v>
                </c:pt>
                <c:pt idx="1">
                  <c:v>Tshwane </c:v>
                </c:pt>
                <c:pt idx="2">
                  <c:v>Ekurhuleni </c:v>
                </c:pt>
                <c:pt idx="3">
                  <c:v>Sedibeng</c:v>
                </c:pt>
                <c:pt idx="4">
                  <c:v>West Rand</c:v>
                </c:pt>
              </c:strCache>
            </c:strRef>
          </c:cat>
          <c:val>
            <c:numRef>
              <c:f>'%change in 10-14years'!$E$6:$E$10</c:f>
              <c:numCache>
                <c:formatCode>0.0</c:formatCode>
                <c:ptCount val="5"/>
                <c:pt idx="0" formatCode="General">
                  <c:v>-53.3</c:v>
                </c:pt>
                <c:pt idx="1">
                  <c:v>36</c:v>
                </c:pt>
                <c:pt idx="2" formatCode="General">
                  <c:v>-66.2</c:v>
                </c:pt>
                <c:pt idx="3">
                  <c:v>-34</c:v>
                </c:pt>
                <c:pt idx="4">
                  <c:v>-90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1A-4A26-82A0-991DAFF6C4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8884687"/>
        <c:axId val="2088895503"/>
      </c:barChart>
      <c:catAx>
        <c:axId val="208888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C00000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2088895503"/>
        <c:crosses val="autoZero"/>
        <c:auto val="1"/>
        <c:lblAlgn val="ctr"/>
        <c:lblOffset val="100"/>
        <c:noMultiLvlLbl val="0"/>
      </c:catAx>
      <c:valAx>
        <c:axId val="2088895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0" i="0" u="none" strike="noStrike" kern="1200" baseline="0">
                    <a:solidFill>
                      <a:schemeClr val="dk1"/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r>
                  <a:rPr lang="en-US"/>
                  <a:t>  % change in VMMC  10-14  years old</a:t>
                </a:r>
              </a:p>
            </c:rich>
          </c:tx>
          <c:layout>
            <c:manualLayout>
              <c:xMode val="edge"/>
              <c:yMode val="edge"/>
              <c:x val="3.1557377049180331E-2"/>
              <c:y val="0.194024115107053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0" i="0" u="none" strike="noStrike" kern="1200" baseline="0">
                  <a:solidFill>
                    <a:schemeClr val="dk1"/>
                  </a:solidFill>
                  <a:latin typeface="Sylfaen" panose="010A05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2088884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63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000">
          <a:solidFill>
            <a:schemeClr val="dk1"/>
          </a:solidFill>
          <a:latin typeface="Sylfaen" panose="010A0502050306030303" pitchFamily="18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000" b="0" i="0" u="none" strike="noStrike" kern="1200" spc="0" baseline="0">
                <a:solidFill>
                  <a:schemeClr val="dk1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r>
              <a:rPr lang="en-US" sz="1000"/>
              <a:t>Figure 4: Gauteng District variation in VMMC  in ≥15 years due to  COVID-19 </a:t>
            </a:r>
          </a:p>
        </c:rich>
      </c:tx>
      <c:layout>
        <c:manualLayout>
          <c:xMode val="edge"/>
          <c:yMode val="edge"/>
          <c:x val="0.13768744531933511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000" b="0" i="0" u="none" strike="noStrike" kern="1200" spc="0" baseline="0">
              <a:solidFill>
                <a:schemeClr val="dk1"/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Sheet9!$E$5</c:f>
              <c:strCache>
                <c:ptCount val="1"/>
                <c:pt idx="0">
                  <c:v>% change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Sheet9!$D$6:$D$10</c:f>
              <c:strCache>
                <c:ptCount val="5"/>
                <c:pt idx="0">
                  <c:v>Johannesburg </c:v>
                </c:pt>
                <c:pt idx="1">
                  <c:v>Tshwane </c:v>
                </c:pt>
                <c:pt idx="2">
                  <c:v>Ekurhuleni </c:v>
                </c:pt>
                <c:pt idx="3">
                  <c:v>Sedibeng</c:v>
                </c:pt>
                <c:pt idx="4">
                  <c:v>West Rand</c:v>
                </c:pt>
              </c:strCache>
            </c:strRef>
          </c:cat>
          <c:val>
            <c:numRef>
              <c:f>Sheet9!$E$6:$E$10</c:f>
              <c:numCache>
                <c:formatCode>0.0</c:formatCode>
                <c:ptCount val="5"/>
                <c:pt idx="0" formatCode="General">
                  <c:v>-13.8</c:v>
                </c:pt>
                <c:pt idx="1">
                  <c:v>-18.2</c:v>
                </c:pt>
                <c:pt idx="2" formatCode="General">
                  <c:v>-67.099999999999994</c:v>
                </c:pt>
                <c:pt idx="3">
                  <c:v>-35.5</c:v>
                </c:pt>
                <c:pt idx="4">
                  <c:v>-76.5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9-4716-8344-E98E245795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8881775"/>
        <c:axId val="2088883023"/>
      </c:barChart>
      <c:catAx>
        <c:axId val="2088881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C00000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2088883023"/>
        <c:crosses val="autoZero"/>
        <c:auto val="1"/>
        <c:lblAlgn val="ctr"/>
        <c:lblOffset val="100"/>
        <c:noMultiLvlLbl val="0"/>
      </c:catAx>
      <c:valAx>
        <c:axId val="208888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0" i="0" u="none" strike="noStrike" kern="1200" baseline="0">
                    <a:solidFill>
                      <a:schemeClr val="dk1"/>
                    </a:solidFill>
                    <a:latin typeface="Sylfaen" panose="010A0502050306030303" pitchFamily="18" charset="0"/>
                    <a:ea typeface="+mn-ea"/>
                    <a:cs typeface="+mn-cs"/>
                  </a:defRPr>
                </a:pPr>
                <a:r>
                  <a:rPr lang="en-US"/>
                  <a:t>% change in VMMC  in 15 years  and older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0" i="0" u="none" strike="noStrike" kern="1200" baseline="0">
                  <a:solidFill>
                    <a:schemeClr val="dk1"/>
                  </a:solidFill>
                  <a:latin typeface="Sylfaen" panose="010A05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en-US"/>
          </a:p>
        </c:txPr>
        <c:crossAx val="2088881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63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000">
          <a:solidFill>
            <a:schemeClr val="dk1"/>
          </a:solidFill>
          <a:latin typeface="Sylfaen" panose="010A0502050306030303" pitchFamily="18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DFEB1-2C2B-4B6C-8734-7C228142667C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12B58-F987-46D9-8711-FDDDD0D8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9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2B58-F987-46D9-8711-FDDDD0D8CB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6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2B58-F987-46D9-8711-FDDDD0D8CB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4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7.jpg"/><Relationship Id="rId5" Type="http://schemas.openxmlformats.org/officeDocument/2006/relationships/image" Target="../media/image3.png"/><Relationship Id="rId10" Type="http://schemas.openxmlformats.org/officeDocument/2006/relationships/image" Target="../media/image6.jpg"/><Relationship Id="rId4" Type="http://schemas.openxmlformats.org/officeDocument/2006/relationships/image" Target="../media/image2.jpeg"/><Relationship Id="rId9" Type="http://schemas.openxmlformats.org/officeDocument/2006/relationships/hyperlink" Target="mailto:fcyrilbernsah@gmail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3.sv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3.svg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9"/>
              </a:lnSpc>
            </a:pPr>
            <a:r>
              <a:rPr lang="en-US" sz="6699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4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875362"/>
            <a:ext cx="13335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Sylfaen" panose="010A0502050306030303" pitchFamily="18" charset="0"/>
              </a:rPr>
              <a:t>Voluntary Medical Male Circumcision </a:t>
            </a:r>
            <a:r>
              <a:rPr lang="en-US" b="1" dirty="0" smtClean="0">
                <a:latin typeface="Sylfaen" panose="010A0502050306030303" pitchFamily="18" charset="0"/>
              </a:rPr>
              <a:t>(VMMC) and </a:t>
            </a:r>
            <a:r>
              <a:rPr lang="en-US" b="1" dirty="0">
                <a:latin typeface="Sylfaen" panose="010A0502050306030303" pitchFamily="18" charset="0"/>
              </a:rPr>
              <a:t>Female Condom Uptake during the COVID-19 Pandemic in Gauteng Province, South Africa </a:t>
            </a:r>
            <a:endParaRPr lang="en-US" b="1" dirty="0">
              <a:latin typeface="Sylfaen" panose="010A0502050306030303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2476DBA-D9C1-C378-0816-FA075CCE184B}"/>
              </a:ext>
            </a:extLst>
          </p:cNvPr>
          <p:cNvSpPr txBox="1">
            <a:spLocks/>
          </p:cNvSpPr>
          <p:nvPr/>
        </p:nvSpPr>
        <p:spPr>
          <a:xfrm>
            <a:off x="2863715" y="6431536"/>
            <a:ext cx="5920491" cy="2245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58368">
              <a:lnSpc>
                <a:spcPct val="100000"/>
              </a:lnSpc>
              <a:spcBef>
                <a:spcPts val="0"/>
              </a:spcBef>
              <a:spcAft>
                <a:spcPts val="144"/>
              </a:spcAft>
              <a:buFont typeface="Arial" panose="020B0604020202020204" pitchFamily="34" charset="0"/>
              <a:buNone/>
            </a:pPr>
            <a:r>
              <a:rPr lang="en-GB" sz="25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Cyril Fonka (Wits SPH)</a:t>
            </a:r>
          </a:p>
          <a:p>
            <a:pPr marL="0" indent="0" algn="just" defTabSz="658368">
              <a:lnSpc>
                <a:spcPct val="100000"/>
              </a:lnSpc>
              <a:spcBef>
                <a:spcPts val="0"/>
              </a:spcBef>
              <a:spcAft>
                <a:spcPts val="144"/>
              </a:spcAft>
              <a:buFont typeface="Arial" panose="020B0604020202020204" pitchFamily="34" charset="0"/>
              <a:buNone/>
            </a:pPr>
            <a:r>
              <a:rPr lang="en-GB" sz="2500" b="1" dirty="0" err="1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Prof.</a:t>
            </a:r>
            <a:r>
              <a:rPr lang="en-GB" sz="2500" b="1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Nicola </a:t>
            </a:r>
            <a:r>
              <a:rPr lang="en-GB" sz="2500" b="1" dirty="0" err="1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Christofides</a:t>
            </a:r>
            <a:r>
              <a:rPr lang="en-GB" sz="2500" b="1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25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(Wits SPH</a:t>
            </a:r>
            <a:r>
              <a:rPr lang="en-GB" sz="2500" b="1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 defTabSz="658368">
              <a:lnSpc>
                <a:spcPct val="100000"/>
              </a:lnSpc>
              <a:spcBef>
                <a:spcPts val="0"/>
              </a:spcBef>
              <a:spcAft>
                <a:spcPts val="144"/>
              </a:spcAft>
              <a:buFont typeface="Arial" panose="020B0604020202020204" pitchFamily="34" charset="0"/>
              <a:buNone/>
            </a:pPr>
            <a:endParaRPr lang="en-GB" sz="2500" b="1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marL="0" indent="0" algn="just" defTabSz="658368">
              <a:lnSpc>
                <a:spcPct val="100000"/>
              </a:lnSpc>
              <a:spcBef>
                <a:spcPts val="0"/>
              </a:spcBef>
              <a:spcAft>
                <a:spcPts val="144"/>
              </a:spcAft>
              <a:buFont typeface="Arial" panose="020B0604020202020204" pitchFamily="34" charset="0"/>
              <a:buNone/>
            </a:pPr>
            <a:r>
              <a:rPr lang="en-GB" sz="2500" b="1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  <a:hlinkClick r:id="rId9"/>
              </a:rPr>
              <a:t>fcyrilbernsah@gmail.com</a:t>
            </a:r>
            <a:endParaRPr lang="en-GB" sz="2500" b="1" dirty="0" smtClean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marL="0" indent="0" algn="just" defTabSz="658368">
              <a:lnSpc>
                <a:spcPct val="100000"/>
              </a:lnSpc>
              <a:spcBef>
                <a:spcPts val="0"/>
              </a:spcBef>
              <a:spcAft>
                <a:spcPts val="144"/>
              </a:spcAft>
              <a:buFont typeface="Arial" panose="020B0604020202020204" pitchFamily="34" charset="0"/>
              <a:buNone/>
            </a:pPr>
            <a:r>
              <a:rPr lang="en-GB" sz="2500" b="1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Cell: 0788 6972 81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7A3CF97D-3513-2697-A66E-763427FAEE1A}"/>
              </a:ext>
            </a:extLst>
          </p:cNvPr>
          <p:cNvSpPr/>
          <p:nvPr/>
        </p:nvSpPr>
        <p:spPr>
          <a:xfrm>
            <a:off x="574451" y="7428222"/>
            <a:ext cx="2289264" cy="5554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/>
            <a:endParaRPr lang="en-GB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7167D46-67F8-2D7D-ED50-3A62F3AE8D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470" y="5719776"/>
            <a:ext cx="3678767" cy="3618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D29C7D0-5957-4D8C-1AB8-8F33D3E1F1EE}"/>
              </a:ext>
            </a:extLst>
          </p:cNvPr>
          <p:cNvSpPr txBox="1">
            <a:spLocks/>
          </p:cNvSpPr>
          <p:nvPr/>
        </p:nvSpPr>
        <p:spPr>
          <a:xfrm>
            <a:off x="767092" y="1338586"/>
            <a:ext cx="12870706" cy="7985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Thank </a:t>
            </a:r>
          </a:p>
          <a:p>
            <a:pPr>
              <a:lnSpc>
                <a:spcPct val="100000"/>
              </a:lnSpc>
            </a:pPr>
            <a:r>
              <a:rPr lang="en-US" sz="20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You!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7A3CF97D-3513-2697-A66E-763427FAEE1A}"/>
              </a:ext>
            </a:extLst>
          </p:cNvPr>
          <p:cNvSpPr/>
          <p:nvPr/>
        </p:nvSpPr>
        <p:spPr>
          <a:xfrm>
            <a:off x="803378" y="6972300"/>
            <a:ext cx="2289264" cy="5554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/>
            <a:endParaRPr lang="en-GB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84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85850" y="9178619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5" y="1547067"/>
            <a:ext cx="6125326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Presentation Outline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7A3CF97D-3513-2697-A66E-763427FAEE1A}"/>
              </a:ext>
            </a:extLst>
          </p:cNvPr>
          <p:cNvSpPr/>
          <p:nvPr/>
        </p:nvSpPr>
        <p:spPr>
          <a:xfrm>
            <a:off x="574451" y="7428222"/>
            <a:ext cx="2289264" cy="5554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/>
            <a:endParaRPr lang="en-GB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0D4DC65-77EA-4E8A-819F-B028F7EBE71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14308" y="2673738"/>
            <a:ext cx="893286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>
              <a:spcAft>
                <a:spcPts val="600"/>
              </a:spcAft>
              <a:buClr>
                <a:srgbClr val="002060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GB" sz="4000" dirty="0"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Background</a:t>
            </a:r>
          </a:p>
          <a:p>
            <a:pPr marL="623888" indent="-623888">
              <a:spcAft>
                <a:spcPts val="600"/>
              </a:spcAft>
              <a:buClr>
                <a:srgbClr val="002060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GB" sz="4000" dirty="0" smtClean="0"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Aim </a:t>
            </a:r>
            <a:r>
              <a:rPr lang="en-GB" sz="4000" dirty="0"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and methods</a:t>
            </a:r>
          </a:p>
          <a:p>
            <a:pPr marL="623888" indent="-623888">
              <a:spcAft>
                <a:spcPts val="600"/>
              </a:spcAft>
              <a:buClr>
                <a:srgbClr val="002060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GB" sz="4000" dirty="0"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Results</a:t>
            </a:r>
          </a:p>
          <a:p>
            <a:pPr marL="623888" indent="-623888">
              <a:spcAft>
                <a:spcPts val="600"/>
              </a:spcAft>
              <a:buClr>
                <a:srgbClr val="002060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GB" sz="4000" dirty="0"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Conclusion</a:t>
            </a:r>
          </a:p>
          <a:p>
            <a:pPr marL="623888" indent="-623888">
              <a:spcAft>
                <a:spcPts val="600"/>
              </a:spcAft>
              <a:buClr>
                <a:srgbClr val="002060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GB" sz="4000" dirty="0"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Recommendations</a:t>
            </a:r>
          </a:p>
          <a:p>
            <a:pPr marL="623888" indent="-623888">
              <a:spcAft>
                <a:spcPts val="600"/>
              </a:spcAft>
              <a:buClr>
                <a:srgbClr val="002060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GB" sz="4000" dirty="0"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References</a:t>
            </a:r>
          </a:p>
          <a:p>
            <a:pPr marL="623888" indent="-623888">
              <a:spcAft>
                <a:spcPts val="600"/>
              </a:spcAft>
              <a:buClr>
                <a:srgbClr val="002060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GB" sz="4000" dirty="0"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3466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41" y="1103311"/>
            <a:ext cx="4595645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BACKGROUND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7A3CF97D-3513-2697-A66E-763427FAEE1A}"/>
              </a:ext>
            </a:extLst>
          </p:cNvPr>
          <p:cNvSpPr/>
          <p:nvPr/>
        </p:nvSpPr>
        <p:spPr>
          <a:xfrm>
            <a:off x="12649200" y="9539616"/>
            <a:ext cx="2289264" cy="555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/>
            <a:endParaRPr lang="en-GB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E176D2A-6EBB-95EA-A319-D1F5DBE31B0F}"/>
              </a:ext>
            </a:extLst>
          </p:cNvPr>
          <p:cNvSpPr txBox="1">
            <a:spLocks/>
          </p:cNvSpPr>
          <p:nvPr/>
        </p:nvSpPr>
        <p:spPr>
          <a:xfrm>
            <a:off x="945814" y="2152402"/>
            <a:ext cx="16116300" cy="6267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749808">
              <a:lnSpc>
                <a:spcPct val="100000"/>
              </a:lnSpc>
              <a:spcBef>
                <a:spcPts val="820"/>
              </a:spcBef>
            </a:pPr>
            <a:r>
              <a:rPr lang="en-US" sz="3300" dirty="0">
                <a:latin typeface="Sylfaen" panose="010A0502050306030303" pitchFamily="18" charset="0"/>
              </a:rPr>
              <a:t>Voluntary Medical Male Circumcision </a:t>
            </a:r>
            <a:r>
              <a:rPr lang="en-US" sz="3300" dirty="0" smtClean="0">
                <a:latin typeface="Sylfaen" panose="010A0502050306030303" pitchFamily="18" charset="0"/>
              </a:rPr>
              <a:t>(VMMC) is 65% effective against HIV transmission (especially in MSM)</a:t>
            </a:r>
          </a:p>
          <a:p>
            <a:pPr marL="0" indent="0" algn="just" defTabSz="749808">
              <a:lnSpc>
                <a:spcPct val="100000"/>
              </a:lnSpc>
              <a:spcBef>
                <a:spcPts val="820"/>
              </a:spcBef>
              <a:buNone/>
            </a:pPr>
            <a:endParaRPr lang="en-US" sz="3300" dirty="0" smtClean="0">
              <a:latin typeface="Sylfaen" panose="010A0502050306030303" pitchFamily="18" charset="0"/>
            </a:endParaRPr>
          </a:p>
          <a:p>
            <a:pPr algn="just" defTabSz="749808">
              <a:lnSpc>
                <a:spcPct val="100000"/>
              </a:lnSpc>
              <a:spcBef>
                <a:spcPts val="820"/>
              </a:spcBef>
            </a:pPr>
            <a:r>
              <a:rPr lang="en-US" sz="3300" dirty="0" smtClean="0">
                <a:latin typeface="Sylfaen" panose="010A0502050306030303" pitchFamily="18" charset="0"/>
              </a:rPr>
              <a:t>Female Condom (like male condoms) are 90-95% effective against HIV Transmission</a:t>
            </a:r>
          </a:p>
          <a:p>
            <a:pPr algn="just" defTabSz="749808">
              <a:lnSpc>
                <a:spcPct val="100000"/>
              </a:lnSpc>
              <a:spcBef>
                <a:spcPts val="820"/>
              </a:spcBef>
            </a:pPr>
            <a:endParaRPr lang="en-US" sz="3300" dirty="0" smtClean="0">
              <a:latin typeface="Sylfaen" panose="010A0502050306030303" pitchFamily="18" charset="0"/>
            </a:endParaRPr>
          </a:p>
          <a:p>
            <a:pPr algn="just" defTabSz="749808">
              <a:lnSpc>
                <a:spcPct val="100000"/>
              </a:lnSpc>
              <a:spcBef>
                <a:spcPts val="820"/>
              </a:spcBef>
            </a:pPr>
            <a:r>
              <a:rPr lang="en-US" sz="3300" dirty="0">
                <a:latin typeface="Sylfaen" panose="010A0502050306030303" pitchFamily="18" charset="0"/>
                <a:cs typeface="Times New Roman" panose="02020603050405020304" pitchFamily="18" charset="0"/>
              </a:rPr>
              <a:t>Also, female condoms prevent unwanted pregnancies and other </a:t>
            </a:r>
            <a:r>
              <a:rPr lang="en-US" sz="33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STIs (</a:t>
            </a:r>
            <a:r>
              <a:rPr lang="en-US" sz="3300" dirty="0" err="1" smtClean="0">
                <a:latin typeface="Sylfaen" panose="010A0502050306030303" pitchFamily="18" charset="0"/>
                <a:cs typeface="Times New Roman" panose="02020603050405020304" pitchFamily="18" charset="0"/>
              </a:rPr>
              <a:t>eg</a:t>
            </a:r>
            <a:r>
              <a:rPr lang="en-US" sz="33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 sex workers)</a:t>
            </a:r>
            <a:endParaRPr lang="en-US" sz="3300" dirty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marL="0" indent="0" algn="just" defTabSz="749808">
              <a:lnSpc>
                <a:spcPct val="100000"/>
              </a:lnSpc>
              <a:spcBef>
                <a:spcPts val="820"/>
              </a:spcBef>
              <a:buNone/>
            </a:pPr>
            <a:endParaRPr lang="en-US" sz="3300" dirty="0" smtClean="0">
              <a:latin typeface="Sylfaen" panose="010A0502050306030303" pitchFamily="18" charset="0"/>
            </a:endParaRPr>
          </a:p>
          <a:p>
            <a:pPr algn="just" defTabSz="749808">
              <a:lnSpc>
                <a:spcPct val="100000"/>
              </a:lnSpc>
              <a:spcBef>
                <a:spcPts val="820"/>
              </a:spcBef>
            </a:pPr>
            <a:r>
              <a:rPr lang="en-US" sz="33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Both VMMC and Female condoms are cost-effective interventions</a:t>
            </a:r>
          </a:p>
          <a:p>
            <a:pPr marL="0" indent="0" algn="just" defTabSz="749808">
              <a:lnSpc>
                <a:spcPct val="100000"/>
              </a:lnSpc>
              <a:spcBef>
                <a:spcPts val="820"/>
              </a:spcBef>
              <a:buNone/>
            </a:pPr>
            <a:endParaRPr lang="en-US" sz="3300" dirty="0" smtClean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algn="just" defTabSz="749808">
              <a:lnSpc>
                <a:spcPct val="100000"/>
              </a:lnSpc>
              <a:spcBef>
                <a:spcPts val="820"/>
              </a:spcBef>
            </a:pPr>
            <a:r>
              <a:rPr lang="en-US" sz="3300" dirty="0">
                <a:latin typeface="Sylfaen" panose="010A0502050306030303" pitchFamily="18" charset="0"/>
              </a:rPr>
              <a:t>However, there is a knowledge deficit of COVID-19's impact on these interventions in Gauteng, one of the most hit provinces in South Africa by the COVID-19 pandemic. </a:t>
            </a:r>
            <a:endParaRPr lang="en-US" sz="3300" dirty="0"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8"/>
          <p:cNvSpPr/>
          <p:nvPr/>
        </p:nvSpPr>
        <p:spPr>
          <a:xfrm>
            <a:off x="15922068" y="8897690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8" name="Freeform 8"/>
          <p:cNvSpPr/>
          <p:nvPr/>
        </p:nvSpPr>
        <p:spPr>
          <a:xfrm>
            <a:off x="15922068" y="8830963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62" y="888522"/>
            <a:ext cx="1700045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AIM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7A3CF97D-3513-2697-A66E-763427FAEE1A}"/>
              </a:ext>
            </a:extLst>
          </p:cNvPr>
          <p:cNvSpPr/>
          <p:nvPr/>
        </p:nvSpPr>
        <p:spPr>
          <a:xfrm>
            <a:off x="13008451" y="9402345"/>
            <a:ext cx="2289264" cy="555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/>
            <a:endParaRPr lang="en-GB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ubtitle 2">
                <a:extLst>
                  <a:ext uri="{FF2B5EF4-FFF2-40B4-BE49-F238E27FC236}">
                    <a16:creationId xmlns:a16="http://schemas.microsoft.com/office/drawing/2014/main" id="{EE176D2A-6EBB-95EA-A319-D1F5DBE31B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7309" y="3075858"/>
                <a:ext cx="15468600" cy="67920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749808">
                  <a:lnSpc>
                    <a:spcPct val="100000"/>
                  </a:lnSpc>
                  <a:spcBef>
                    <a:spcPts val="820"/>
                  </a:spcBef>
                  <a:buNone/>
                </a:pPr>
                <a:r>
                  <a:rPr lang="en-US" sz="2500" b="1" dirty="0" smtClean="0">
                    <a:solidFill>
                      <a:srgbClr val="0070C0"/>
                    </a:solidFill>
                    <a:latin typeface="Sylfaen" panose="010A0502050306030303" pitchFamily="18" charset="0"/>
                    <a:cs typeface="Times New Roman" panose="02020603050405020304" pitchFamily="18" charset="0"/>
                  </a:rPr>
                  <a:t>	Study design: </a:t>
                </a:r>
                <a:r>
                  <a:rPr lang="en-US" sz="2500" dirty="0" smtClean="0">
                    <a:latin typeface="Sylfaen" panose="010A0502050306030303" pitchFamily="18" charset="0"/>
                    <a:cs typeface="Times New Roman" panose="02020603050405020304" pitchFamily="18" charset="0"/>
                  </a:rPr>
                  <a:t>Longitudinal cross-sectional study </a:t>
                </a:r>
                <a:r>
                  <a:rPr lang="en-US" sz="2500" dirty="0">
                    <a:latin typeface="Sylfaen" panose="010A0502050306030303" pitchFamily="18" charset="0"/>
                  </a:rPr>
                  <a:t>from March </a:t>
                </a:r>
                <a:r>
                  <a:rPr lang="en-US" sz="2500" dirty="0" smtClean="0">
                    <a:latin typeface="Sylfaen" panose="010A0502050306030303" pitchFamily="18" charset="0"/>
                  </a:rPr>
                  <a:t>2019 </a:t>
                </a:r>
                <a:r>
                  <a:rPr lang="en-US" sz="2500" dirty="0">
                    <a:latin typeface="Sylfaen" panose="010A0502050306030303" pitchFamily="18" charset="0"/>
                  </a:rPr>
                  <a:t>to February 2021. </a:t>
                </a:r>
                <a:endParaRPr lang="en-US" sz="2500" dirty="0" smtClean="0">
                  <a:latin typeface="Sylfaen" panose="010A0502050306030303" pitchFamily="18" charset="0"/>
                  <a:cs typeface="Times New Roman" panose="02020603050405020304" pitchFamily="18" charset="0"/>
                </a:endParaRPr>
              </a:p>
              <a:p>
                <a:pPr marL="0" indent="0" algn="just" defTabSz="749808">
                  <a:lnSpc>
                    <a:spcPct val="100000"/>
                  </a:lnSpc>
                  <a:spcBef>
                    <a:spcPts val="820"/>
                  </a:spcBef>
                  <a:buNone/>
                </a:pPr>
                <a:r>
                  <a:rPr lang="en-US" sz="2500" b="1" dirty="0" smtClean="0">
                    <a:solidFill>
                      <a:srgbClr val="0070C0"/>
                    </a:solidFill>
                    <a:latin typeface="Sylfaen" panose="010A0502050306030303" pitchFamily="18" charset="0"/>
                    <a:cs typeface="Times New Roman" panose="02020603050405020304" pitchFamily="18" charset="0"/>
                  </a:rPr>
                  <a:t>	Setting: </a:t>
                </a:r>
                <a:r>
                  <a:rPr lang="en-US" sz="2500" dirty="0" smtClean="0">
                    <a:latin typeface="Sylfaen" panose="010A0502050306030303" pitchFamily="18" charset="0"/>
                    <a:cs typeface="Times New Roman" panose="02020603050405020304" pitchFamily="18" charset="0"/>
                  </a:rPr>
                  <a:t>All five districts in Gauteng province</a:t>
                </a:r>
              </a:p>
              <a:p>
                <a:pPr marL="0" indent="0" algn="just" defTabSz="749808">
                  <a:lnSpc>
                    <a:spcPct val="100000"/>
                  </a:lnSpc>
                  <a:spcBef>
                    <a:spcPts val="820"/>
                  </a:spcBef>
                  <a:buNone/>
                </a:pPr>
                <a:r>
                  <a:rPr lang="en-US" sz="2500" b="1" dirty="0" smtClean="0">
                    <a:solidFill>
                      <a:srgbClr val="0070C0"/>
                    </a:solidFill>
                    <a:latin typeface="Sylfaen" panose="010A0502050306030303" pitchFamily="18" charset="0"/>
                    <a:cs typeface="Times New Roman" panose="02020603050405020304" pitchFamily="18" charset="0"/>
                  </a:rPr>
                  <a:t>	Sample size: </a:t>
                </a:r>
                <a:r>
                  <a:rPr lang="en-US" sz="2500" dirty="0" smtClean="0">
                    <a:latin typeface="Sylfaen" panose="010A0502050306030303" pitchFamily="18" charset="0"/>
                    <a:cs typeface="Times New Roman" panose="02020603050405020304" pitchFamily="18" charset="0"/>
                  </a:rPr>
                  <a:t>All public healthcare facilities (426) in Gauteng province</a:t>
                </a:r>
              </a:p>
              <a:p>
                <a:pPr marL="0" indent="0" algn="just" defTabSz="749808">
                  <a:lnSpc>
                    <a:spcPct val="100000"/>
                  </a:lnSpc>
                  <a:spcBef>
                    <a:spcPts val="820"/>
                  </a:spcBef>
                  <a:buNone/>
                </a:pPr>
                <a:r>
                  <a:rPr lang="en-US" sz="2500" dirty="0">
                    <a:latin typeface="Sylfaen" panose="010A050205030603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smtClean="0">
                    <a:latin typeface="Sylfaen" panose="010A0502050306030303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500" b="1" dirty="0" smtClean="0">
                    <a:solidFill>
                      <a:srgbClr val="0070C0"/>
                    </a:solidFill>
                    <a:latin typeface="Sylfaen" panose="010A0502050306030303" pitchFamily="18" charset="0"/>
                    <a:cs typeface="Times New Roman" panose="02020603050405020304" pitchFamily="18" charset="0"/>
                  </a:rPr>
                  <a:t>Population:</a:t>
                </a:r>
                <a:r>
                  <a:rPr lang="en-US" sz="2500" dirty="0" smtClean="0">
                    <a:latin typeface="Sylfaen" panose="010A0502050306030303" pitchFamily="18" charset="0"/>
                  </a:rPr>
                  <a:t> </a:t>
                </a:r>
                <a:r>
                  <a:rPr lang="en-US" sz="2500" dirty="0" smtClean="0">
                    <a:latin typeface="Sylfaen" panose="010A0502050306030303" pitchFamily="18" charset="0"/>
                  </a:rPr>
                  <a:t>All VMMC </a:t>
                </a:r>
                <a:r>
                  <a:rPr lang="en-US" sz="2500" dirty="0" smtClean="0">
                    <a:latin typeface="Sylfaen" panose="010A0502050306030303" pitchFamily="18" charset="0"/>
                  </a:rPr>
                  <a:t>performed in all public (and private hospitals) and female condoms distributed 			    in all public facilities, in Gauteng province</a:t>
                </a:r>
                <a:r>
                  <a:rPr lang="en-US" sz="2500" dirty="0" smtClean="0">
                    <a:latin typeface="Sylfaen" panose="010A0502050306030303" pitchFamily="18" charset="0"/>
                  </a:rPr>
                  <a:t> </a:t>
                </a:r>
                <a:r>
                  <a:rPr lang="en-US" sz="2500" dirty="0">
                    <a:latin typeface="Sylfaen" panose="010A0502050306030303" pitchFamily="18" charset="0"/>
                  </a:rPr>
                  <a:t>March 2019 to February 2021</a:t>
                </a:r>
                <a:r>
                  <a:rPr lang="en-US" sz="2500" dirty="0" smtClean="0">
                    <a:latin typeface="Sylfaen" panose="010A0502050306030303" pitchFamily="18" charset="0"/>
                  </a:rPr>
                  <a:t>.</a:t>
                </a:r>
              </a:p>
              <a:p>
                <a:pPr marL="0" indent="0" algn="just" defTabSz="749808">
                  <a:lnSpc>
                    <a:spcPct val="100000"/>
                  </a:lnSpc>
                  <a:spcBef>
                    <a:spcPts val="820"/>
                  </a:spcBef>
                  <a:buNone/>
                </a:pPr>
                <a:r>
                  <a:rPr lang="en-US" sz="2500" dirty="0" smtClean="0">
                    <a:latin typeface="Sylfaen" panose="010A0502050306030303" pitchFamily="18" charset="0"/>
                    <a:cs typeface="Times New Roman" panose="02020603050405020304" pitchFamily="18" charset="0"/>
                  </a:rPr>
                  <a:t> </a:t>
                </a:r>
                <a:endParaRPr lang="en-US" sz="2500" dirty="0" smtClean="0">
                  <a:latin typeface="Sylfaen" panose="010A0502050306030303" pitchFamily="18" charset="0"/>
                  <a:cs typeface="Times New Roman" panose="02020603050405020304" pitchFamily="18" charset="0"/>
                </a:endParaRPr>
              </a:p>
              <a:p>
                <a:pPr marL="0" indent="0" algn="just" defTabSz="749808">
                  <a:lnSpc>
                    <a:spcPct val="100000"/>
                  </a:lnSpc>
                  <a:spcBef>
                    <a:spcPts val="820"/>
                  </a:spcBef>
                  <a:buNone/>
                </a:pPr>
                <a:r>
                  <a:rPr lang="en-US" sz="2500" b="1" dirty="0" smtClean="0">
                    <a:solidFill>
                      <a:srgbClr val="0070C0"/>
                    </a:solidFill>
                    <a:latin typeface="Sylfaen" panose="010A0502050306030303" pitchFamily="18" charset="0"/>
                    <a:cs typeface="Times New Roman" panose="02020603050405020304" pitchFamily="18" charset="0"/>
                  </a:rPr>
                  <a:t>	Data Collection: </a:t>
                </a:r>
                <a:r>
                  <a:rPr lang="en-US" sz="2500" dirty="0" smtClean="0">
                    <a:latin typeface="Sylfaen" panose="010A0502050306030303" pitchFamily="18" charset="0"/>
                    <a:cs typeface="Times New Roman" panose="02020603050405020304" pitchFamily="18" charset="0"/>
                  </a:rPr>
                  <a:t>District health information system </a:t>
                </a:r>
                <a:r>
                  <a:rPr lang="en-US" sz="2500" b="1" dirty="0" smtClean="0">
                    <a:latin typeface="Sylfaen" panose="010A0502050306030303" pitchFamily="18" charset="0"/>
                    <a:cs typeface="Times New Roman" panose="02020603050405020304" pitchFamily="18" charset="0"/>
                  </a:rPr>
                  <a:t>(DHIS) </a:t>
                </a:r>
                <a:r>
                  <a:rPr lang="en-US" sz="2500" b="1" dirty="0" smtClean="0">
                    <a:latin typeface="Sylfaen" panose="010A0502050306030303" pitchFamily="18" charset="0"/>
                    <a:cs typeface="Times New Roman" panose="02020603050405020304" pitchFamily="18" charset="0"/>
                  </a:rPr>
                  <a:t>data (&amp; Medical scheme supplemented 				                   VMMC data) </a:t>
                </a:r>
                <a:r>
                  <a:rPr lang="en-US" sz="2500" dirty="0" smtClean="0">
                    <a:latin typeface="Sylfaen" panose="010A0502050306030303" pitchFamily="18" charset="0"/>
                  </a:rPr>
                  <a:t>from </a:t>
                </a:r>
                <a:r>
                  <a:rPr lang="en-US" sz="2500" dirty="0">
                    <a:latin typeface="Sylfaen" panose="010A0502050306030303" pitchFamily="18" charset="0"/>
                  </a:rPr>
                  <a:t>March 2019 to February 2021. </a:t>
                </a:r>
                <a:endParaRPr lang="en-US" sz="2500" b="1" dirty="0" smtClean="0">
                  <a:solidFill>
                    <a:srgbClr val="0070C0"/>
                  </a:solidFill>
                  <a:latin typeface="Sylfaen" panose="010A0502050306030303" pitchFamily="18" charset="0"/>
                  <a:cs typeface="Times New Roman" panose="02020603050405020304" pitchFamily="18" charset="0"/>
                </a:endParaRPr>
              </a:p>
              <a:p>
                <a:pPr marL="0" indent="0" algn="just" defTabSz="749808">
                  <a:lnSpc>
                    <a:spcPct val="100000"/>
                  </a:lnSpc>
                  <a:spcBef>
                    <a:spcPts val="820"/>
                  </a:spcBef>
                  <a:buNone/>
                </a:pPr>
                <a:r>
                  <a:rPr lang="en-US" sz="2500" b="1" dirty="0" smtClean="0">
                    <a:solidFill>
                      <a:srgbClr val="0070C0"/>
                    </a:solidFill>
                    <a:latin typeface="Sylfaen" panose="010A0502050306030303" pitchFamily="18" charset="0"/>
                    <a:cs typeface="Times New Roman" panose="02020603050405020304" pitchFamily="18" charset="0"/>
                  </a:rPr>
                  <a:t>	Analysis</a:t>
                </a:r>
                <a:r>
                  <a:rPr lang="en-US" sz="2500" b="1" dirty="0" smtClean="0">
                    <a:solidFill>
                      <a:srgbClr val="0070C0"/>
                    </a:solidFill>
                    <a:latin typeface="Sylfaen" panose="010A0502050306030303" pitchFamily="18" charset="0"/>
                    <a:cs typeface="Times New Roman" panose="02020603050405020304" pitchFamily="18" charset="0"/>
                  </a:rPr>
                  <a:t>:</a:t>
                </a:r>
                <a:endParaRPr lang="en-US" sz="2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/>
                        <m:t>% </m:t>
                      </m:r>
                      <m:r>
                        <a:rPr lang="en-US" sz="2500" i="1"/>
                        <m:t>𝑐h𝑎𝑛𝑔𝑒</m:t>
                      </m:r>
                      <m:r>
                        <a:rPr lang="en-US" sz="2500" i="1"/>
                        <m:t> </m:t>
                      </m:r>
                      <m:r>
                        <a:rPr lang="en-US" sz="2500" i="1"/>
                        <m:t>𝑖𝑛</m:t>
                      </m:r>
                      <m:r>
                        <a:rPr lang="en-US" sz="2500" i="1"/>
                        <m:t> </m:t>
                      </m:r>
                      <m:r>
                        <a:rPr lang="en-US" sz="2500" i="1"/>
                        <m:t>𝑉𝑀𝑀𝐶</m:t>
                      </m:r>
                      <m:r>
                        <a:rPr lang="en-US" sz="2500" i="1"/>
                        <m:t>=</m:t>
                      </m:r>
                      <m:f>
                        <m:fPr>
                          <m:ctrlPr>
                            <a:rPr lang="en-US" sz="2500" i="1"/>
                          </m:ctrlPr>
                        </m:fPr>
                        <m:num>
                          <m:r>
                            <a:rPr lang="en-US" sz="2500" i="1"/>
                            <m:t>𝑇𝑜𝑡𝑎𝑙</m:t>
                          </m:r>
                          <m:r>
                            <a:rPr lang="en-US" sz="2500" i="1"/>
                            <m:t> </m:t>
                          </m:r>
                          <m:r>
                            <a:rPr lang="en-US" sz="2500" i="1"/>
                            <m:t>𝑛𝑢𝑚𝑏𝑒𝑟</m:t>
                          </m:r>
                          <m:r>
                            <a:rPr lang="en-US" sz="2500" i="1"/>
                            <m:t> </m:t>
                          </m:r>
                          <m:r>
                            <a:rPr lang="en-US" sz="2500" i="1"/>
                            <m:t>𝑜𝑓</m:t>
                          </m:r>
                          <m:r>
                            <a:rPr lang="en-US" sz="2500" i="1"/>
                            <m:t> </m:t>
                          </m:r>
                          <m:r>
                            <a:rPr lang="en-US" sz="2500" i="1"/>
                            <m:t>𝑉𝑀𝑀𝐶</m:t>
                          </m:r>
                          <m:r>
                            <a:rPr lang="en-US" sz="2500" i="1"/>
                            <m:t> </m:t>
                          </m:r>
                          <m:r>
                            <a:rPr lang="en-US" sz="2500" i="1"/>
                            <m:t>𝑖𝑛</m:t>
                          </m:r>
                          <m:r>
                            <a:rPr lang="en-US" sz="2500" i="1"/>
                            <m:t> 2020−</m:t>
                          </m:r>
                          <m:r>
                            <a:rPr lang="en-US" sz="2500" i="1"/>
                            <m:t>𝑇𝑜𝑡𝑎𝑙</m:t>
                          </m:r>
                          <m:r>
                            <a:rPr lang="en-US" sz="2500" i="1"/>
                            <m:t> </m:t>
                          </m:r>
                          <m:r>
                            <a:rPr lang="en-US" sz="2500" i="1"/>
                            <m:t>𝑛𝑢𝑚𝑏𝑒𝑟</m:t>
                          </m:r>
                          <m:r>
                            <a:rPr lang="en-US" sz="2500" i="1"/>
                            <m:t> </m:t>
                          </m:r>
                          <m:r>
                            <a:rPr lang="en-US" sz="2500" i="1"/>
                            <m:t>𝑜𝑓</m:t>
                          </m:r>
                          <m:r>
                            <a:rPr lang="en-US" sz="2500" i="1"/>
                            <m:t> </m:t>
                          </m:r>
                          <m:r>
                            <a:rPr lang="en-US" sz="2500" i="1"/>
                            <m:t>𝑉𝑀𝑀𝐶</m:t>
                          </m:r>
                          <m:r>
                            <a:rPr lang="en-US" sz="2500" i="1"/>
                            <m:t> </m:t>
                          </m:r>
                          <m:r>
                            <a:rPr lang="en-US" sz="2500" i="1"/>
                            <m:t>𝑖𝑛</m:t>
                          </m:r>
                          <m:r>
                            <a:rPr lang="en-US" sz="2500" i="1"/>
                            <m:t> 2019 </m:t>
                          </m:r>
                        </m:num>
                        <m:den>
                          <m:r>
                            <a:rPr lang="en-US" sz="2500" i="1"/>
                            <m:t>𝑇𝑜𝑡𝑎𝑙</m:t>
                          </m:r>
                          <m:r>
                            <a:rPr lang="en-US" sz="2500" i="1"/>
                            <m:t> </m:t>
                          </m:r>
                          <m:r>
                            <a:rPr lang="en-US" sz="2500" i="1"/>
                            <m:t>𝑛𝑢𝑚𝑏𝑒𝑟</m:t>
                          </m:r>
                          <m:r>
                            <a:rPr lang="en-US" sz="2500" i="1"/>
                            <m:t> </m:t>
                          </m:r>
                          <m:r>
                            <a:rPr lang="en-US" sz="2500" i="1"/>
                            <m:t>𝑜𝑓</m:t>
                          </m:r>
                          <m:r>
                            <a:rPr lang="en-US" sz="2500" i="1"/>
                            <m:t> </m:t>
                          </m:r>
                          <m:r>
                            <a:rPr lang="en-US" sz="2500" i="1"/>
                            <m:t>𝑉𝑀𝑀𝐶</m:t>
                          </m:r>
                          <m:r>
                            <a:rPr lang="en-US" sz="2500" i="1"/>
                            <m:t> </m:t>
                          </m:r>
                          <m:r>
                            <a:rPr lang="en-US" sz="2500" i="1"/>
                            <m:t>𝑖𝑛</m:t>
                          </m:r>
                          <m:r>
                            <a:rPr lang="en-US" sz="2500" i="1"/>
                            <m:t> 2019 </m:t>
                          </m:r>
                        </m:den>
                      </m:f>
                      <m:r>
                        <a:rPr lang="en-US" sz="2500" i="1"/>
                        <m:t>𝑥</m:t>
                      </m:r>
                      <m:f>
                        <m:fPr>
                          <m:ctrlPr>
                            <a:rPr lang="en-US" sz="2500" i="1"/>
                          </m:ctrlPr>
                        </m:fPr>
                        <m:num>
                          <m:r>
                            <a:rPr lang="en-US" sz="2500" i="1"/>
                            <m:t>100</m:t>
                          </m:r>
                        </m:num>
                        <m:den>
                          <m:r>
                            <a:rPr lang="en-US" sz="2500" i="1"/>
                            <m:t>1</m:t>
                          </m:r>
                        </m:den>
                      </m:f>
                    </m:oMath>
                  </m:oMathPara>
                </a14:m>
                <a:endParaRPr lang="en-US" sz="2500" dirty="0" smtClean="0">
                  <a:latin typeface="Sylfaen" panose="010A0502050306030303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500" dirty="0" smtClean="0">
                  <a:latin typeface="Sylfaen" panose="010A0502050306030303" pitchFamily="18" charset="0"/>
                  <a:cs typeface="Times New Roman" panose="02020603050405020304" pitchFamily="18" charset="0"/>
                </a:endParaRPr>
              </a:p>
              <a:p>
                <a:pPr marL="0" indent="0" algn="just" defTabSz="749808">
                  <a:lnSpc>
                    <a:spcPct val="100000"/>
                  </a:lnSpc>
                  <a:spcBef>
                    <a:spcPts val="820"/>
                  </a:spcBef>
                  <a:buNone/>
                </a:pPr>
                <a:r>
                  <a:rPr lang="en-US" sz="2500" b="1" dirty="0" smtClean="0">
                    <a:solidFill>
                      <a:srgbClr val="0070C0"/>
                    </a:solidFill>
                    <a:latin typeface="Sylfaen" panose="010A0502050306030303" pitchFamily="18" charset="0"/>
                    <a:cs typeface="Times New Roman" panose="02020603050405020304" pitchFamily="18" charset="0"/>
                  </a:rPr>
                  <a:t>	Ethics Approval: </a:t>
                </a:r>
                <a:r>
                  <a:rPr lang="en-US" sz="2500" dirty="0" smtClean="0">
                    <a:latin typeface="Sylfaen" panose="010A0502050306030303" pitchFamily="18" charset="0"/>
                  </a:rPr>
                  <a:t>Wit Human Research Ethics Committee </a:t>
                </a:r>
                <a:r>
                  <a:rPr lang="en-US" sz="2500" b="1" dirty="0" smtClean="0">
                    <a:latin typeface="Sylfaen" panose="010A0502050306030303" pitchFamily="18" charset="0"/>
                  </a:rPr>
                  <a:t>(HERC) Ref No: M220149</a:t>
                </a:r>
                <a:r>
                  <a:rPr lang="en-US" sz="2500" dirty="0" smtClean="0">
                    <a:latin typeface="Sylfaen" panose="010A0502050306030303" pitchFamily="18" charset="0"/>
                  </a:rPr>
                  <a:t>. And the South 				              African National Health Research Department Ref No: </a:t>
                </a:r>
                <a:r>
                  <a:rPr lang="en-US" sz="2500" b="1" dirty="0" smtClean="0">
                    <a:latin typeface="Sylfaen" panose="010A0502050306030303" pitchFamily="18" charset="0"/>
                  </a:rPr>
                  <a:t>NHRDGP_202203_031.</a:t>
                </a:r>
                <a:endParaRPr lang="en-US" sz="2500" b="1" dirty="0">
                  <a:solidFill>
                    <a:srgbClr val="0070C0"/>
                  </a:solidFill>
                  <a:latin typeface="Sylfaen" panose="010A0502050306030303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Subtitle 2">
                <a:extLst>
                  <a:ext uri="{FF2B5EF4-FFF2-40B4-BE49-F238E27FC236}">
                    <a16:creationId xmlns:a16="http://schemas.microsoft.com/office/drawing/2014/main" id="{EE176D2A-6EBB-95EA-A319-D1F5DBE31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309" y="3075858"/>
                <a:ext cx="15468600" cy="6792042"/>
              </a:xfrm>
              <a:prstGeom prst="rect">
                <a:avLst/>
              </a:prstGeom>
              <a:blipFill>
                <a:blip r:embed="rId5"/>
                <a:stretch>
                  <a:fillRect t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ubtitle 2">
            <a:extLst>
              <a:ext uri="{FF2B5EF4-FFF2-40B4-BE49-F238E27FC236}">
                <a16:creationId xmlns:a16="http://schemas.microsoft.com/office/drawing/2014/main" id="{EE176D2A-6EBB-95EA-A319-D1F5DBE31B0F}"/>
              </a:ext>
            </a:extLst>
          </p:cNvPr>
          <p:cNvSpPr txBox="1">
            <a:spLocks/>
          </p:cNvSpPr>
          <p:nvPr/>
        </p:nvSpPr>
        <p:spPr>
          <a:xfrm>
            <a:off x="2209800" y="1240254"/>
            <a:ext cx="14792174" cy="1693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749808">
              <a:lnSpc>
                <a:spcPct val="100000"/>
              </a:lnSpc>
              <a:spcBef>
                <a:spcPts val="820"/>
              </a:spcBef>
              <a:buNone/>
            </a:pPr>
            <a:r>
              <a:rPr lang="en-US" dirty="0" smtClean="0">
                <a:latin typeface="Sylfaen" panose="010A0502050306030303" pitchFamily="18" charset="0"/>
              </a:rPr>
              <a:t>To </a:t>
            </a:r>
            <a:r>
              <a:rPr lang="en-US" dirty="0">
                <a:latin typeface="Sylfaen" panose="010A0502050306030303" pitchFamily="18" charset="0"/>
              </a:rPr>
              <a:t>compare VMMC and female condom uptake </a:t>
            </a:r>
            <a:r>
              <a:rPr lang="en-US" dirty="0" smtClean="0">
                <a:latin typeface="Sylfaen" panose="010A0502050306030303" pitchFamily="18" charset="0"/>
              </a:rPr>
              <a:t>before </a:t>
            </a:r>
            <a:r>
              <a:rPr lang="en-US" dirty="0">
                <a:latin typeface="Sylfaen" panose="010A0502050306030303" pitchFamily="18" charset="0"/>
              </a:rPr>
              <a:t>and </a:t>
            </a:r>
            <a:r>
              <a:rPr lang="en-US" dirty="0" smtClean="0">
                <a:latin typeface="Sylfaen" panose="010A0502050306030303" pitchFamily="18" charset="0"/>
              </a:rPr>
              <a:t>during the COVID-19 pandemic, in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>
                <a:latin typeface="Sylfaen" panose="010A0502050306030303" pitchFamily="18" charset="0"/>
              </a:rPr>
              <a:t>Gauteng </a:t>
            </a:r>
            <a:r>
              <a:rPr lang="en-US" sz="3200" dirty="0" smtClean="0">
                <a:latin typeface="Sylfaen" panose="010A0502050306030303" pitchFamily="18" charset="0"/>
              </a:rPr>
              <a:t>province.</a:t>
            </a:r>
            <a:endParaRPr lang="en-US" sz="3000" dirty="0"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 txBox="1">
            <a:spLocks/>
          </p:cNvSpPr>
          <p:nvPr/>
        </p:nvSpPr>
        <p:spPr>
          <a:xfrm>
            <a:off x="628759" y="2247900"/>
            <a:ext cx="26478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METHODS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1793" y="9198675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840200" y="9323108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88748"/>
            <a:ext cx="4953000" cy="81071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RESULTS: 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VMMC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7A3CF97D-3513-2697-A66E-763427FAEE1A}"/>
              </a:ext>
            </a:extLst>
          </p:cNvPr>
          <p:cNvSpPr/>
          <p:nvPr/>
        </p:nvSpPr>
        <p:spPr>
          <a:xfrm>
            <a:off x="7239000" y="9546834"/>
            <a:ext cx="2289264" cy="555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/>
            <a:endParaRPr lang="en-GB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1974557"/>
            <a:ext cx="6477000" cy="381632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896503"/>
              </p:ext>
            </p:extLst>
          </p:nvPr>
        </p:nvGraphicFramePr>
        <p:xfrm>
          <a:off x="2057398" y="5981700"/>
          <a:ext cx="3810002" cy="193198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666877">
                  <a:extLst>
                    <a:ext uri="{9D8B030D-6E8A-4147-A177-3AD203B41FA5}">
                      <a16:colId xmlns:a16="http://schemas.microsoft.com/office/drawing/2014/main" val="1154574898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3247370676"/>
                    </a:ext>
                  </a:extLst>
                </a:gridCol>
              </a:tblGrid>
              <a:tr h="7799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Sylfaen" panose="010A0502050306030303" pitchFamily="18" charset="0"/>
                        </a:rPr>
                        <a:t>Age groups</a:t>
                      </a:r>
                      <a:endParaRPr lang="en-US" sz="19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1" marR="1169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Sylfaen" panose="010A0502050306030303" pitchFamily="18" charset="0"/>
                        </a:rPr>
                        <a:t>% change between </a:t>
                      </a:r>
                      <a:endParaRPr lang="en-US" sz="1900" b="0" dirty="0" smtClean="0"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 smtClean="0">
                          <a:effectLst/>
                          <a:latin typeface="Sylfaen" panose="010A0502050306030303" pitchFamily="18" charset="0"/>
                        </a:rPr>
                        <a:t>2019 </a:t>
                      </a:r>
                      <a:r>
                        <a:rPr lang="en-US" sz="1900" b="0" dirty="0">
                          <a:effectLst/>
                          <a:latin typeface="Sylfaen" panose="010A0502050306030303" pitchFamily="18" charset="0"/>
                        </a:rPr>
                        <a:t>and 2020</a:t>
                      </a:r>
                      <a:endParaRPr lang="en-US" sz="19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1" marR="116901" marT="0" marB="0" anchor="ctr"/>
                </a:tc>
                <a:extLst>
                  <a:ext uri="{0D108BD9-81ED-4DB2-BD59-A6C34878D82A}">
                    <a16:rowId xmlns:a16="http://schemas.microsoft.com/office/drawing/2014/main" val="652016368"/>
                  </a:ext>
                </a:extLst>
              </a:tr>
              <a:tr h="3840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Sylfaen" panose="010A0502050306030303" pitchFamily="18" charset="0"/>
                        </a:rPr>
                        <a:t>≥ 10 years</a:t>
                      </a:r>
                      <a:endParaRPr lang="en-US" sz="19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1" marR="1169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Sylfaen" panose="010A0502050306030303" pitchFamily="18" charset="0"/>
                        </a:rPr>
                        <a:t>-33.8</a:t>
                      </a:r>
                      <a:endParaRPr lang="en-US" sz="19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1" marR="116901" marT="0" marB="0" anchor="ctr"/>
                </a:tc>
                <a:extLst>
                  <a:ext uri="{0D108BD9-81ED-4DB2-BD59-A6C34878D82A}">
                    <a16:rowId xmlns:a16="http://schemas.microsoft.com/office/drawing/2014/main" val="647031958"/>
                  </a:ext>
                </a:extLst>
              </a:tr>
              <a:tr h="3840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Sylfaen" panose="010A0502050306030303" pitchFamily="18" charset="0"/>
                        </a:rPr>
                        <a:t>10-14 years</a:t>
                      </a:r>
                      <a:endParaRPr lang="en-US" sz="19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1" marR="1169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Sylfaen" panose="010A0502050306030303" pitchFamily="18" charset="0"/>
                        </a:rPr>
                        <a:t>-32.4</a:t>
                      </a:r>
                      <a:endParaRPr lang="en-US" sz="19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1" marR="116901" marT="0" marB="0" anchor="ctr"/>
                </a:tc>
                <a:extLst>
                  <a:ext uri="{0D108BD9-81ED-4DB2-BD59-A6C34878D82A}">
                    <a16:rowId xmlns:a16="http://schemas.microsoft.com/office/drawing/2014/main" val="1110514622"/>
                  </a:ext>
                </a:extLst>
              </a:tr>
              <a:tr h="3840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Sylfaen" panose="010A0502050306030303" pitchFamily="18" charset="0"/>
                        </a:rPr>
                        <a:t>≥15 years</a:t>
                      </a:r>
                      <a:endParaRPr lang="en-US" sz="1900" b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1" marR="1169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Sylfaen" panose="010A0502050306030303" pitchFamily="18" charset="0"/>
                        </a:rPr>
                        <a:t>-35.8</a:t>
                      </a:r>
                      <a:endParaRPr lang="en-US" sz="19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01" marR="116901" marT="0" marB="0" anchor="ctr"/>
                </a:tc>
                <a:extLst>
                  <a:ext uri="{0D108BD9-81ED-4DB2-BD59-A6C34878D82A}">
                    <a16:rowId xmlns:a16="http://schemas.microsoft.com/office/drawing/2014/main" val="1556408796"/>
                  </a:ext>
                </a:extLst>
              </a:tr>
            </a:tbl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146266536"/>
              </p:ext>
            </p:extLst>
          </p:nvPr>
        </p:nvGraphicFramePr>
        <p:xfrm>
          <a:off x="8153400" y="1985442"/>
          <a:ext cx="4800600" cy="3309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53806628"/>
              </p:ext>
            </p:extLst>
          </p:nvPr>
        </p:nvGraphicFramePr>
        <p:xfrm>
          <a:off x="8124020" y="5790881"/>
          <a:ext cx="4876800" cy="2925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266215473"/>
              </p:ext>
            </p:extLst>
          </p:nvPr>
        </p:nvGraphicFramePr>
        <p:xfrm>
          <a:off x="13106400" y="3837526"/>
          <a:ext cx="4858555" cy="291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7772400" y="1790700"/>
            <a:ext cx="0" cy="722760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3"/>
          <p:cNvSpPr txBox="1"/>
          <p:nvPr/>
        </p:nvSpPr>
        <p:spPr>
          <a:xfrm>
            <a:off x="6477000" y="393422"/>
            <a:ext cx="1078230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</a:t>
            </a:r>
            <a:r>
              <a:rPr lang="en-US" sz="3000" dirty="0" smtClean="0">
                <a:solidFill>
                  <a:srgbClr val="DCB05B"/>
                </a:solidFill>
                <a:latin typeface="Montserrat Ultra-Bold"/>
              </a:rPr>
              <a:t>DISTRICT RESEARCH 2024 </a:t>
            </a:r>
            <a:endParaRPr lang="en-US" sz="3000" dirty="0">
              <a:solidFill>
                <a:srgbClr val="DCB05B"/>
              </a:solidFill>
              <a:latin typeface="Montserrat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16641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1793" y="9198675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840200" y="9323108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827590"/>
            <a:ext cx="6172200" cy="81071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RESULTS: 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Female condoms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7A3CF97D-3513-2697-A66E-763427FAEE1A}"/>
              </a:ext>
            </a:extLst>
          </p:cNvPr>
          <p:cNvSpPr/>
          <p:nvPr/>
        </p:nvSpPr>
        <p:spPr>
          <a:xfrm>
            <a:off x="7239000" y="9546834"/>
            <a:ext cx="2289264" cy="555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/>
            <a:endParaRPr lang="en-GB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772400" y="1790700"/>
            <a:ext cx="0" cy="722760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3"/>
          <p:cNvSpPr txBox="1"/>
          <p:nvPr/>
        </p:nvSpPr>
        <p:spPr>
          <a:xfrm>
            <a:off x="6477000" y="393422"/>
            <a:ext cx="1078230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</a:t>
            </a:r>
            <a:r>
              <a:rPr lang="en-US" sz="3000" dirty="0" smtClean="0">
                <a:solidFill>
                  <a:srgbClr val="DCB05B"/>
                </a:solidFill>
                <a:latin typeface="Montserrat Ultra-Bold"/>
              </a:rPr>
              <a:t>DISTRICT RESEARCH 2024 </a:t>
            </a:r>
            <a:endParaRPr lang="en-US" sz="3000" dirty="0">
              <a:solidFill>
                <a:srgbClr val="DCB05B"/>
              </a:solidFill>
              <a:latin typeface="Montserrat Ultra-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599" y="1943100"/>
            <a:ext cx="6011786" cy="4390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799" y="6362700"/>
            <a:ext cx="3904777" cy="3264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0" y="1976437"/>
            <a:ext cx="9029528" cy="61722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831744" y="7810500"/>
            <a:ext cx="413004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Merriweather"/>
                <a:cs typeface="Merriweather"/>
              </a:rPr>
              <a:t>% change in 2019                     % change in 2020</a:t>
            </a:r>
            <a:endParaRPr lang="en-US" sz="1500" dirty="0">
              <a:effectLst/>
              <a:latin typeface="Sylfaen" panose="010A0502050306030303" pitchFamily="18" charset="0"/>
              <a:ea typeface="Calibri" panose="020F050202020403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2649200" y="5372100"/>
            <a:ext cx="0" cy="265560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3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8" name="Freeform 8"/>
          <p:cNvSpPr/>
          <p:nvPr/>
        </p:nvSpPr>
        <p:spPr>
          <a:xfrm>
            <a:off x="15922068" y="8830963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90" y="1028700"/>
            <a:ext cx="5938809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Limitations &amp; Strengths: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7A3CF97D-3513-2697-A66E-763427FAEE1A}"/>
              </a:ext>
            </a:extLst>
          </p:cNvPr>
          <p:cNvSpPr/>
          <p:nvPr/>
        </p:nvSpPr>
        <p:spPr>
          <a:xfrm>
            <a:off x="13008451" y="9402345"/>
            <a:ext cx="2289264" cy="555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/>
            <a:endParaRPr lang="en-GB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176D2A-6EBB-95EA-A319-D1F5DBE31B0F}"/>
              </a:ext>
            </a:extLst>
          </p:cNvPr>
          <p:cNvSpPr txBox="1">
            <a:spLocks/>
          </p:cNvSpPr>
          <p:nvPr/>
        </p:nvSpPr>
        <p:spPr>
          <a:xfrm>
            <a:off x="990600" y="2019300"/>
            <a:ext cx="159258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749808">
              <a:lnSpc>
                <a:spcPct val="100000"/>
              </a:lnSpc>
              <a:spcBef>
                <a:spcPts val="820"/>
              </a:spcBef>
            </a:pPr>
            <a:r>
              <a:rPr lang="en-US" dirty="0" smtClean="0">
                <a:latin typeface="Sylfaen" panose="010A0502050306030303" pitchFamily="18" charset="0"/>
              </a:rPr>
              <a:t>DHIS </a:t>
            </a:r>
            <a:r>
              <a:rPr lang="en-US" dirty="0">
                <a:latin typeface="Sylfaen" panose="010A0502050306030303" pitchFamily="18" charset="0"/>
              </a:rPr>
              <a:t>d</a:t>
            </a:r>
            <a:r>
              <a:rPr lang="en-US" dirty="0" smtClean="0">
                <a:latin typeface="Sylfaen" panose="010A0502050306030303" pitchFamily="18" charset="0"/>
              </a:rPr>
              <a:t>ata quality </a:t>
            </a:r>
            <a:r>
              <a:rPr lang="en-US" dirty="0" err="1" smtClean="0">
                <a:latin typeface="Sylfaen" panose="010A0502050306030303" pitchFamily="18" charset="0"/>
              </a:rPr>
              <a:t>eg</a:t>
            </a:r>
            <a:r>
              <a:rPr lang="en-US" dirty="0" smtClean="0">
                <a:latin typeface="Sylfaen" panose="010A0502050306030303" pitchFamily="18" charset="0"/>
              </a:rPr>
              <a:t> lack </a:t>
            </a:r>
            <a:r>
              <a:rPr lang="en-US" dirty="0" smtClean="0">
                <a:latin typeface="Sylfaen" panose="010A0502050306030303" pitchFamily="18" charset="0"/>
              </a:rPr>
              <a:t>confounders both for VMMC and female condoms</a:t>
            </a:r>
            <a:endParaRPr lang="en-US" dirty="0" smtClean="0">
              <a:latin typeface="Sylfaen" panose="010A0502050306030303" pitchFamily="18" charset="0"/>
            </a:endParaRPr>
          </a:p>
          <a:p>
            <a:pPr algn="just" defTabSz="749808">
              <a:lnSpc>
                <a:spcPct val="100000"/>
              </a:lnSpc>
              <a:spcBef>
                <a:spcPts val="820"/>
              </a:spcBef>
            </a:pPr>
            <a:r>
              <a:rPr lang="en-US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Impossibility to disentangle demand and supply effects of female condom during COVID-19</a:t>
            </a:r>
            <a:endParaRPr lang="en-US" dirty="0" smtClean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algn="just" defTabSz="749808">
              <a:lnSpc>
                <a:spcPct val="100000"/>
              </a:lnSpc>
              <a:spcBef>
                <a:spcPts val="820"/>
              </a:spcBef>
            </a:pPr>
            <a:r>
              <a:rPr lang="en-US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Female condom uptake cannot be conflated with correct and consistent use </a:t>
            </a:r>
            <a:endParaRPr lang="en-US" dirty="0" smtClean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lvl="7" algn="just" defTabSz="749808">
              <a:lnSpc>
                <a:spcPct val="100000"/>
              </a:lnSpc>
              <a:spcBef>
                <a:spcPts val="820"/>
              </a:spcBef>
            </a:pPr>
            <a:r>
              <a:rPr lang="en-US" sz="28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However, the large sample size validates the generalizability of the findings</a:t>
            </a:r>
          </a:p>
          <a:p>
            <a:pPr lvl="7" algn="just" defTabSz="749808">
              <a:lnSpc>
                <a:spcPct val="100000"/>
              </a:lnSpc>
              <a:spcBef>
                <a:spcPts val="820"/>
              </a:spcBef>
            </a:pPr>
            <a:r>
              <a:rPr lang="en-US" sz="28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Lack of similar studies for comparison of findings hence a precedent study</a:t>
            </a:r>
            <a:endParaRPr lang="en-US" sz="2800" dirty="0"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 txBox="1">
            <a:spLocks/>
          </p:cNvSpPr>
          <p:nvPr/>
        </p:nvSpPr>
        <p:spPr>
          <a:xfrm>
            <a:off x="1143000" y="5271563"/>
            <a:ext cx="342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CONCLUSION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 txBox="1">
            <a:spLocks/>
          </p:cNvSpPr>
          <p:nvPr/>
        </p:nvSpPr>
        <p:spPr>
          <a:xfrm>
            <a:off x="4271991" y="6591299"/>
            <a:ext cx="4186209" cy="2239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 txBox="1">
            <a:spLocks/>
          </p:cNvSpPr>
          <p:nvPr/>
        </p:nvSpPr>
        <p:spPr>
          <a:xfrm>
            <a:off x="5410200" y="6710362"/>
            <a:ext cx="31956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 txBox="1">
            <a:spLocks/>
          </p:cNvSpPr>
          <p:nvPr/>
        </p:nvSpPr>
        <p:spPr>
          <a:xfrm>
            <a:off x="1295400" y="5606632"/>
            <a:ext cx="15011400" cy="3420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000" dirty="0">
                <a:latin typeface="Sylfaen" panose="010A0502050306030303" pitchFamily="18" charset="0"/>
              </a:rPr>
              <a:t>Overall, Gauteng province experienced a remarkable surge in female condom uptake </a:t>
            </a:r>
            <a:r>
              <a:rPr lang="en-US" sz="3000" dirty="0" smtClean="0">
                <a:latin typeface="Sylfaen" panose="010A0502050306030303" pitchFamily="18" charset="0"/>
              </a:rPr>
              <a:t>and a </a:t>
            </a:r>
            <a:r>
              <a:rPr lang="en-US" sz="3000" dirty="0">
                <a:latin typeface="Sylfaen" panose="010A0502050306030303" pitchFamily="18" charset="0"/>
              </a:rPr>
              <a:t>disruption in VMMC in 2020 during COVID-19. This study suggests that different healthcare services and geographical areas were impacted differently by COVID-19, which warrants equity in service access and delivery support policies for HIV, sexual and reproductive health for both men and women post-COVID-19 and during future emergencies</a:t>
            </a:r>
            <a:r>
              <a:rPr lang="en-US" sz="3000" dirty="0" smtClean="0">
                <a:latin typeface="Sylfaen" panose="010A0502050306030303" pitchFamily="18" charset="0"/>
              </a:rPr>
              <a:t>.</a:t>
            </a:r>
            <a:endParaRPr lang="en-US" sz="3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477000" y="571500"/>
            <a:ext cx="1078230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</a:t>
            </a:r>
            <a:r>
              <a:rPr lang="en-US" sz="3000" dirty="0" smtClean="0">
                <a:solidFill>
                  <a:srgbClr val="DCB05B"/>
                </a:solidFill>
                <a:latin typeface="Montserrat Ultra-Bold"/>
              </a:rPr>
              <a:t>DISTRICT RESEARCH 2024 </a:t>
            </a:r>
            <a:endParaRPr lang="en-US" sz="3000" dirty="0">
              <a:solidFill>
                <a:srgbClr val="DCB05B"/>
              </a:solidFill>
              <a:latin typeface="Montserrat Ultra-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830963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350" y="800100"/>
            <a:ext cx="5268175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RECOMMENDATIONS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7A3CF97D-3513-2697-A66E-763427FAEE1A}"/>
              </a:ext>
            </a:extLst>
          </p:cNvPr>
          <p:cNvSpPr/>
          <p:nvPr/>
        </p:nvSpPr>
        <p:spPr>
          <a:xfrm>
            <a:off x="9578886" y="9211956"/>
            <a:ext cx="2289264" cy="555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/>
            <a:endParaRPr lang="en-GB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3920C67-681A-2219-E69D-19AFD855EB03}"/>
              </a:ext>
            </a:extLst>
          </p:cNvPr>
          <p:cNvSpPr txBox="1">
            <a:spLocks/>
          </p:cNvSpPr>
          <p:nvPr/>
        </p:nvSpPr>
        <p:spPr>
          <a:xfrm>
            <a:off x="1218350" y="1714500"/>
            <a:ext cx="15849600" cy="7116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ylfaen" panose="010A0502050306030303" pitchFamily="18" charset="0"/>
                <a:ea typeface="STZhongsong" panose="020B0503020204020204" pitchFamily="2" charset="-122"/>
                <a:cs typeface="Times New Roman" panose="02020603050405020304" pitchFamily="18" charset="0"/>
              </a:rPr>
              <a:t>Stockpiling of female condoms during further outbreaks/emergencies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Sylfaen" panose="010A0502050306030303" pitchFamily="18" charset="0"/>
              <a:ea typeface="STZhongsong" panose="020B0503020204020204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ylfaen" panose="010A0502050306030303" pitchFamily="18" charset="0"/>
                <a:ea typeface="STZhongsong" panose="020B0503020204020204" pitchFamily="2" charset="-122"/>
                <a:cs typeface="Times New Roman" panose="02020603050405020304" pitchFamily="18" charset="0"/>
              </a:rPr>
              <a:t>Further qualitative research to investigate the reasons/factors that influenced the surge in female condoms during COVID-19 (2020).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Sylfaen" panose="010A0502050306030303" pitchFamily="18" charset="0"/>
              <a:ea typeface="STZhongsong" panose="020B0503020204020204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ylfaen" panose="010A0502050306030303" pitchFamily="18" charset="0"/>
                <a:ea typeface="STZhongsong" panose="020B0503020204020204" pitchFamily="2" charset="-122"/>
                <a:cs typeface="Times New Roman" panose="02020603050405020304" pitchFamily="18" charset="0"/>
              </a:rPr>
              <a:t>Behavioral change communication interventions will assist to improve female condom uptake in the </a:t>
            </a:r>
            <a:r>
              <a:rPr lang="en-US" sz="3200" dirty="0">
                <a:latin typeface="Sylfaen" panose="010A0502050306030303" pitchFamily="18" charset="0"/>
              </a:rPr>
              <a:t>Tshwane and West Rand districts </a:t>
            </a:r>
            <a:r>
              <a:rPr lang="en-US" sz="3200" dirty="0" smtClean="0">
                <a:latin typeface="Sylfaen" panose="010A0502050306030303" pitchFamily="18" charset="0"/>
              </a:rPr>
              <a:t>to match the increase in other districts.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Sylfaen" panose="010A0502050306030303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ylfaen" panose="010A0502050306030303" pitchFamily="18" charset="0"/>
              </a:rPr>
              <a:t>Stakeholder commitment to return VMMC to pre-COVID-19 growing rates to sustain the gains in fighting HIV transmission.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Sylfaen" panose="010A0502050306030303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ylfaen" panose="010A0502050306030303" pitchFamily="18" charset="0"/>
                <a:ea typeface="STZhongsong" panose="020B0503020204020204" pitchFamily="2" charset="-122"/>
                <a:cs typeface="Times New Roman" panose="02020603050405020304" pitchFamily="18" charset="0"/>
              </a:rPr>
              <a:t>Continuum of essential HIV services during future health emergences </a:t>
            </a:r>
            <a:endParaRPr lang="en-US" sz="3200" dirty="0">
              <a:latin typeface="Sylfaen" panose="010A0502050306030303" pitchFamily="18" charset="0"/>
              <a:ea typeface="STZhongsong" panose="020B0503020204020204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500"/>
              </a:spcBef>
            </a:pPr>
            <a:endParaRPr lang="en-US" sz="3200" dirty="0">
              <a:latin typeface="Sylfaen" panose="010A0502050306030303" pitchFamily="18" charset="0"/>
              <a:ea typeface="STZhongsong" panose="020B0503020204020204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8" name="Freeform 8"/>
          <p:cNvSpPr/>
          <p:nvPr/>
        </p:nvSpPr>
        <p:spPr>
          <a:xfrm>
            <a:off x="15922068" y="8830963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24744"/>
            <a:ext cx="3953747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REFERENCES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7A3CF97D-3513-2697-A66E-763427FAEE1A}"/>
              </a:ext>
            </a:extLst>
          </p:cNvPr>
          <p:cNvSpPr/>
          <p:nvPr/>
        </p:nvSpPr>
        <p:spPr>
          <a:xfrm>
            <a:off x="13008451" y="9402345"/>
            <a:ext cx="2289264" cy="555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/>
            <a:endParaRPr lang="en-GB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3920C67-681A-2219-E69D-19AFD855EB03}"/>
              </a:ext>
            </a:extLst>
          </p:cNvPr>
          <p:cNvSpPr txBox="1">
            <a:spLocks/>
          </p:cNvSpPr>
          <p:nvPr/>
        </p:nvSpPr>
        <p:spPr>
          <a:xfrm>
            <a:off x="1219200" y="2106846"/>
            <a:ext cx="15849600" cy="6159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 smtClean="0">
                <a:latin typeface="Sylfaen" panose="010A0502050306030303" pitchFamily="18" charset="0"/>
              </a:rPr>
              <a:t>1. Pinkerton </a:t>
            </a:r>
            <a:r>
              <a:rPr lang="en-US" sz="1800" dirty="0">
                <a:latin typeface="Sylfaen" panose="010A0502050306030303" pitchFamily="18" charset="0"/>
              </a:rPr>
              <a:t>SD, Abramson PR. Effectiveness of condoms in preventing HIV transmission. </a:t>
            </a:r>
            <a:r>
              <a:rPr lang="en-US" sz="1800" dirty="0" err="1">
                <a:latin typeface="Sylfaen" panose="010A0502050306030303" pitchFamily="18" charset="0"/>
              </a:rPr>
              <a:t>Soc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en-US" sz="1800" dirty="0" err="1">
                <a:latin typeface="Sylfaen" panose="010A0502050306030303" pitchFamily="18" charset="0"/>
              </a:rPr>
              <a:t>Sci</a:t>
            </a:r>
            <a:r>
              <a:rPr lang="en-US" sz="1800" dirty="0">
                <a:latin typeface="Sylfaen" panose="010A0502050306030303" pitchFamily="18" charset="0"/>
              </a:rPr>
              <a:t> Med. 1997 May;44(9):1303–12. </a:t>
            </a:r>
            <a:r>
              <a:rPr lang="en-US" sz="1800" dirty="0" smtClean="0">
                <a:latin typeface="Sylfaen" panose="010A0502050306030303" pitchFamily="18" charset="0"/>
              </a:rPr>
              <a:t> </a:t>
            </a:r>
          </a:p>
          <a:p>
            <a:pPr algn="just"/>
            <a:endParaRPr lang="en-US" sz="1800" dirty="0">
              <a:latin typeface="Sylfaen" panose="010A0502050306030303" pitchFamily="18" charset="0"/>
            </a:endParaRPr>
          </a:p>
          <a:p>
            <a:pPr algn="just"/>
            <a:r>
              <a:rPr lang="en-US" sz="1800" dirty="0" smtClean="0">
                <a:latin typeface="Sylfaen" panose="010A0502050306030303" pitchFamily="18" charset="0"/>
              </a:rPr>
              <a:t>2. Weller </a:t>
            </a:r>
            <a:r>
              <a:rPr lang="en-US" sz="1800" dirty="0">
                <a:latin typeface="Sylfaen" panose="010A0502050306030303" pitchFamily="18" charset="0"/>
              </a:rPr>
              <a:t>S, Davis K. Condom effectiveness in reducing heterosexual HIV transmission. Cochrane Database </a:t>
            </a:r>
            <a:r>
              <a:rPr lang="en-US" sz="1800" dirty="0" err="1">
                <a:latin typeface="Sylfaen" panose="010A0502050306030303" pitchFamily="18" charset="0"/>
              </a:rPr>
              <a:t>Syst</a:t>
            </a:r>
            <a:r>
              <a:rPr lang="en-US" sz="1800" dirty="0">
                <a:latin typeface="Sylfaen" panose="010A0502050306030303" pitchFamily="18" charset="0"/>
              </a:rPr>
              <a:t> Rev. 2002;(1):CD003255. </a:t>
            </a:r>
            <a:endParaRPr lang="en-US" sz="1800" dirty="0" smtClean="0">
              <a:latin typeface="Sylfaen" panose="010A0502050306030303" pitchFamily="18" charset="0"/>
            </a:endParaRPr>
          </a:p>
          <a:p>
            <a:pPr algn="just"/>
            <a:endParaRPr lang="en-US" sz="1800" dirty="0" smtClean="0">
              <a:latin typeface="Sylfaen" panose="010A0502050306030303" pitchFamily="18" charset="0"/>
            </a:endParaRPr>
          </a:p>
          <a:p>
            <a:pPr algn="just"/>
            <a:r>
              <a:rPr lang="en-US" sz="1800" dirty="0" smtClean="0">
                <a:latin typeface="Sylfaen" panose="010A0502050306030303" pitchFamily="18" charset="0"/>
              </a:rPr>
              <a:t>3. </a:t>
            </a:r>
            <a:r>
              <a:rPr lang="en-US" sz="1800" dirty="0" err="1" smtClean="0">
                <a:latin typeface="Sylfaen" panose="010A0502050306030303" pitchFamily="18" charset="0"/>
              </a:rPr>
              <a:t>Merson</a:t>
            </a:r>
            <a:r>
              <a:rPr lang="en-US" sz="1800" dirty="0" smtClean="0">
                <a:latin typeface="Sylfaen" panose="010A0502050306030303" pitchFamily="18" charset="0"/>
              </a:rPr>
              <a:t> </a:t>
            </a:r>
            <a:r>
              <a:rPr lang="en-US" sz="1800" dirty="0">
                <a:latin typeface="Sylfaen" panose="010A0502050306030303" pitchFamily="18" charset="0"/>
              </a:rPr>
              <a:t>MH, Dayton JM, O’Reilly K. Effectiveness of HIV prevention interventions in developing countries. AIDS. 2000 Sep;14 </a:t>
            </a:r>
            <a:r>
              <a:rPr lang="en-US" sz="1800" dirty="0" err="1">
                <a:latin typeface="Sylfaen" panose="010A0502050306030303" pitchFamily="18" charset="0"/>
              </a:rPr>
              <a:t>Suppl</a:t>
            </a:r>
            <a:r>
              <a:rPr lang="en-US" sz="1800" dirty="0">
                <a:latin typeface="Sylfaen" panose="010A0502050306030303" pitchFamily="18" charset="0"/>
              </a:rPr>
              <a:t> 2:S68-84. </a:t>
            </a:r>
            <a:endParaRPr lang="en-US" sz="1800" dirty="0" smtClean="0">
              <a:latin typeface="Sylfaen" panose="010A0502050306030303" pitchFamily="18" charset="0"/>
            </a:endParaRPr>
          </a:p>
          <a:p>
            <a:pPr algn="just"/>
            <a:endParaRPr lang="en-US" sz="1800" dirty="0" smtClean="0">
              <a:latin typeface="Sylfaen" panose="010A0502050306030303" pitchFamily="18" charset="0"/>
            </a:endParaRPr>
          </a:p>
          <a:p>
            <a:pPr algn="just"/>
            <a:r>
              <a:rPr lang="en-US" sz="1800" dirty="0">
                <a:latin typeface="Sylfaen" panose="010A0502050306030303" pitchFamily="18" charset="0"/>
              </a:rPr>
              <a:t>4</a:t>
            </a:r>
            <a:r>
              <a:rPr lang="en-US" sz="1800" dirty="0" smtClean="0">
                <a:latin typeface="Sylfaen" panose="010A0502050306030303" pitchFamily="18" charset="0"/>
              </a:rPr>
              <a:t>. </a:t>
            </a:r>
            <a:r>
              <a:rPr lang="en-US" sz="1800" dirty="0" err="1" smtClean="0">
                <a:latin typeface="Sylfaen" panose="010A0502050306030303" pitchFamily="18" charset="0"/>
              </a:rPr>
              <a:t>Ndlovu</a:t>
            </a:r>
            <a:r>
              <a:rPr lang="en-US" sz="1800" dirty="0" smtClean="0">
                <a:latin typeface="Sylfaen" panose="010A0502050306030303" pitchFamily="18" charset="0"/>
              </a:rPr>
              <a:t> </a:t>
            </a:r>
            <a:r>
              <a:rPr lang="en-US" sz="1800" dirty="0">
                <a:latin typeface="Sylfaen" panose="010A0502050306030303" pitchFamily="18" charset="0"/>
              </a:rPr>
              <a:t>SMS, Ross A, </a:t>
            </a:r>
            <a:r>
              <a:rPr lang="en-US" sz="1800" dirty="0" err="1">
                <a:latin typeface="Sylfaen" panose="010A0502050306030303" pitchFamily="18" charset="0"/>
              </a:rPr>
              <a:t>Ndirangu</a:t>
            </a:r>
            <a:r>
              <a:rPr lang="en-US" sz="1800" dirty="0">
                <a:latin typeface="Sylfaen" panose="010A0502050306030303" pitchFamily="18" charset="0"/>
              </a:rPr>
              <a:t> J. Knowledge of HIV and/or AIDS and HIV testing services among young men in South Africa. </a:t>
            </a:r>
            <a:r>
              <a:rPr lang="en-US" sz="1800" dirty="0" err="1">
                <a:latin typeface="Sylfaen" panose="010A0502050306030303" pitchFamily="18" charset="0"/>
              </a:rPr>
              <a:t>Afr</a:t>
            </a:r>
            <a:r>
              <a:rPr lang="en-US" sz="1800" dirty="0">
                <a:latin typeface="Sylfaen" panose="010A0502050306030303" pitchFamily="18" charset="0"/>
              </a:rPr>
              <a:t> J Prim Health Care Fam Med. 2023 Jul 31;15(1):e1–10. </a:t>
            </a:r>
            <a:endParaRPr lang="en-US" sz="1800" dirty="0" smtClean="0">
              <a:latin typeface="Sylfaen" panose="010A0502050306030303" pitchFamily="18" charset="0"/>
            </a:endParaRPr>
          </a:p>
          <a:p>
            <a:pPr algn="just"/>
            <a:endParaRPr lang="en-US" sz="1800" dirty="0" smtClean="0">
              <a:latin typeface="Sylfaen" panose="010A0502050306030303" pitchFamily="18" charset="0"/>
            </a:endParaRPr>
          </a:p>
          <a:p>
            <a:pPr algn="just"/>
            <a:r>
              <a:rPr lang="en-US" sz="1800" dirty="0" smtClean="0">
                <a:latin typeface="Sylfaen" panose="010A0502050306030303" pitchFamily="18" charset="0"/>
              </a:rPr>
              <a:t>5. </a:t>
            </a:r>
            <a:r>
              <a:rPr lang="en-US" sz="1800" dirty="0" err="1" smtClean="0">
                <a:latin typeface="Sylfaen" panose="010A0502050306030303" pitchFamily="18" charset="0"/>
              </a:rPr>
              <a:t>Meintjes</a:t>
            </a:r>
            <a:r>
              <a:rPr lang="en-US" sz="1800" dirty="0" smtClean="0">
                <a:latin typeface="Sylfaen" panose="010A0502050306030303" pitchFamily="18" charset="0"/>
              </a:rPr>
              <a:t> </a:t>
            </a:r>
            <a:r>
              <a:rPr lang="en-US" sz="1800" dirty="0">
                <a:latin typeface="Sylfaen" panose="010A0502050306030303" pitchFamily="18" charset="0"/>
              </a:rPr>
              <a:t>G, </a:t>
            </a:r>
            <a:r>
              <a:rPr lang="en-US" sz="1800" dirty="0" err="1">
                <a:latin typeface="Sylfaen" panose="010A0502050306030303" pitchFamily="18" charset="0"/>
              </a:rPr>
              <a:t>Moorhouse</a:t>
            </a:r>
            <a:r>
              <a:rPr lang="en-US" sz="1800" dirty="0">
                <a:latin typeface="Sylfaen" panose="010A0502050306030303" pitchFamily="18" charset="0"/>
              </a:rPr>
              <a:t> MA, Carmona S, Davies N, </a:t>
            </a:r>
            <a:r>
              <a:rPr lang="en-US" sz="1800" dirty="0" err="1">
                <a:latin typeface="Sylfaen" panose="010A0502050306030303" pitchFamily="18" charset="0"/>
              </a:rPr>
              <a:t>Dlamini</a:t>
            </a:r>
            <a:r>
              <a:rPr lang="en-US" sz="1800" dirty="0">
                <a:latin typeface="Sylfaen" panose="010A0502050306030303" pitchFamily="18" charset="0"/>
              </a:rPr>
              <a:t> S, van </a:t>
            </a:r>
            <a:r>
              <a:rPr lang="en-US" sz="1800" dirty="0" err="1">
                <a:latin typeface="Sylfaen" panose="010A0502050306030303" pitchFamily="18" charset="0"/>
              </a:rPr>
              <a:t>Vuuren</a:t>
            </a:r>
            <a:r>
              <a:rPr lang="en-US" sz="1800" dirty="0">
                <a:latin typeface="Sylfaen" panose="010A0502050306030303" pitchFamily="18" charset="0"/>
              </a:rPr>
              <a:t> C, et al. Adult antiretroviral therapy guidelines 2017. South </a:t>
            </a:r>
            <a:r>
              <a:rPr lang="en-US" sz="1800" dirty="0" err="1">
                <a:latin typeface="Sylfaen" panose="010A0502050306030303" pitchFamily="18" charset="0"/>
              </a:rPr>
              <a:t>Afr</a:t>
            </a:r>
            <a:r>
              <a:rPr lang="en-US" sz="1800" dirty="0">
                <a:latin typeface="Sylfaen" panose="010A0502050306030303" pitchFamily="18" charset="0"/>
              </a:rPr>
              <a:t> J HIV Med. 2017;18(1):776. </a:t>
            </a:r>
            <a:endParaRPr lang="en-US" sz="1800" dirty="0" smtClean="0">
              <a:latin typeface="Sylfaen" panose="010A0502050306030303" pitchFamily="18" charset="0"/>
            </a:endParaRPr>
          </a:p>
          <a:p>
            <a:pPr algn="just"/>
            <a:endParaRPr lang="en-US" sz="1800" dirty="0">
              <a:latin typeface="Sylfaen" panose="010A0502050306030303" pitchFamily="18" charset="0"/>
            </a:endParaRPr>
          </a:p>
          <a:p>
            <a:pPr algn="just"/>
            <a:r>
              <a:rPr lang="en-US" sz="1800" dirty="0" smtClean="0">
                <a:latin typeface="Sylfaen" panose="010A0502050306030303" pitchFamily="18" charset="0"/>
              </a:rPr>
              <a:t>6. Gray </a:t>
            </a:r>
            <a:r>
              <a:rPr lang="en-US" sz="1800" dirty="0">
                <a:latin typeface="Sylfaen" panose="010A0502050306030303" pitchFamily="18" charset="0"/>
              </a:rPr>
              <a:t>RH, </a:t>
            </a:r>
            <a:r>
              <a:rPr lang="en-US" sz="1800" dirty="0" err="1">
                <a:latin typeface="Sylfaen" panose="010A0502050306030303" pitchFamily="18" charset="0"/>
              </a:rPr>
              <a:t>Kigozi</a:t>
            </a:r>
            <a:r>
              <a:rPr lang="en-US" sz="1800" dirty="0">
                <a:latin typeface="Sylfaen" panose="010A0502050306030303" pitchFamily="18" charset="0"/>
              </a:rPr>
              <a:t> G, </a:t>
            </a:r>
            <a:r>
              <a:rPr lang="en-US" sz="1800" dirty="0" err="1">
                <a:latin typeface="Sylfaen" panose="010A0502050306030303" pitchFamily="18" charset="0"/>
              </a:rPr>
              <a:t>Serwadda</a:t>
            </a:r>
            <a:r>
              <a:rPr lang="en-US" sz="1800" dirty="0">
                <a:latin typeface="Sylfaen" panose="010A0502050306030303" pitchFamily="18" charset="0"/>
              </a:rPr>
              <a:t> D, </a:t>
            </a:r>
            <a:r>
              <a:rPr lang="en-US" sz="1800" dirty="0" err="1">
                <a:latin typeface="Sylfaen" panose="010A0502050306030303" pitchFamily="18" charset="0"/>
              </a:rPr>
              <a:t>Makumbi</a:t>
            </a:r>
            <a:r>
              <a:rPr lang="en-US" sz="1800" dirty="0">
                <a:latin typeface="Sylfaen" panose="010A0502050306030303" pitchFamily="18" charset="0"/>
              </a:rPr>
              <a:t> F, </a:t>
            </a:r>
            <a:r>
              <a:rPr lang="en-US" sz="1800" dirty="0" err="1">
                <a:latin typeface="Sylfaen" panose="010A0502050306030303" pitchFamily="18" charset="0"/>
              </a:rPr>
              <a:t>Watya</a:t>
            </a:r>
            <a:r>
              <a:rPr lang="en-US" sz="1800" dirty="0">
                <a:latin typeface="Sylfaen" panose="010A0502050306030303" pitchFamily="18" charset="0"/>
              </a:rPr>
              <a:t> S, </a:t>
            </a:r>
            <a:r>
              <a:rPr lang="en-US" sz="1800" dirty="0" err="1">
                <a:latin typeface="Sylfaen" panose="010A0502050306030303" pitchFamily="18" charset="0"/>
              </a:rPr>
              <a:t>Nalugoda</a:t>
            </a:r>
            <a:r>
              <a:rPr lang="en-US" sz="1800" dirty="0">
                <a:latin typeface="Sylfaen" panose="010A0502050306030303" pitchFamily="18" charset="0"/>
              </a:rPr>
              <a:t> F, et al. Male circumcision for HIV prevention in men in Rakai, Uganda: a </a:t>
            </a:r>
            <a:r>
              <a:rPr lang="en-US" sz="1800" dirty="0" err="1">
                <a:latin typeface="Sylfaen" panose="010A0502050306030303" pitchFamily="18" charset="0"/>
              </a:rPr>
              <a:t>randomised</a:t>
            </a:r>
            <a:r>
              <a:rPr lang="en-US" sz="1800" dirty="0">
                <a:latin typeface="Sylfaen" panose="010A0502050306030303" pitchFamily="18" charset="0"/>
              </a:rPr>
              <a:t> trial. Lancet. 2007 Feb 24;369(9562):657–66. </a:t>
            </a:r>
            <a:endParaRPr lang="en-US" sz="1800" dirty="0" smtClean="0">
              <a:latin typeface="Sylfaen" panose="010A0502050306030303" pitchFamily="18" charset="0"/>
            </a:endParaRPr>
          </a:p>
          <a:p>
            <a:pPr algn="just"/>
            <a:endParaRPr lang="en-US" sz="1800" dirty="0">
              <a:latin typeface="Sylfaen" panose="010A0502050306030303" pitchFamily="18" charset="0"/>
            </a:endParaRPr>
          </a:p>
          <a:p>
            <a:pPr algn="just"/>
            <a:r>
              <a:rPr lang="en-US" sz="1800" dirty="0" smtClean="0">
                <a:latin typeface="Sylfaen" panose="010A0502050306030303" pitchFamily="18" charset="0"/>
              </a:rPr>
              <a:t>7. Peck </a:t>
            </a:r>
            <a:r>
              <a:rPr lang="en-US" sz="1800" dirty="0">
                <a:latin typeface="Sylfaen" panose="010A0502050306030303" pitchFamily="18" charset="0"/>
              </a:rPr>
              <a:t>ME, Ong KS, Lucas T, </a:t>
            </a:r>
            <a:r>
              <a:rPr lang="en-US" sz="1800" dirty="0" err="1">
                <a:latin typeface="Sylfaen" panose="010A0502050306030303" pitchFamily="18" charset="0"/>
              </a:rPr>
              <a:t>Prainito</a:t>
            </a:r>
            <a:r>
              <a:rPr lang="en-US" sz="1800" dirty="0">
                <a:latin typeface="Sylfaen" panose="010A0502050306030303" pitchFamily="18" charset="0"/>
              </a:rPr>
              <a:t> A, Thomas AG, </a:t>
            </a:r>
            <a:r>
              <a:rPr lang="en-US" sz="1800" dirty="0" err="1">
                <a:latin typeface="Sylfaen" panose="010A0502050306030303" pitchFamily="18" charset="0"/>
              </a:rPr>
              <a:t>Brun</a:t>
            </a:r>
            <a:r>
              <a:rPr lang="en-US" sz="1800" dirty="0">
                <a:latin typeface="Sylfaen" panose="010A0502050306030303" pitchFamily="18" charset="0"/>
              </a:rPr>
              <a:t> A, et al. Effects of COVID-19 Pandemic on Voluntary Medical Male Circumcision Services for HIV Prevention, Sub-Saharan Africa, 2020. </a:t>
            </a:r>
            <a:r>
              <a:rPr lang="en-US" sz="1800" dirty="0" err="1">
                <a:latin typeface="Sylfaen" panose="010A0502050306030303" pitchFamily="18" charset="0"/>
              </a:rPr>
              <a:t>Emerg</a:t>
            </a:r>
            <a:r>
              <a:rPr lang="en-US" sz="1800" dirty="0">
                <a:latin typeface="Sylfaen" panose="010A0502050306030303" pitchFamily="18" charset="0"/>
              </a:rPr>
              <a:t> Infect Dis. 2022 Dec;28(13):</a:t>
            </a:r>
            <a:r>
              <a:rPr lang="en-US" sz="1800" dirty="0" smtClean="0">
                <a:latin typeface="Sylfaen" panose="010A0502050306030303" pitchFamily="18" charset="0"/>
              </a:rPr>
              <a:t>S262–9</a:t>
            </a:r>
          </a:p>
          <a:p>
            <a:pPr algn="just">
              <a:lnSpc>
                <a:spcPct val="100000"/>
              </a:lnSpc>
              <a:spcBef>
                <a:spcPts val="500"/>
              </a:spcBef>
            </a:pPr>
            <a:endParaRPr lang="en-US" sz="1800" dirty="0">
              <a:latin typeface="Sylfaen" panose="010A0502050306030303" pitchFamily="18" charset="0"/>
              <a:ea typeface="STZhongsong" panose="020B0503020204020204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801</Words>
  <Application>Microsoft Office PowerPoint</Application>
  <PresentationFormat>Custom</PresentationFormat>
  <Paragraphs>114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Calibri</vt:lpstr>
      <vt:lpstr>STZhongsong</vt:lpstr>
      <vt:lpstr>Merriweather</vt:lpstr>
      <vt:lpstr>Verdana</vt:lpstr>
      <vt:lpstr>Sylfaen</vt:lpstr>
      <vt:lpstr>Times New Roman</vt:lpstr>
      <vt:lpstr>Wingdings 2</vt:lpstr>
      <vt:lpstr>Arial</vt:lpstr>
      <vt:lpstr>Josefin Sans</vt:lpstr>
      <vt:lpstr>Montserrat Ultra-Bold</vt:lpstr>
      <vt:lpstr>Office Theme</vt:lpstr>
      <vt:lpstr>Voluntary Medical Male Circumcision (VMMC) and Female Condom Uptake during the COVID-19 Pandemic in Gauteng Province, South Africa </vt:lpstr>
      <vt:lpstr>Presentation Outline</vt:lpstr>
      <vt:lpstr>BACKGROUND</vt:lpstr>
      <vt:lpstr>AIM</vt:lpstr>
      <vt:lpstr>RESULTS: VMMC</vt:lpstr>
      <vt:lpstr>RESULTS: Female condoms</vt:lpstr>
      <vt:lpstr>Limitations &amp; Strengths:</vt:lpstr>
      <vt:lpstr>RECOMMENDATIONS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Title Slide</dc:title>
  <dc:creator>Cyril B Fonka</dc:creator>
  <cp:lastModifiedBy>user</cp:lastModifiedBy>
  <cp:revision>86</cp:revision>
  <dcterms:created xsi:type="dcterms:W3CDTF">2006-08-16T00:00:00Z</dcterms:created>
  <dcterms:modified xsi:type="dcterms:W3CDTF">2024-08-21T19:41:21Z</dcterms:modified>
  <dc:identifier>DAGBbZIf2EI</dc:identifier>
</cp:coreProperties>
</file>