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58" r:id="rId9"/>
    <p:sldId id="262" r:id="rId10"/>
  </p:sldIdLst>
  <p:sldSz cx="18288000" cy="10287000"/>
  <p:notesSz cx="6858000" cy="9144000"/>
  <p:embeddedFontLst>
    <p:embeddedFont>
      <p:font typeface="Josefin Sans" pitchFamily="2" charset="0"/>
      <p:regular r:id="rId12"/>
      <p:bold r:id="rId13"/>
    </p:embeddedFont>
    <p:embeddedFont>
      <p:font typeface="Montserrat Ultra-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3C6"/>
    <a:srgbClr val="DE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53" d="100"/>
          <a:sy n="53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9D-431D-A49A-1939DAF4B775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9D-431D-A49A-1939DAF4B775}"/>
              </c:ext>
            </c:extLst>
          </c:dPt>
          <c:cat>
            <c:strRef>
              <c:f>Sheet1!$G$3:$H$3</c:f>
              <c:strCache>
                <c:ptCount val="2"/>
                <c:pt idx="0">
                  <c:v>Uncontrolled</c:v>
                </c:pt>
                <c:pt idx="1">
                  <c:v>Controlled</c:v>
                </c:pt>
              </c:strCache>
            </c:strRef>
          </c:cat>
          <c:val>
            <c:numRef>
              <c:f>Sheet1!$G$5:$H$5</c:f>
              <c:numCache>
                <c:formatCode>General</c:formatCode>
                <c:ptCount val="2"/>
                <c:pt idx="0">
                  <c:v>179</c:v>
                </c:pt>
                <c:pt idx="1">
                  <c:v>185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CvNC</c:v>
                </c15:tx>
              </c15:filteredSeriesTitle>
            </c:ext>
            <c:ext xmlns:c16="http://schemas.microsoft.com/office/drawing/2014/chart" uri="{C3380CC4-5D6E-409C-BE32-E72D297353CC}">
              <c16:uniqueId val="{00000004-569D-431D-A49A-1939DAF4B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F8-4503-83AB-C190CF500EBC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F8-4503-83AB-C190CF500EBC}"/>
              </c:ext>
            </c:extLst>
          </c:dPt>
          <c:val>
            <c:numRef>
              <c:f>Sheet1!$G$6:$H$6</c:f>
              <c:numCache>
                <c:formatCode>General</c:formatCode>
                <c:ptCount val="2"/>
                <c:pt idx="0">
                  <c:v>91</c:v>
                </c:pt>
                <c:pt idx="1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F8-4503-83AB-C190CF500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8-45D1-B00A-29F134C47BD2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C8-45D1-B00A-29F134C47BD2}"/>
              </c:ext>
            </c:extLst>
          </c:dPt>
          <c:val>
            <c:numRef>
              <c:f>Sheet1!$G$7:$H$7</c:f>
              <c:numCache>
                <c:formatCode>General</c:formatCode>
                <c:ptCount val="2"/>
                <c:pt idx="0">
                  <c:v>88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C8-45D1-B00A-29F134C47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0-443D-A93D-426C7A492DDD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0-443D-A93D-426C7A492DDD}"/>
              </c:ext>
            </c:extLst>
          </c:dPt>
          <c:val>
            <c:numRef>
              <c:f>Sheet1!$G$11:$H$11</c:f>
              <c:numCache>
                <c:formatCode>General</c:formatCode>
                <c:ptCount val="2"/>
                <c:pt idx="0">
                  <c:v>92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0-443D-A93D-426C7A492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EF-45CF-9CE3-D08DD49703A9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EF-45CF-9CE3-D08DD49703A9}"/>
              </c:ext>
            </c:extLst>
          </c:dPt>
          <c:val>
            <c:numRef>
              <c:f>Sheet1!$G$12:$H$12</c:f>
              <c:numCache>
                <c:formatCode>General</c:formatCode>
                <c:ptCount val="2"/>
                <c:pt idx="0">
                  <c:v>76</c:v>
                </c:pt>
                <c:pt idx="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EF-45CF-9CE3-D08DD4970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C7-493C-98E3-EF5B835D9EDF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C7-493C-98E3-EF5B835D9EDF}"/>
              </c:ext>
            </c:extLst>
          </c:dPt>
          <c:val>
            <c:numRef>
              <c:f>Sheet1!$G$13:$H$13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C7-493C-98E3-EF5B835D9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0-4EDB-B6B8-27F32D496571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0-4EDB-B6B8-27F32D496571}"/>
              </c:ext>
            </c:extLst>
          </c:dPt>
          <c:val>
            <c:numRef>
              <c:f>Sheet1!$G$8:$H$8</c:f>
              <c:numCache>
                <c:formatCode>General</c:formatCode>
                <c:ptCount val="2"/>
                <c:pt idx="0">
                  <c:v>73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0-4EDB-B6B8-27F32D496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B5-42AE-AD53-299E5DCA6ACD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B5-42AE-AD53-299E5DCA6ACD}"/>
              </c:ext>
            </c:extLst>
          </c:dPt>
          <c:val>
            <c:numRef>
              <c:f>Sheet1!$G$9:$H$9</c:f>
              <c:numCache>
                <c:formatCode>General</c:formatCode>
                <c:ptCount val="2"/>
                <c:pt idx="0">
                  <c:v>93</c:v>
                </c:pt>
                <c:pt idx="1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B5-42AE-AD53-299E5DCA6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D-4B12-8A45-168DCE5BBF9A}"/>
              </c:ext>
            </c:extLst>
          </c:dPt>
          <c:dPt>
            <c:idx val="1"/>
            <c:bubble3D val="0"/>
            <c:spPr>
              <a:solidFill>
                <a:srgbClr val="6893C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D-4B12-8A45-168DCE5BBF9A}"/>
              </c:ext>
            </c:extLst>
          </c:dPt>
          <c:val>
            <c:numRef>
              <c:f>Sheet1!$G$10:$H$10</c:f>
              <c:numCache>
                <c:formatCode>General</c:formatCode>
                <c:ptCount val="2"/>
                <c:pt idx="0">
                  <c:v>13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5D-4B12-8A45-168DCE5BB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815DC-391D-4A2C-B853-61BDF8792A03}" type="datetimeFigureOut">
              <a:rPr lang="en-ZA" smtClean="0"/>
              <a:t>2024/08/23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6E6C-FB37-45FA-A993-5EBD4B75B46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202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Awareness, treatment and control are particularly low in Soweto and so it was a good site for the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36E6C-FB37-45FA-A993-5EBD4B75B465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2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8822996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585927" y="8822996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736932" y="9103925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3875362"/>
            <a:ext cx="8915400" cy="1470025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Hypertension treatment practices and outcomes at health community centres in urban Soweto, South Africa</a:t>
            </a:r>
            <a:endParaRPr lang="en-US" b="1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100" y="5984501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/>
              <a:t>Kuda Nyamupa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A8DCB6-D947-4D45-212A-4216D6999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7187" y="3692307"/>
            <a:ext cx="4727356" cy="4505761"/>
          </a:xfrm>
          <a:prstGeom prst="rect">
            <a:avLst/>
          </a:prstGeom>
        </p:spPr>
      </p:pic>
      <p:pic>
        <p:nvPicPr>
          <p:cNvPr id="20" name="Picture 19" descr="A blue and white logo&#10;&#10;Description automatically generated">
            <a:extLst>
              <a:ext uri="{FF2B5EF4-FFF2-40B4-BE49-F238E27FC236}">
                <a16:creationId xmlns:a16="http://schemas.microsoft.com/office/drawing/2014/main" id="{BE0925B1-1784-0246-ED10-F09563C2B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03" y="8853684"/>
            <a:ext cx="3613149" cy="9481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A6F78F-0540-EAFA-411B-D633DD2A8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5708" y="8551127"/>
            <a:ext cx="1720623" cy="17036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A6192-7830-B19F-02C0-BB62283C8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693" y="9038764"/>
            <a:ext cx="2857500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65" y="923679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419" y="-8687"/>
            <a:ext cx="11616191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6825345" y="927118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00589" y="-30338"/>
            <a:ext cx="6212434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8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941165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22" y="927906"/>
            <a:ext cx="16640925" cy="1143000"/>
          </a:xfrm>
        </p:spPr>
        <p:txBody>
          <a:bodyPr>
            <a:noAutofit/>
          </a:bodyPr>
          <a:lstStyle/>
          <a:p>
            <a:r>
              <a:rPr lang="en-US" sz="5400" b="1" dirty="0"/>
              <a:t>HT is a major public health concern and major contributor to mortality</a:t>
            </a: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0089AA33-B3B4-D00E-9644-99C55BA0E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92419" y="2975094"/>
            <a:ext cx="5238924" cy="52463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7CECC3-152F-3975-D011-8F19B94C4DC0}"/>
              </a:ext>
            </a:extLst>
          </p:cNvPr>
          <p:cNvSpPr txBox="1"/>
          <p:nvPr/>
        </p:nvSpPr>
        <p:spPr>
          <a:xfrm>
            <a:off x="6100515" y="3106252"/>
            <a:ext cx="41864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Shift in public health focus from infectious diseases to NCDs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Only 25% of countries in Africa have a framework for achieving population HT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Of these only 7% meet their BP control goals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B8D91FF-1011-271C-11EA-13CAF79F6752}"/>
              </a:ext>
            </a:extLst>
          </p:cNvPr>
          <p:cNvGrpSpPr/>
          <p:nvPr/>
        </p:nvGrpSpPr>
        <p:grpSpPr>
          <a:xfrm>
            <a:off x="11262478" y="3048693"/>
            <a:ext cx="6464282" cy="5974513"/>
            <a:chOff x="11262478" y="3048693"/>
            <a:chExt cx="6464282" cy="597451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88B760-7469-5AFA-CDD3-F3B71382D23E}"/>
                </a:ext>
              </a:extLst>
            </p:cNvPr>
            <p:cNvGrpSpPr/>
            <p:nvPr/>
          </p:nvGrpSpPr>
          <p:grpSpPr>
            <a:xfrm>
              <a:off x="11262478" y="3048693"/>
              <a:ext cx="6464282" cy="5974513"/>
              <a:chOff x="11262478" y="3048693"/>
              <a:chExt cx="6464282" cy="5974513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0C089D9-064E-3C9E-A680-6245F1C72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62478" y="3048693"/>
                <a:ext cx="6464282" cy="473536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38770DA-DE30-9EA9-918E-A3BF55582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091872" y="7889341"/>
                <a:ext cx="2634888" cy="1133865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959CAB1-71FD-B170-3FC7-98A3137A4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192000" y="8165908"/>
              <a:ext cx="2615411" cy="4938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65" y="923679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419" y="-8687"/>
            <a:ext cx="11616191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6825345" y="927118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00589" y="-30338"/>
            <a:ext cx="6212434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8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941165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9E5FA0-70AE-653A-4FF9-A4742A6E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98" y="675694"/>
            <a:ext cx="17820604" cy="1143000"/>
          </a:xfrm>
        </p:spPr>
        <p:txBody>
          <a:bodyPr>
            <a:noAutofit/>
          </a:bodyPr>
          <a:lstStyle/>
          <a:p>
            <a:r>
              <a:rPr lang="en-ZA" sz="4800" b="1" dirty="0"/>
              <a:t>Observational study assessing HT treatment practises at Soweto CHCs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3E2DF-D9A5-FBFA-1053-CEFDDDF01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65915" y="2125827"/>
            <a:ext cx="5879985" cy="69192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F3E51C-1D8A-43E4-9AAA-304CA0D39EEC}"/>
              </a:ext>
            </a:extLst>
          </p:cNvPr>
          <p:cNvSpPr txBox="1"/>
          <p:nvPr/>
        </p:nvSpPr>
        <p:spPr>
          <a:xfrm>
            <a:off x="7696200" y="2163927"/>
            <a:ext cx="9905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/>
              <a:t>Chiawelo, </a:t>
            </a:r>
            <a:r>
              <a:rPr lang="en-ZA" sz="3200" b="1" dirty="0" err="1"/>
              <a:t>Itireleng</a:t>
            </a:r>
            <a:r>
              <a:rPr lang="en-ZA" sz="3200" b="1" dirty="0"/>
              <a:t>, </a:t>
            </a:r>
            <a:r>
              <a:rPr lang="en-ZA" sz="3200" dirty="0"/>
              <a:t>Zola, Mofolo, Orlando, Lillian </a:t>
            </a:r>
            <a:r>
              <a:rPr lang="en-ZA" sz="3200" dirty="0" err="1"/>
              <a:t>Ngoyi</a:t>
            </a:r>
            <a:r>
              <a:rPr lang="en-ZA" sz="3200" dirty="0"/>
              <a:t>, Michael </a:t>
            </a:r>
            <a:r>
              <a:rPr lang="en-ZA" sz="3200" dirty="0" err="1"/>
              <a:t>Maponya</a:t>
            </a:r>
            <a:endParaRPr lang="en-ZA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A8AC6A-68F2-673E-613B-E13044EA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607688"/>
            <a:ext cx="8741171" cy="54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65" y="923679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419" y="-8687"/>
            <a:ext cx="11616191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6825345" y="927118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00589" y="-30338"/>
            <a:ext cx="6212434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8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16C7F2-BA08-B7E8-0366-43B6AFF64587}"/>
              </a:ext>
            </a:extLst>
          </p:cNvPr>
          <p:cNvGrpSpPr/>
          <p:nvPr/>
        </p:nvGrpSpPr>
        <p:grpSpPr>
          <a:xfrm>
            <a:off x="-1350145" y="2398653"/>
            <a:ext cx="8106235" cy="5404698"/>
            <a:chOff x="4953000" y="2857500"/>
            <a:chExt cx="7162799" cy="4967259"/>
          </a:xfrm>
        </p:grpSpPr>
        <p:graphicFrame>
          <p:nvGraphicFramePr>
            <p:cNvPr id="19" name="Chart 18">
              <a:extLst>
                <a:ext uri="{FF2B5EF4-FFF2-40B4-BE49-F238E27FC236}">
                  <a16:creationId xmlns:a16="http://schemas.microsoft.com/office/drawing/2014/main" id="{D8CEE8BC-8955-6D3E-D406-922599DC1BF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84862068"/>
                </p:ext>
              </p:extLst>
            </p:nvPr>
          </p:nvGraphicFramePr>
          <p:xfrm>
            <a:off x="4953000" y="2857500"/>
            <a:ext cx="7162799" cy="4967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27DEB3-3821-40D5-A88B-EC0B48B6019B}"/>
                </a:ext>
              </a:extLst>
            </p:cNvPr>
            <p:cNvSpPr/>
            <p:nvPr/>
          </p:nvSpPr>
          <p:spPr>
            <a:xfrm>
              <a:off x="6377851" y="4686300"/>
              <a:ext cx="1984582" cy="11387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51%</a:t>
              </a:r>
            </a:p>
            <a:p>
              <a:pPr algn="ctr"/>
              <a:r>
                <a:rPr lang="en-US" sz="3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controlled</a:t>
              </a:r>
              <a:endPara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C6F6C5B-5942-ADF6-FB97-9DD504A4D7B2}"/>
                </a:ext>
              </a:extLst>
            </p:cNvPr>
            <p:cNvSpPr/>
            <p:nvPr/>
          </p:nvSpPr>
          <p:spPr>
            <a:xfrm>
              <a:off x="8496299" y="4686299"/>
              <a:ext cx="2443041" cy="113877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49</a:t>
              </a:r>
              <a:r>
                <a:rPr lang="en-US" sz="3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%</a:t>
              </a:r>
            </a:p>
            <a:p>
              <a:pPr algn="ctr"/>
              <a:r>
                <a:rPr lang="en-US" sz="3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uncontrolled</a:t>
              </a:r>
              <a:endParaRPr lang="en-US" sz="3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ECB14F-C3CC-9AB7-984C-7E06A5CD0D36}"/>
              </a:ext>
            </a:extLst>
          </p:cNvPr>
          <p:cNvGrpSpPr/>
          <p:nvPr/>
        </p:nvGrpSpPr>
        <p:grpSpPr>
          <a:xfrm>
            <a:off x="4003824" y="1441332"/>
            <a:ext cx="2113818" cy="1416564"/>
            <a:chOff x="4667982" y="2781300"/>
            <a:chExt cx="2113818" cy="14165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9CC4F9-9B83-1FDA-A99E-6CBEF6E6D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982" y="2781300"/>
              <a:ext cx="1199418" cy="14165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38A724-43AC-FAD7-0EF0-0121FBB7D3D5}"/>
                </a:ext>
              </a:extLst>
            </p:cNvPr>
            <p:cNvCxnSpPr/>
            <p:nvPr/>
          </p:nvCxnSpPr>
          <p:spPr>
            <a:xfrm>
              <a:off x="5867400" y="2781300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F12C956B-0BB2-AD6E-8E25-3921BC08B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678157"/>
              </p:ext>
            </p:extLst>
          </p:nvPr>
        </p:nvGraphicFramePr>
        <p:xfrm>
          <a:off x="5589507" y="626015"/>
          <a:ext cx="2797758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7528CC0-CDDB-8941-3F31-4723B72CC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37440"/>
              </p:ext>
            </p:extLst>
          </p:nvPr>
        </p:nvGraphicFramePr>
        <p:xfrm>
          <a:off x="7433843" y="640301"/>
          <a:ext cx="2797759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D5213635-685D-9B04-C1F8-33ED6C64D653}"/>
              </a:ext>
            </a:extLst>
          </p:cNvPr>
          <p:cNvSpPr/>
          <p:nvPr/>
        </p:nvSpPr>
        <p:spPr>
          <a:xfrm>
            <a:off x="6168864" y="2273121"/>
            <a:ext cx="1555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Females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277FCC4-F872-933D-AD6D-5AA2B70EC977}"/>
              </a:ext>
            </a:extLst>
          </p:cNvPr>
          <p:cNvSpPr/>
          <p:nvPr/>
        </p:nvSpPr>
        <p:spPr>
          <a:xfrm>
            <a:off x="8309754" y="2270486"/>
            <a:ext cx="11913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590169-C5C1-2812-5100-2646D54779A8}"/>
              </a:ext>
            </a:extLst>
          </p:cNvPr>
          <p:cNvSpPr txBox="1"/>
          <p:nvPr/>
        </p:nvSpPr>
        <p:spPr>
          <a:xfrm>
            <a:off x="10181765" y="545593"/>
            <a:ext cx="81062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Females (58%) were better at controlling BP at first follow up vs males (40%)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More males (60%) had uncontrolled BP at first follow up v males with controlled BP (40%)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75B352-4957-8DDA-563C-080840DA711A}"/>
              </a:ext>
            </a:extLst>
          </p:cNvPr>
          <p:cNvGrpSpPr/>
          <p:nvPr/>
        </p:nvGrpSpPr>
        <p:grpSpPr>
          <a:xfrm flipV="1">
            <a:off x="3986696" y="7437904"/>
            <a:ext cx="2113818" cy="1416564"/>
            <a:chOff x="4667982" y="2781300"/>
            <a:chExt cx="2113818" cy="141656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B82A4E-F437-9BEA-70B5-DE18E5E5C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7982" y="2781300"/>
              <a:ext cx="1199418" cy="14165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B2652B5-12B8-A8DC-B44E-4CBE6D0971B1}"/>
                </a:ext>
              </a:extLst>
            </p:cNvPr>
            <p:cNvCxnSpPr/>
            <p:nvPr/>
          </p:nvCxnSpPr>
          <p:spPr>
            <a:xfrm>
              <a:off x="5867400" y="2781300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CF10408F-0884-91D3-5CD2-97BAE8E04C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244118"/>
              </p:ext>
            </p:extLst>
          </p:nvPr>
        </p:nvGraphicFramePr>
        <p:xfrm>
          <a:off x="5611218" y="7846272"/>
          <a:ext cx="2797758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7ED71BC4-4E9E-A797-A1F5-4290C4550F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799128"/>
              </p:ext>
            </p:extLst>
          </p:nvPr>
        </p:nvGraphicFramePr>
        <p:xfrm>
          <a:off x="7206990" y="7832187"/>
          <a:ext cx="2797760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39E204C6-399D-E7F5-67E4-0FBF742F4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912085"/>
              </p:ext>
            </p:extLst>
          </p:nvPr>
        </p:nvGraphicFramePr>
        <p:xfrm>
          <a:off x="9279657" y="7846272"/>
          <a:ext cx="2200122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69CAD01A-C2D4-A1D7-5E78-0C2263E2A8C8}"/>
              </a:ext>
            </a:extLst>
          </p:cNvPr>
          <p:cNvSpPr/>
          <p:nvPr/>
        </p:nvSpPr>
        <p:spPr>
          <a:xfrm>
            <a:off x="6306219" y="9646699"/>
            <a:ext cx="14077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 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C50977-CC53-8EE8-2748-6E713068BE7C}"/>
              </a:ext>
            </a:extLst>
          </p:cNvPr>
          <p:cNvSpPr/>
          <p:nvPr/>
        </p:nvSpPr>
        <p:spPr>
          <a:xfrm>
            <a:off x="7909205" y="9630034"/>
            <a:ext cx="1393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 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6E044E-8D25-464D-FBAF-DC03526642A2}"/>
              </a:ext>
            </a:extLst>
          </p:cNvPr>
          <p:cNvSpPr/>
          <p:nvPr/>
        </p:nvSpPr>
        <p:spPr>
          <a:xfrm>
            <a:off x="9501785" y="9646698"/>
            <a:ext cx="225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clinics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AFCC81F-5ADA-9448-6235-FA29A3FEA9E8}"/>
              </a:ext>
            </a:extLst>
          </p:cNvPr>
          <p:cNvCxnSpPr>
            <a:cxnSpLocks/>
          </p:cNvCxnSpPr>
          <p:nvPr/>
        </p:nvCxnSpPr>
        <p:spPr>
          <a:xfrm>
            <a:off x="5271592" y="4991100"/>
            <a:ext cx="8972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687BBFD2-8BB4-EC0B-F834-0A6B2771AE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58526"/>
              </p:ext>
            </p:extLst>
          </p:nvPr>
        </p:nvGraphicFramePr>
        <p:xfrm>
          <a:off x="5720228" y="3906378"/>
          <a:ext cx="2648385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11A0C5C9-4A3A-EEDF-C690-C401A202A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76441"/>
              </p:ext>
            </p:extLst>
          </p:nvPr>
        </p:nvGraphicFramePr>
        <p:xfrm>
          <a:off x="7490757" y="3906379"/>
          <a:ext cx="2486482" cy="182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EB0591F8-64DD-D223-E06E-40DB7159C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877168"/>
              </p:ext>
            </p:extLst>
          </p:nvPr>
        </p:nvGraphicFramePr>
        <p:xfrm>
          <a:off x="9345980" y="3903799"/>
          <a:ext cx="2200123" cy="182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4DB889CC-97F8-B87E-0FFC-0F9B84589B1C}"/>
              </a:ext>
            </a:extLst>
          </p:cNvPr>
          <p:cNvSpPr/>
          <p:nvPr/>
        </p:nvSpPr>
        <p:spPr>
          <a:xfrm>
            <a:off x="6360649" y="5675960"/>
            <a:ext cx="1255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drug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0C93BE0-9122-41C5-08C6-3D742BC2768E}"/>
              </a:ext>
            </a:extLst>
          </p:cNvPr>
          <p:cNvSpPr/>
          <p:nvPr/>
        </p:nvSpPr>
        <p:spPr>
          <a:xfrm>
            <a:off x="7938171" y="5675960"/>
            <a:ext cx="1415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drugs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7B6717-0309-7A29-2F72-532B5CA21253}"/>
              </a:ext>
            </a:extLst>
          </p:cNvPr>
          <p:cNvSpPr/>
          <p:nvPr/>
        </p:nvSpPr>
        <p:spPr>
          <a:xfrm>
            <a:off x="9675992" y="5675959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 drugs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8CB54EA-C551-AB21-4936-837F5816894D}"/>
              </a:ext>
            </a:extLst>
          </p:cNvPr>
          <p:cNvSpPr/>
          <p:nvPr/>
        </p:nvSpPr>
        <p:spPr>
          <a:xfrm>
            <a:off x="6304239" y="4593756"/>
            <a:ext cx="8066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50%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0E9F94-8063-BBA6-A5D4-643F771AD5F0}"/>
              </a:ext>
            </a:extLst>
          </p:cNvPr>
          <p:cNvSpPr/>
          <p:nvPr/>
        </p:nvSpPr>
        <p:spPr>
          <a:xfrm>
            <a:off x="7070901" y="4596336"/>
            <a:ext cx="8066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50%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4B7FA9-D07C-4543-C6EE-746E0B8086EF}"/>
              </a:ext>
            </a:extLst>
          </p:cNvPr>
          <p:cNvSpPr/>
          <p:nvPr/>
        </p:nvSpPr>
        <p:spPr>
          <a:xfrm>
            <a:off x="7974022" y="4577614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52%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2B9C91-1AB5-A761-DB46-864909FDEABD}"/>
              </a:ext>
            </a:extLst>
          </p:cNvPr>
          <p:cNvSpPr/>
          <p:nvPr/>
        </p:nvSpPr>
        <p:spPr>
          <a:xfrm>
            <a:off x="8740684" y="4580194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48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6241542-78B9-2B5E-98E0-9E41CEC2B56D}"/>
              </a:ext>
            </a:extLst>
          </p:cNvPr>
          <p:cNvSpPr/>
          <p:nvPr/>
        </p:nvSpPr>
        <p:spPr>
          <a:xfrm>
            <a:off x="9679380" y="4596335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46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A88FF1B-CE30-E156-6AEA-445A3875BCCB}"/>
              </a:ext>
            </a:extLst>
          </p:cNvPr>
          <p:cNvSpPr/>
          <p:nvPr/>
        </p:nvSpPr>
        <p:spPr>
          <a:xfrm>
            <a:off x="10446042" y="4598915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54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A035225-8E3D-15DA-15E0-6BFC1A80A88D}"/>
              </a:ext>
            </a:extLst>
          </p:cNvPr>
          <p:cNvSpPr/>
          <p:nvPr/>
        </p:nvSpPr>
        <p:spPr>
          <a:xfrm>
            <a:off x="6198035" y="8567075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A705B2F-3556-93F1-EE92-47BF7D651AEE}"/>
              </a:ext>
            </a:extLst>
          </p:cNvPr>
          <p:cNvSpPr/>
          <p:nvPr/>
        </p:nvSpPr>
        <p:spPr>
          <a:xfrm>
            <a:off x="6964697" y="8569655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57%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EDF3F3-3B1A-2134-7981-1C29503C85A3}"/>
              </a:ext>
            </a:extLst>
          </p:cNvPr>
          <p:cNvSpPr/>
          <p:nvPr/>
        </p:nvSpPr>
        <p:spPr>
          <a:xfrm>
            <a:off x="7853519" y="8547830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58%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BC58C1-C4E6-6C6B-24EB-9AE1E5ACB6A1}"/>
              </a:ext>
            </a:extLst>
          </p:cNvPr>
          <p:cNvSpPr/>
          <p:nvPr/>
        </p:nvSpPr>
        <p:spPr>
          <a:xfrm>
            <a:off x="8620181" y="8550410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E205E4F-C313-E12A-35B0-ADD758227BC1}"/>
              </a:ext>
            </a:extLst>
          </p:cNvPr>
          <p:cNvSpPr/>
          <p:nvPr/>
        </p:nvSpPr>
        <p:spPr>
          <a:xfrm>
            <a:off x="9594863" y="8564495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5E3C57D-124F-CC5E-282C-BE1DDB5F777C}"/>
              </a:ext>
            </a:extLst>
          </p:cNvPr>
          <p:cNvSpPr/>
          <p:nvPr/>
        </p:nvSpPr>
        <p:spPr>
          <a:xfrm>
            <a:off x="10361525" y="8567075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55%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043C927-EB4B-1D16-D11F-44E26E73420C}"/>
              </a:ext>
            </a:extLst>
          </p:cNvPr>
          <p:cNvSpPr/>
          <p:nvPr/>
        </p:nvSpPr>
        <p:spPr>
          <a:xfrm>
            <a:off x="6238005" y="1255048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58%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B64D2D-F2E0-FA9F-6FA9-040AE6D641A6}"/>
              </a:ext>
            </a:extLst>
          </p:cNvPr>
          <p:cNvSpPr/>
          <p:nvPr/>
        </p:nvSpPr>
        <p:spPr>
          <a:xfrm>
            <a:off x="7004667" y="1257628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42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BD4E5E9-D0DC-B65A-D419-FC8742A3176C}"/>
              </a:ext>
            </a:extLst>
          </p:cNvPr>
          <p:cNvSpPr/>
          <p:nvPr/>
        </p:nvSpPr>
        <p:spPr>
          <a:xfrm>
            <a:off x="8026090" y="1307061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%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BDF5AE0-19C3-1CE0-D83E-26BA4D3B997E}"/>
              </a:ext>
            </a:extLst>
          </p:cNvPr>
          <p:cNvSpPr/>
          <p:nvPr/>
        </p:nvSpPr>
        <p:spPr>
          <a:xfrm>
            <a:off x="8791408" y="1307061"/>
            <a:ext cx="806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0%</a:t>
            </a:r>
          </a:p>
        </p:txBody>
      </p:sp>
      <p:sp>
        <p:nvSpPr>
          <p:cNvPr id="77" name="Title 6">
            <a:extLst>
              <a:ext uri="{FF2B5EF4-FFF2-40B4-BE49-F238E27FC236}">
                <a16:creationId xmlns:a16="http://schemas.microsoft.com/office/drawing/2014/main" id="{002E987A-0D7E-A5B5-D8EC-A10C4F1EB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5" y="549067"/>
            <a:ext cx="4598956" cy="721996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Major outcomes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804030C-DA11-C6BF-1C52-59FD1C052DE1}"/>
              </a:ext>
            </a:extLst>
          </p:cNvPr>
          <p:cNvSpPr txBox="1"/>
          <p:nvPr/>
        </p:nvSpPr>
        <p:spPr>
          <a:xfrm>
            <a:off x="11485041" y="4322111"/>
            <a:ext cx="6677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There was no difference in control % between patients with 1 vs 2 drugs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956A196-34FE-74BB-8BAD-E313E8ADDBEE}"/>
              </a:ext>
            </a:extLst>
          </p:cNvPr>
          <p:cNvSpPr txBox="1"/>
          <p:nvPr/>
        </p:nvSpPr>
        <p:spPr>
          <a:xfrm>
            <a:off x="11823602" y="7024336"/>
            <a:ext cx="6366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Clinic A patients prescribed: 1 Drug  - 31%, 2 Drug – 63%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Clinic B patients prescribed: 1 Drug  - 51%, 2 Drug – 43%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200" dirty="0"/>
              <a:t>Clinic B had better control outcomes than Clinic A 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35CE82A3-647F-55D2-36EC-39FA6E08F3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01606" y="2621781"/>
            <a:ext cx="1719794" cy="138305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2C1B165-F4BE-B8E4-ECBA-3D8CDBE8C3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48996" y="2600973"/>
            <a:ext cx="1815723" cy="1496054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B25E1F56-DC8F-7731-26E2-CC8E02E28AF9}"/>
              </a:ext>
            </a:extLst>
          </p:cNvPr>
          <p:cNvSpPr txBox="1"/>
          <p:nvPr/>
        </p:nvSpPr>
        <p:spPr>
          <a:xfrm>
            <a:off x="15569136" y="2607696"/>
            <a:ext cx="1773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Diagnosed</a:t>
            </a:r>
          </a:p>
          <a:p>
            <a:r>
              <a:rPr lang="en-ZA" dirty="0"/>
              <a:t>Treated</a:t>
            </a:r>
          </a:p>
          <a:p>
            <a:r>
              <a:rPr lang="en-ZA" dirty="0"/>
              <a:t>Controlled</a:t>
            </a:r>
          </a:p>
          <a:p>
            <a:r>
              <a:rPr lang="en-ZA" dirty="0"/>
              <a:t>SSA (Zhou, 2021)</a:t>
            </a:r>
          </a:p>
        </p:txBody>
      </p:sp>
    </p:spTree>
    <p:extLst>
      <p:ext uri="{BB962C8B-B14F-4D97-AF65-F5344CB8AC3E}">
        <p14:creationId xmlns:p14="http://schemas.microsoft.com/office/powerpoint/2010/main" val="197954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65" y="923679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419" y="-8687"/>
            <a:ext cx="11616191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6825345" y="927118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00589" y="-30338"/>
            <a:ext cx="6212434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8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941165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9E5FA0-70AE-653A-4FF9-A4742A6E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5" y="549067"/>
            <a:ext cx="16992600" cy="721996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Community feedback</a:t>
            </a:r>
          </a:p>
        </p:txBody>
      </p:sp>
      <p:pic>
        <p:nvPicPr>
          <p:cNvPr id="37" name="Picture 36" descr="A person sitting at a table in a room with a projector screen&#10;&#10;Description automatically generated">
            <a:extLst>
              <a:ext uri="{FF2B5EF4-FFF2-40B4-BE49-F238E27FC236}">
                <a16:creationId xmlns:a16="http://schemas.microsoft.com/office/drawing/2014/main" id="{51033614-8813-8B68-9422-989272C8E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714500"/>
            <a:ext cx="5178065" cy="3883549"/>
          </a:xfrm>
          <a:prstGeom prst="rect">
            <a:avLst/>
          </a:prstGeom>
        </p:spPr>
      </p:pic>
      <p:pic>
        <p:nvPicPr>
          <p:cNvPr id="39" name="Picture 38" descr="A group of people sitting in chairs in a room&#10;&#10;Description automatically generated">
            <a:extLst>
              <a:ext uri="{FF2B5EF4-FFF2-40B4-BE49-F238E27FC236}">
                <a16:creationId xmlns:a16="http://schemas.microsoft.com/office/drawing/2014/main" id="{983C3D00-D89F-FCE6-E90C-F0A4A80AC5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14500"/>
            <a:ext cx="5178065" cy="388354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188F85F-2BC8-D877-0713-F79784169A2D}"/>
              </a:ext>
            </a:extLst>
          </p:cNvPr>
          <p:cNvSpPr txBox="1"/>
          <p:nvPr/>
        </p:nvSpPr>
        <p:spPr>
          <a:xfrm>
            <a:off x="141465" y="5798820"/>
            <a:ext cx="1828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Most HT patients are referred from smaller clinics to bigger clinics (Chiawelo and </a:t>
            </a:r>
            <a:r>
              <a:rPr lang="en-ZA" sz="3600" dirty="0" err="1"/>
              <a:t>Itireleng</a:t>
            </a:r>
            <a:r>
              <a:rPr lang="en-ZA" sz="3600" dirty="0"/>
              <a:t>) due to complications beyond treatment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Continuity of care a continuous struggle after patients are sent back to original clinic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/>
              <a:t>Lost 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/>
              <a:t>No communication between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Unhealthy lifestyle habits very prevalent especially amongst men</a:t>
            </a:r>
          </a:p>
        </p:txBody>
      </p:sp>
    </p:spTree>
    <p:extLst>
      <p:ext uri="{BB962C8B-B14F-4D97-AF65-F5344CB8AC3E}">
        <p14:creationId xmlns:p14="http://schemas.microsoft.com/office/powerpoint/2010/main" val="173331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465" y="9236791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92419" y="-8687"/>
            <a:ext cx="11616191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6825345" y="927118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00589" y="-30338"/>
            <a:ext cx="6212434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28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67400" y="9411652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9E5FA0-70AE-653A-4FF9-A4742A6EA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85" y="1215491"/>
            <a:ext cx="5452815" cy="721996"/>
          </a:xfrm>
        </p:spPr>
        <p:txBody>
          <a:bodyPr>
            <a:noAutofit/>
          </a:bodyPr>
          <a:lstStyle/>
          <a:p>
            <a:r>
              <a:rPr lang="en-ZA" b="1" dirty="0"/>
              <a:t>Challenges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88F85F-2BC8-D877-0713-F79784169A2D}"/>
              </a:ext>
            </a:extLst>
          </p:cNvPr>
          <p:cNvSpPr txBox="1"/>
          <p:nvPr/>
        </p:nvSpPr>
        <p:spPr>
          <a:xfrm>
            <a:off x="452685" y="2266295"/>
            <a:ext cx="64703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Covid restrictions 2020-2021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Civil unrest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Getting patients to return for follow visits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/>
              <a:t>Average FU period (114 days)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/>
              <a:t>48% of excluded patients lost to 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3600" dirty="0"/>
              <a:t>Medication compliance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ZA" sz="3600" dirty="0"/>
              <a:t>24% of excluded patients admitted to stopping taking medication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2D671-E684-290B-8FAA-22D6B71C6C58}"/>
              </a:ext>
            </a:extLst>
          </p:cNvPr>
          <p:cNvSpPr txBox="1">
            <a:spLocks/>
          </p:cNvSpPr>
          <p:nvPr/>
        </p:nvSpPr>
        <p:spPr>
          <a:xfrm>
            <a:off x="9127310" y="100498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b="1" dirty="0"/>
              <a:t>Recommendations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473E5F-775B-731F-4DB0-F4BD3E12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0" y="2541053"/>
            <a:ext cx="8382000" cy="6186309"/>
          </a:xfrm>
        </p:spPr>
        <p:txBody>
          <a:bodyPr>
            <a:normAutofit lnSpcReduction="10000"/>
          </a:bodyPr>
          <a:lstStyle/>
          <a:p>
            <a:r>
              <a:rPr lang="en-ZA" sz="3600" dirty="0"/>
              <a:t>More in-depth analyses on treatment approaches at primary health care level</a:t>
            </a:r>
          </a:p>
          <a:p>
            <a:pPr lvl="1"/>
            <a:r>
              <a:rPr lang="en-ZA" sz="3200" dirty="0"/>
              <a:t>More follow ups, interviews/surveys, bigger cohort</a:t>
            </a:r>
          </a:p>
          <a:p>
            <a:r>
              <a:rPr lang="en-ZA" sz="3600" dirty="0"/>
              <a:t>Electronic tool/App for maintaining patient information across clinics</a:t>
            </a:r>
          </a:p>
          <a:p>
            <a:pPr lvl="1"/>
            <a:r>
              <a:rPr lang="en-ZA" sz="3200" dirty="0"/>
              <a:t>Especially for referred patients. Aids teamwork between clinics </a:t>
            </a:r>
          </a:p>
          <a:p>
            <a:r>
              <a:rPr lang="en-ZA" sz="3600" dirty="0"/>
              <a:t>Looking at other regions in the district, urban vs rural areas, different provinces</a:t>
            </a:r>
          </a:p>
          <a:p>
            <a:pPr lvl="1"/>
            <a:r>
              <a:rPr lang="en-ZA" sz="3200" dirty="0"/>
              <a:t>Incorporate different strategies </a:t>
            </a:r>
          </a:p>
        </p:txBody>
      </p:sp>
    </p:spTree>
    <p:extLst>
      <p:ext uri="{BB962C8B-B14F-4D97-AF65-F5344CB8AC3E}">
        <p14:creationId xmlns:p14="http://schemas.microsoft.com/office/powerpoint/2010/main" val="425334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ea9556e-1c39-4b27-a2d0-eb4b0fb5c52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F616FFAFD29B439E76009BEE9D1AD9" ma:contentTypeVersion="13" ma:contentTypeDescription="Create a new document." ma:contentTypeScope="" ma:versionID="120929892c3e0388787ff2967f93393c">
  <xsd:schema xmlns:xsd="http://www.w3.org/2001/XMLSchema" xmlns:xs="http://www.w3.org/2001/XMLSchema" xmlns:p="http://schemas.microsoft.com/office/2006/metadata/properties" xmlns:ns3="aea9556e-1c39-4b27-a2d0-eb4b0fb5c523" xmlns:ns4="b7d46511-2fcc-4794-a96a-6a3b24b4edf3" targetNamespace="http://schemas.microsoft.com/office/2006/metadata/properties" ma:root="true" ma:fieldsID="06ad1156876d32cacb8d27dc5a3bc308" ns3:_="" ns4:_="">
    <xsd:import namespace="aea9556e-1c39-4b27-a2d0-eb4b0fb5c523"/>
    <xsd:import namespace="b7d46511-2fcc-4794-a96a-6a3b24b4ed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9556e-1c39-4b27-a2d0-eb4b0fb5c5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46511-2fcc-4794-a96a-6a3b24b4e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4DCC16-C84B-48B0-B6B3-6FC21F218652}">
  <ds:schemaRefs>
    <ds:schemaRef ds:uri="b7d46511-2fcc-4794-a96a-6a3b24b4edf3"/>
    <ds:schemaRef ds:uri="http://purl.org/dc/dcmitype/"/>
    <ds:schemaRef ds:uri="http://purl.org/dc/elements/1.1/"/>
    <ds:schemaRef ds:uri="aea9556e-1c39-4b27-a2d0-eb4b0fb5c523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8FC28F-DA25-4E02-8F07-46283B8A38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D809B7-AE31-4C10-A87D-089C29A52B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9556e-1c39-4b27-a2d0-eb4b0fb5c523"/>
    <ds:schemaRef ds:uri="b7d46511-2fcc-4794-a96a-6a3b24b4ed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464</Words>
  <Application>Microsoft Office PowerPoint</Application>
  <PresentationFormat>Custom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Aptos</vt:lpstr>
      <vt:lpstr>Montserrat Ultra-Bold</vt:lpstr>
      <vt:lpstr>Josefin Sans</vt:lpstr>
      <vt:lpstr>Arial</vt:lpstr>
      <vt:lpstr>Office Theme</vt:lpstr>
      <vt:lpstr>Hypertension treatment practices and outcomes at health community centres in urban Soweto, South Africa</vt:lpstr>
      <vt:lpstr>HT is a major public health concern and major contributor to mortality</vt:lpstr>
      <vt:lpstr>Observational study assessing HT treatment practises at Soweto CHCs</vt:lpstr>
      <vt:lpstr>Major outcomes</vt:lpstr>
      <vt:lpstr>Community feedback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cp:lastModifiedBy>Kudakwashe Nyamupangedengu</cp:lastModifiedBy>
  <cp:revision>4</cp:revision>
  <dcterms:created xsi:type="dcterms:W3CDTF">2006-08-16T00:00:00Z</dcterms:created>
  <dcterms:modified xsi:type="dcterms:W3CDTF">2024-08-23T10:15:53Z</dcterms:modified>
  <dc:identifier>DAGBbZIf2EI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0x0101000DF616FFAFD29B439E76009BEE9D1AD9</vt:lpwstr>
  </property>
</Properties>
</file>