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9" r:id="rId9"/>
    <p:sldId id="270" r:id="rId10"/>
    <p:sldId id="258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Montserrat Ultra-Bold" panose="020B0604020202020204" charset="0"/>
      <p:regular r:id="rId21"/>
      <p:bold r:id="rId22"/>
    </p:embeddedFont>
    <p:embeddedFont>
      <p:font typeface="Sylfaen" panose="010A0502050306030303" pitchFamily="18" charset="0"/>
      <p:regular r:id="rId23"/>
    </p:embeddedFont>
    <p:embeddedFont>
      <p:font typeface="Josefin Sans" panose="020B0604020202020204" charset="0"/>
      <p:regular r:id="rId24"/>
      <p:bold r:id="rId25"/>
    </p:embeddedFont>
    <p:embeddedFont>
      <p:font typeface="Wingdings 2" panose="050201020105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54" d="100"/>
          <a:sy n="54" d="100"/>
        </p:scale>
        <p:origin x="71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sa, Shabir (GPHEALTH)" userId="e8948446-e5a5-4ff8-9aeb-cde9aeb592ad" providerId="ADAL" clId="{23B541FA-CFC7-EC4F-834F-0825618682B2}"/>
    <pc:docChg chg="custSel modSld">
      <pc:chgData name="Moosa, Shabir (GPHEALTH)" userId="e8948446-e5a5-4ff8-9aeb-cde9aeb592ad" providerId="ADAL" clId="{23B541FA-CFC7-EC4F-834F-0825618682B2}" dt="2024-08-16T09:49:59.070" v="2" actId="1076"/>
      <pc:docMkLst>
        <pc:docMk/>
      </pc:docMkLst>
      <pc:sldChg chg="addSp modSp mod modClrScheme chgLayout">
        <pc:chgData name="Moosa, Shabir (GPHEALTH)" userId="e8948446-e5a5-4ff8-9aeb-cde9aeb592ad" providerId="ADAL" clId="{23B541FA-CFC7-EC4F-834F-0825618682B2}" dt="2024-08-16T09:49:59.070" v="2" actId="1076"/>
        <pc:sldMkLst>
          <pc:docMk/>
          <pc:sldMk cId="0" sldId="256"/>
        </pc:sldMkLst>
        <pc:spChg chg="add mod ord">
          <ac:chgData name="Moosa, Shabir (GPHEALTH)" userId="e8948446-e5a5-4ff8-9aeb-cde9aeb592ad" providerId="ADAL" clId="{23B541FA-CFC7-EC4F-834F-0825618682B2}" dt="2024-08-16T09:49:59.070" v="2" actId="1076"/>
          <ac:spMkLst>
            <pc:docMk/>
            <pc:sldMk cId="0" sldId="256"/>
            <ac:spMk id="11" creationId="{ED3E32D4-2941-4187-1E23-42A1CE7EFAB7}"/>
          </ac:spMkLst>
        </pc:spChg>
        <pc:spChg chg="add mod ord">
          <ac:chgData name="Moosa, Shabir (GPHEALTH)" userId="e8948446-e5a5-4ff8-9aeb-cde9aeb592ad" providerId="ADAL" clId="{23B541FA-CFC7-EC4F-834F-0825618682B2}" dt="2024-08-16T09:49:55.909" v="1" actId="1076"/>
          <ac:spMkLst>
            <pc:docMk/>
            <pc:sldMk cId="0" sldId="256"/>
            <ac:spMk id="12" creationId="{F1F19105-7E69-742F-8A31-59279A138F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DFEB1-2C2B-4B6C-8734-7C228142667C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12B58-F987-46D9-8711-FDDDD0D8C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98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2B58-F987-46D9-8711-FDDDD0D8C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7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12B58-F987-46D9-8711-FDDDD0D8C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4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7.jpg"/><Relationship Id="rId5" Type="http://schemas.openxmlformats.org/officeDocument/2006/relationships/image" Target="../media/image3.png"/><Relationship Id="rId10" Type="http://schemas.openxmlformats.org/officeDocument/2006/relationships/image" Target="../media/image6.jpg"/><Relationship Id="rId4" Type="http://schemas.openxmlformats.org/officeDocument/2006/relationships/image" Target="../media/image2.jpeg"/><Relationship Id="rId9" Type="http://schemas.openxmlformats.org/officeDocument/2006/relationships/hyperlink" Target="mailto:fcyrilbernsah@gmail.com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.svg"/><Relationship Id="rId9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3.svg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08230"/>
            <a:ext cx="1622584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79"/>
              </a:lnSpc>
            </a:pPr>
            <a:r>
              <a:rPr lang="en-US" sz="6699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160225" y="2088932"/>
            <a:ext cx="13962793" cy="115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79"/>
              </a:lnSpc>
            </a:pPr>
            <a:r>
              <a:rPr lang="en-US" sz="6699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7000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4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DCB05B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D3E32D4-2941-4187-1E23-42A1CE7E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3875362"/>
            <a:ext cx="133350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Sylfaen" panose="010A0502050306030303" pitchFamily="18" charset="0"/>
              </a:rPr>
              <a:t>District Variation of COVID-19 Impact on Maternal, Neonatal and Child Healthcare Service </a:t>
            </a:r>
            <a:r>
              <a:rPr lang="en-US" b="1" dirty="0" smtClean="0">
                <a:latin typeface="Sylfaen" panose="010A0502050306030303" pitchFamily="18" charset="0"/>
              </a:rPr>
              <a:t>Utilization, </a:t>
            </a:r>
            <a:r>
              <a:rPr lang="en-US" b="1" dirty="0">
                <a:latin typeface="Sylfaen" panose="010A0502050306030303" pitchFamily="18" charset="0"/>
              </a:rPr>
              <a:t>Delivery and Health Outcomes in Gauteng Province, South Africa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2476DBA-D9C1-C378-0816-FA075CCE184B}"/>
              </a:ext>
            </a:extLst>
          </p:cNvPr>
          <p:cNvSpPr txBox="1">
            <a:spLocks/>
          </p:cNvSpPr>
          <p:nvPr/>
        </p:nvSpPr>
        <p:spPr>
          <a:xfrm>
            <a:off x="2863715" y="6431536"/>
            <a:ext cx="5920491" cy="289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Cyril Fonka (Wits SPH)</a:t>
            </a: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Dr </a:t>
            </a:r>
            <a:r>
              <a:rPr lang="en-GB" sz="25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Worku</a:t>
            </a:r>
            <a:r>
              <a:rPr lang="en-GB" sz="25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 Eshetu (</a:t>
            </a:r>
            <a:r>
              <a:rPr lang="en-GB" sz="2500" b="1" dirty="0" err="1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GDoH</a:t>
            </a:r>
            <a:r>
              <a:rPr lang="en-GB" sz="25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Dr Duane Blaauw (Wits SPH</a:t>
            </a: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endParaRPr lang="en-GB" sz="2500" b="1" dirty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  <a:hlinkClick r:id="rId9"/>
              </a:rPr>
              <a:t>fcyrilbernsah@gmail.com</a:t>
            </a:r>
            <a:endParaRPr lang="en-GB" sz="2500" b="1" dirty="0" smtClean="0">
              <a:solidFill>
                <a:schemeClr val="tx2">
                  <a:lumMod val="50000"/>
                </a:schemeClr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658368">
              <a:lnSpc>
                <a:spcPct val="100000"/>
              </a:lnSpc>
              <a:spcBef>
                <a:spcPts val="0"/>
              </a:spcBef>
              <a:spcAft>
                <a:spcPts val="144"/>
              </a:spcAft>
              <a:buFont typeface="Arial" panose="020B0604020202020204" pitchFamily="34" charset="0"/>
              <a:buNone/>
            </a:pPr>
            <a:r>
              <a:rPr lang="en-GB" sz="2500" b="1" dirty="0" smtClean="0">
                <a:solidFill>
                  <a:schemeClr val="tx2">
                    <a:lumMod val="50000"/>
                  </a:schemeClr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Cell: 0788 6972 81</a:t>
            </a:r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574451" y="7428222"/>
            <a:ext cx="2289264" cy="5554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B7167D46-67F8-2D7D-ED50-3A62F3AE8D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470" y="5719776"/>
            <a:ext cx="3678767" cy="3618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2D29C7D0-5957-4D8C-1AB8-8F33D3E1F1EE}"/>
              </a:ext>
            </a:extLst>
          </p:cNvPr>
          <p:cNvSpPr txBox="1">
            <a:spLocks/>
          </p:cNvSpPr>
          <p:nvPr/>
        </p:nvSpPr>
        <p:spPr>
          <a:xfrm>
            <a:off x="767092" y="1338586"/>
            <a:ext cx="12870706" cy="7985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Thank </a:t>
            </a:r>
          </a:p>
          <a:p>
            <a:pPr>
              <a:lnSpc>
                <a:spcPct val="100000"/>
              </a:lnSpc>
            </a:pPr>
            <a:r>
              <a:rPr lang="en-US" sz="200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Sylfaen" panose="010A0502050306030303" pitchFamily="18" charset="0"/>
                <a:cs typeface="Times New Roman" panose="02020603050405020304" pitchFamily="18" charset="0"/>
              </a:rPr>
              <a:t>You!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803378" y="6972300"/>
            <a:ext cx="2289264" cy="555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42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85850" y="9178619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5" y="1547067"/>
            <a:ext cx="612532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Presentation Outline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574451" y="7428222"/>
            <a:ext cx="2289264" cy="5554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0D4DC65-77EA-4E8A-819F-B028F7EBE71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14308" y="2673738"/>
            <a:ext cx="893286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Background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 smtClean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Aim </a:t>
            </a: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and methods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Results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Recommendations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References</a:t>
            </a:r>
          </a:p>
          <a:p>
            <a:pPr marL="623888" indent="-623888">
              <a:spcAft>
                <a:spcPts val="600"/>
              </a:spcAft>
              <a:buClr>
                <a:srgbClr val="002060"/>
              </a:buClr>
              <a:buSzPct val="100000"/>
              <a:buFont typeface="Wingdings 2" panose="05020102010507070707" pitchFamily="18" charset="2"/>
              <a:buChar char=""/>
            </a:pPr>
            <a:r>
              <a:rPr lang="en-GB" sz="4000" dirty="0">
                <a:latin typeface="Sylfaen" panose="010A0502050306030303" pitchFamily="18" charset="0"/>
                <a:ea typeface="Verdana" panose="020B0604030504040204" pitchFamily="34" charset="0"/>
                <a:cs typeface="Arial" panose="020B0604020202020204" pitchFamily="34" charset="0"/>
              </a:rPr>
              <a:t>Acknowledgements</a:t>
            </a:r>
          </a:p>
        </p:txBody>
      </p:sp>
    </p:spTree>
    <p:extLst>
      <p:ext uri="{BB962C8B-B14F-4D97-AF65-F5344CB8AC3E}">
        <p14:creationId xmlns:p14="http://schemas.microsoft.com/office/powerpoint/2010/main" val="23466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941" y="1103311"/>
            <a:ext cx="4595645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BACKGROUND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2649200" y="9539616"/>
            <a:ext cx="2289264" cy="555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176D2A-6EBB-95EA-A319-D1F5DBE31B0F}"/>
              </a:ext>
            </a:extLst>
          </p:cNvPr>
          <p:cNvSpPr txBox="1">
            <a:spLocks/>
          </p:cNvSpPr>
          <p:nvPr/>
        </p:nvSpPr>
        <p:spPr>
          <a:xfrm>
            <a:off x="945814" y="2152402"/>
            <a:ext cx="16116300" cy="6267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500" dirty="0">
                <a:latin typeface="Sylfaen" panose="010A0502050306030303" pitchFamily="18" charset="0"/>
                <a:cs typeface="Times New Roman" panose="02020603050405020304" pitchFamily="18" charset="0"/>
              </a:rPr>
              <a:t>The COVID-19 pandemic has exposed the weaknesses of Health Systems globally, in early detection, prevention and pandemic management (1). </a:t>
            </a:r>
            <a:endParaRPr lang="en-US" sz="3500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endParaRPr lang="en-US" sz="3500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endParaRPr lang="en-US" sz="350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endParaRPr lang="en-US" sz="3500" dirty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5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Gauteng </a:t>
            </a:r>
            <a:r>
              <a:rPr lang="en-US" sz="35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was one of the provinces in South Africa most hit by </a:t>
            </a:r>
            <a:r>
              <a:rPr lang="en-US" sz="35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COVID-19</a:t>
            </a:r>
            <a:r>
              <a:rPr lang="en-US" sz="35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. However, there has been no assessment of the pandemic’s impact on </a:t>
            </a:r>
            <a:r>
              <a:rPr lang="en-US" sz="3500" b="1" dirty="0" smtClean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maternal, neonatal and child healthcare (MNCH) </a:t>
            </a:r>
            <a:r>
              <a:rPr lang="en-US" sz="35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services in Gauteng province, </a:t>
            </a:r>
            <a:r>
              <a:rPr lang="en-US" sz="35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and the </a:t>
            </a:r>
            <a:r>
              <a:rPr lang="en-US" sz="3500" b="1" dirty="0" smtClean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district variations </a:t>
            </a:r>
            <a:r>
              <a:rPr lang="en-US" sz="35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hereof, despite </a:t>
            </a:r>
            <a:r>
              <a:rPr lang="en-US" sz="3500" dirty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the importance of maintaining MNCH service delivery</a:t>
            </a:r>
            <a:r>
              <a:rPr lang="en-US" sz="3500" dirty="0" smtClean="0">
                <a:effectLst/>
                <a:latin typeface="Sylfaen" panose="010A0502050306030303" pitchFamily="18" charset="0"/>
                <a:ea typeface="Calibri" panose="020F0502020204030204" pitchFamily="34" charset="0"/>
              </a:rPr>
              <a:t>. </a:t>
            </a:r>
            <a:r>
              <a:rPr lang="en-US" sz="3500" dirty="0" smtClean="0">
                <a:latin typeface="Sylfaen" panose="010A0502050306030303" pitchFamily="18" charset="0"/>
              </a:rPr>
              <a:t>This </a:t>
            </a:r>
            <a:r>
              <a:rPr lang="en-US" sz="3500" dirty="0">
                <a:latin typeface="Sylfaen" panose="010A0502050306030303" pitchFamily="18" charset="0"/>
              </a:rPr>
              <a:t>knowledge is of paramount importance for the reallocation of health system resources to the affected districts and planning against future emergencies. </a:t>
            </a:r>
          </a:p>
        </p:txBody>
      </p:sp>
      <p:sp>
        <p:nvSpPr>
          <p:cNvPr id="17" name="Freeform 8"/>
          <p:cNvSpPr/>
          <p:nvPr/>
        </p:nvSpPr>
        <p:spPr>
          <a:xfrm>
            <a:off x="15922068" y="8897690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968878" y="4229100"/>
            <a:ext cx="924192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Problem statement &amp; study Justification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62" y="888522"/>
            <a:ext cx="1700045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AIM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3008451" y="9402345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E176D2A-6EBB-95EA-A319-D1F5DBE31B0F}"/>
              </a:ext>
            </a:extLst>
          </p:cNvPr>
          <p:cNvSpPr txBox="1">
            <a:spLocks/>
          </p:cNvSpPr>
          <p:nvPr/>
        </p:nvSpPr>
        <p:spPr>
          <a:xfrm>
            <a:off x="914400" y="2857500"/>
            <a:ext cx="16462965" cy="597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METHODS</a:t>
            </a: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Study design: 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Longitudinal cross-sectional study </a:t>
            </a:r>
            <a:r>
              <a:rPr lang="en-US" dirty="0">
                <a:latin typeface="Sylfaen" panose="010A0502050306030303" pitchFamily="18" charset="0"/>
              </a:rPr>
              <a:t>from March 2019 to February 2021. </a:t>
            </a:r>
            <a:endParaRPr lang="en-US" sz="3000" dirty="0" smtClean="0"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Setting: 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All five districts in Gauteng province</a:t>
            </a: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Sample size: 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All public healthcare facilities (426) in Gauteng province</a:t>
            </a: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dirty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Population:</a:t>
            </a:r>
            <a:r>
              <a:rPr lang="en-US" dirty="0" smtClean="0">
                <a:latin typeface="Sylfaen" panose="010A0502050306030303" pitchFamily="18" charset="0"/>
              </a:rPr>
              <a:t> </a:t>
            </a:r>
            <a:r>
              <a:rPr lang="en-US" dirty="0">
                <a:latin typeface="Sylfaen" panose="010A0502050306030303" pitchFamily="18" charset="0"/>
              </a:rPr>
              <a:t>MNCH clients that attended public healthcare facilities in the five districts of the Gauteng </a:t>
            </a:r>
            <a:r>
              <a:rPr lang="en-US" dirty="0" smtClean="0">
                <a:latin typeface="Sylfaen" panose="010A0502050306030303" pitchFamily="18" charset="0"/>
              </a:rPr>
              <a:t>			</a:t>
            </a:r>
            <a:r>
              <a:rPr lang="en-US" dirty="0">
                <a:latin typeface="Sylfaen" panose="010A0502050306030303" pitchFamily="18" charset="0"/>
              </a:rPr>
              <a:t> </a:t>
            </a:r>
            <a:r>
              <a:rPr lang="en-US" dirty="0" smtClean="0">
                <a:latin typeface="Sylfaen" panose="010A0502050306030303" pitchFamily="18" charset="0"/>
              </a:rPr>
              <a:t>    province-South </a:t>
            </a:r>
            <a:r>
              <a:rPr lang="en-US" dirty="0">
                <a:latin typeface="Sylfaen" panose="010A0502050306030303" pitchFamily="18" charset="0"/>
              </a:rPr>
              <a:t>Africa, from March 2019 to February 2021.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Data Collection: 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District health information system </a:t>
            </a:r>
            <a:r>
              <a:rPr lang="en-US" sz="3000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(DHIS) data </a:t>
            </a:r>
            <a:r>
              <a:rPr lang="en-US" dirty="0" smtClean="0">
                <a:latin typeface="Sylfaen" panose="010A0502050306030303" pitchFamily="18" charset="0"/>
              </a:rPr>
              <a:t>from </a:t>
            </a:r>
            <a:r>
              <a:rPr lang="en-US" dirty="0">
                <a:latin typeface="Sylfaen" panose="010A0502050306030303" pitchFamily="18" charset="0"/>
              </a:rPr>
              <a:t>March 2019 to February 2021. </a:t>
            </a:r>
            <a:endParaRPr lang="en-US" sz="3000" b="1" dirty="0" smtClean="0">
              <a:solidFill>
                <a:srgbClr val="0070C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Analysis: 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Simple Linear </a:t>
            </a:r>
            <a:r>
              <a:rPr lang="en-US" sz="3000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regression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, March 2019-Feb 2020 as pre-COVID-19, March 2020-Feb  			        2021 as during COVID-19. </a:t>
            </a:r>
            <a:r>
              <a:rPr lang="en-US" sz="3000" b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Multiple linear regression, </a:t>
            </a:r>
            <a:r>
              <a:rPr lang="en-US" sz="3000" i="1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Johannesburg reference district</a:t>
            </a: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b="1" dirty="0" smtClean="0">
                <a:solidFill>
                  <a:srgbClr val="0070C0"/>
                </a:solidFill>
                <a:latin typeface="Sylfaen" panose="010A0502050306030303" pitchFamily="18" charset="0"/>
                <a:cs typeface="Times New Roman" panose="02020603050405020304" pitchFamily="18" charset="0"/>
              </a:rPr>
              <a:t>	Ethics Approval: </a:t>
            </a:r>
            <a:r>
              <a:rPr lang="en-US" dirty="0" smtClean="0">
                <a:latin typeface="Sylfaen" panose="010A0502050306030303" pitchFamily="18" charset="0"/>
              </a:rPr>
              <a:t>Wit Human Research Ethics Committee </a:t>
            </a:r>
            <a:r>
              <a:rPr lang="en-US" b="1" dirty="0" smtClean="0">
                <a:latin typeface="Sylfaen" panose="010A0502050306030303" pitchFamily="18" charset="0"/>
              </a:rPr>
              <a:t>(HERC) Ref No: M220149</a:t>
            </a:r>
            <a:r>
              <a:rPr lang="en-US" dirty="0" smtClean="0">
                <a:latin typeface="Sylfaen" panose="010A0502050306030303" pitchFamily="18" charset="0"/>
              </a:rPr>
              <a:t>. And the South 				              African National Health Research Department Ref No: </a:t>
            </a:r>
            <a:r>
              <a:rPr lang="en-US" b="1" dirty="0" smtClean="0">
                <a:latin typeface="Sylfaen" panose="010A0502050306030303" pitchFamily="18" charset="0"/>
              </a:rPr>
              <a:t>NHRDGP_202203_031.</a:t>
            </a:r>
            <a:endParaRPr lang="en-US" sz="3000" b="1" dirty="0">
              <a:solidFill>
                <a:srgbClr val="0070C0"/>
              </a:solidFill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176D2A-6EBB-95EA-A319-D1F5DBE31B0F}"/>
              </a:ext>
            </a:extLst>
          </p:cNvPr>
          <p:cNvSpPr txBox="1">
            <a:spLocks/>
          </p:cNvSpPr>
          <p:nvPr/>
        </p:nvSpPr>
        <p:spPr>
          <a:xfrm>
            <a:off x="2200426" y="1571919"/>
            <a:ext cx="14792174" cy="169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749808">
              <a:lnSpc>
                <a:spcPct val="100000"/>
              </a:lnSpc>
              <a:spcBef>
                <a:spcPts val="820"/>
              </a:spcBef>
              <a:buNone/>
            </a:pPr>
            <a:r>
              <a:rPr lang="en-US" sz="3000" dirty="0">
                <a:latin typeface="Sylfaen" panose="010A0502050306030303" pitchFamily="18" charset="0"/>
              </a:rPr>
              <a:t>To investigate district variations of COVID-19’s impact on maternal, neonatal, and child healthcare (MNCH) </a:t>
            </a:r>
            <a:r>
              <a:rPr lang="en-US" sz="3000" dirty="0" smtClean="0">
                <a:latin typeface="Sylfaen" panose="010A0502050306030303" pitchFamily="18" charset="0"/>
              </a:rPr>
              <a:t>service </a:t>
            </a:r>
            <a:r>
              <a:rPr lang="en-US" sz="3000" dirty="0">
                <a:latin typeface="Sylfaen" panose="010A0502050306030303" pitchFamily="18" charset="0"/>
              </a:rPr>
              <a:t>utilization, delivery and health </a:t>
            </a:r>
            <a:r>
              <a:rPr lang="en-US" sz="3000" dirty="0" smtClean="0">
                <a:latin typeface="Sylfaen" panose="010A0502050306030303" pitchFamily="18" charset="0"/>
              </a:rPr>
              <a:t>outcomes in </a:t>
            </a:r>
            <a:r>
              <a:rPr lang="en-US" sz="3000" dirty="0">
                <a:latin typeface="Sylfaen" panose="010A0502050306030303" pitchFamily="18" charset="0"/>
              </a:rPr>
              <a:t>Gauteng province</a:t>
            </a:r>
            <a:r>
              <a:rPr lang="en-US" sz="3000" dirty="0" smtClean="0">
                <a:latin typeface="Sylfaen" panose="010A0502050306030303" pitchFamily="18" charset="0"/>
              </a:rPr>
              <a:t>.</a:t>
            </a:r>
            <a:endParaRPr lang="en-US" sz="30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2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793" y="9198675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840200" y="9323108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4300"/>
            <a:ext cx="7848600" cy="81071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RESULTS: Simple linear regression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3487400" y="9730830"/>
            <a:ext cx="2289264" cy="555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210805"/>
              </p:ext>
            </p:extLst>
          </p:nvPr>
        </p:nvGraphicFramePr>
        <p:xfrm>
          <a:off x="521246" y="1412664"/>
          <a:ext cx="16776155" cy="8063453"/>
        </p:xfrm>
        <a:graphic>
          <a:graphicData uri="http://schemas.openxmlformats.org/drawingml/2006/table">
            <a:tbl>
              <a:tblPr bandRow="1"/>
              <a:tblGrid>
                <a:gridCol w="778580">
                  <a:extLst>
                    <a:ext uri="{9D8B030D-6E8A-4147-A177-3AD203B41FA5}">
                      <a16:colId xmlns:a16="http://schemas.microsoft.com/office/drawing/2014/main" val="22933402"/>
                    </a:ext>
                  </a:extLst>
                </a:gridCol>
                <a:gridCol w="1323586">
                  <a:extLst>
                    <a:ext uri="{9D8B030D-6E8A-4147-A177-3AD203B41FA5}">
                      <a16:colId xmlns:a16="http://schemas.microsoft.com/office/drawing/2014/main" val="195372132"/>
                    </a:ext>
                  </a:extLst>
                </a:gridCol>
                <a:gridCol w="1946450">
                  <a:extLst>
                    <a:ext uri="{9D8B030D-6E8A-4147-A177-3AD203B41FA5}">
                      <a16:colId xmlns:a16="http://schemas.microsoft.com/office/drawing/2014/main" val="1452675019"/>
                    </a:ext>
                  </a:extLst>
                </a:gridCol>
                <a:gridCol w="2257882">
                  <a:extLst>
                    <a:ext uri="{9D8B030D-6E8A-4147-A177-3AD203B41FA5}">
                      <a16:colId xmlns:a16="http://schemas.microsoft.com/office/drawing/2014/main" val="1612945712"/>
                    </a:ext>
                  </a:extLst>
                </a:gridCol>
                <a:gridCol w="2102166">
                  <a:extLst>
                    <a:ext uri="{9D8B030D-6E8A-4147-A177-3AD203B41FA5}">
                      <a16:colId xmlns:a16="http://schemas.microsoft.com/office/drawing/2014/main" val="2819737107"/>
                    </a:ext>
                  </a:extLst>
                </a:gridCol>
                <a:gridCol w="2257882">
                  <a:extLst>
                    <a:ext uri="{9D8B030D-6E8A-4147-A177-3AD203B41FA5}">
                      <a16:colId xmlns:a16="http://schemas.microsoft.com/office/drawing/2014/main" val="3662871861"/>
                    </a:ext>
                  </a:extLst>
                </a:gridCol>
                <a:gridCol w="2077457">
                  <a:extLst>
                    <a:ext uri="{9D8B030D-6E8A-4147-A177-3AD203B41FA5}">
                      <a16:colId xmlns:a16="http://schemas.microsoft.com/office/drawing/2014/main" val="2872249299"/>
                    </a:ext>
                  </a:extLst>
                </a:gridCol>
                <a:gridCol w="1898551">
                  <a:extLst>
                    <a:ext uri="{9D8B030D-6E8A-4147-A177-3AD203B41FA5}">
                      <a16:colId xmlns:a16="http://schemas.microsoft.com/office/drawing/2014/main" val="2159051035"/>
                    </a:ext>
                  </a:extLst>
                </a:gridCol>
                <a:gridCol w="2133601">
                  <a:extLst>
                    <a:ext uri="{9D8B030D-6E8A-4147-A177-3AD203B41FA5}">
                      <a16:colId xmlns:a16="http://schemas.microsoft.com/office/drawing/2014/main" val="3241366349"/>
                    </a:ext>
                  </a:extLst>
                </a:gridCol>
              </a:tblGrid>
              <a:tr h="42834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Category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Types of essential healthcare services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Indicators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Mean difference and 95</a:t>
                      </a: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% </a:t>
                      </a:r>
                      <a:r>
                        <a:rPr lang="en-US" sz="1700" b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CI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20281"/>
                  </a:ext>
                </a:extLst>
              </a:tr>
              <a:tr h="7587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Johannesburg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Tshwane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Ekurhuleni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Sedibeng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West Rand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Mean variation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across districts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764524"/>
                  </a:ext>
                </a:extLst>
              </a:tr>
              <a:tr h="117111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Utilization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Child Health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PHC headcounts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&lt; 5 years (n).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-20954.5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[-26651.0; -15258.0]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-15443.7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[-21140.2; -9747.1]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-24934.3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[-30630.9; -19237.8]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-6721.9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[-12418.5; -1025.4]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P=0.021*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-9049.5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[-14746.0; -3353]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P=0.002**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-15420.8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[-17968.4; -12873.2]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0993281"/>
                  </a:ext>
                </a:extLst>
              </a:tr>
              <a:tr h="878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Maternal and Neonatal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ANC 1</a:t>
                      </a:r>
                      <a:r>
                        <a:rPr lang="en-US" sz="17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visits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before 20 weeks rate.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-1.0 [-3.5; 1.6]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P=0.447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-2.5 [-5.1; -0.1]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P=0.051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-4.6 [-7.1; -2.0]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-5.3 [-7.9; -2.8]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-8.4 [-11.0; -5.9]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-4.4 [-5.5; -3.2]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624812"/>
                  </a:ext>
                </a:extLst>
              </a:tr>
              <a:tr h="878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PNC visit within 6 days rate.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-24.9 [-29.6; -20.3]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-6.1 [-10.8; -1.5]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P=0.010**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-7.9 [-12.5; -3.2]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-7.5 [-12.2; -2.9]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P=0.002**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-4.8 [-9.5; -0.2]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P=0.043*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-10.3 [-12.3; -8.2]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P&lt;0.001***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0412520"/>
                  </a:ext>
                </a:extLst>
              </a:tr>
              <a:tr h="66698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Service delivery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Child Health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Measles 2</a:t>
                      </a:r>
                      <a:r>
                        <a:rPr lang="en-US" sz="17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nd</a:t>
                      </a: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dose coverage %.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-4.8 [-13.1; 3.5]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P=0.258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-4.0 [-12.3; 4.3]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P=0.342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-2.7 [-11.0; 5.6]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P=0.519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-6.0 [-14.3; 2.3]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P=0.152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-4.0 [-12.3; 4.3]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P=0.345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-4.3 [-8.0; 0.6]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P=0.024*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18254"/>
                  </a:ext>
                </a:extLst>
              </a:tr>
              <a:tr h="8799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Fully immunized &lt; 1 year coverage %.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-7.7 [-16.1; 0.7]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P=0.072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-4.9 [-13.3; 3.5]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P=0.252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-1.3 [-9.7; 7.1]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P=0.759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-7.3 [-15.7; 1.2]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P=0.088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-3.7 [-12.1; 4.6]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P=0.378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-5.0 [-8.7; -1.2]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P=0.010**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799591"/>
                  </a:ext>
                </a:extLst>
              </a:tr>
              <a:tr h="878336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Health outcomes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vert="vert27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Child Health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Pneumonia case fatality &lt;5 years rate.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0.1 [-1.0; 1.2]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P=0.879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-1.8 [-2.8; -0.7]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P=0.002**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-0.4 [-1.5; 0.7]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P=0.447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-0.2 [-1.3; 0.9]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P=0.761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0.4 [-0.3; 1.5]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P=0.447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-0.4 [-0.9; 0.1]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P=0.136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7385701"/>
                  </a:ext>
                </a:extLst>
              </a:tr>
              <a:tr h="6449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Maternal and Neonatal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Deaths in facility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0-6day rate.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2.8 [-3.4; 9.1]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P=0.369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9.3 [3.0; 15.5]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P=0.004**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-1.4 [-7.6; 4.8]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P=0.653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-2.1 [-6.2; 6.2]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P=1.000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-0.9 [-7.1; 5.3]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P=0.771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2.0 [-0.8; 4.7]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P=0.167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2142043"/>
                  </a:ext>
                </a:extLst>
              </a:tr>
              <a:tr h="8783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Maternal mortality ratio.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18.9 [-39.3; 77.1]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P=0.521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25.2 [-33.0; 83.4]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P=0.393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-3.5 [-61.8; 54.7]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P=0.904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42.4 [-15.9; 100.6]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P=0.152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1.2 [-57.1; 59.4]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P=0.969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16.8 [-9.2; 42.9]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P=0.203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32173" marR="132173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86083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21246" y="815807"/>
            <a:ext cx="9843657" cy="504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Table 1: Mean differences in district indicators before and during the COVID-19 periods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62795" y="9440569"/>
            <a:ext cx="5535490" cy="469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Sylfaen" panose="010A0502050306030303" pitchFamily="18" charset="0"/>
              </a:rPr>
              <a:t>Statistical significance: *p&lt;0.05, **p&lt;0.01 and ***p&lt;0.001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91395" y="1943100"/>
            <a:ext cx="2090405" cy="7426425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1793" y="9198675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840200" y="9323108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4190"/>
            <a:ext cx="2667000" cy="81071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RESULTS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4401800" y="9546834"/>
            <a:ext cx="2289264" cy="555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6846" y="571500"/>
            <a:ext cx="9994354" cy="92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Multiple regression-comparison of district indicators to Johannesburg reference district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418318"/>
              </p:ext>
            </p:extLst>
          </p:nvPr>
        </p:nvGraphicFramePr>
        <p:xfrm>
          <a:off x="3505199" y="1028700"/>
          <a:ext cx="10287001" cy="8424771"/>
        </p:xfrm>
        <a:graphic>
          <a:graphicData uri="http://schemas.openxmlformats.org/drawingml/2006/table">
            <a:tbl>
              <a:tblPr bandRow="1"/>
              <a:tblGrid>
                <a:gridCol w="1611032">
                  <a:extLst>
                    <a:ext uri="{9D8B030D-6E8A-4147-A177-3AD203B41FA5}">
                      <a16:colId xmlns:a16="http://schemas.microsoft.com/office/drawing/2014/main" val="1513267503"/>
                    </a:ext>
                  </a:extLst>
                </a:gridCol>
                <a:gridCol w="1126637">
                  <a:extLst>
                    <a:ext uri="{9D8B030D-6E8A-4147-A177-3AD203B41FA5}">
                      <a16:colId xmlns:a16="http://schemas.microsoft.com/office/drawing/2014/main" val="2766866397"/>
                    </a:ext>
                  </a:extLst>
                </a:gridCol>
                <a:gridCol w="1104108">
                  <a:extLst>
                    <a:ext uri="{9D8B030D-6E8A-4147-A177-3AD203B41FA5}">
                      <a16:colId xmlns:a16="http://schemas.microsoft.com/office/drawing/2014/main" val="425642433"/>
                    </a:ext>
                  </a:extLst>
                </a:gridCol>
                <a:gridCol w="1053619">
                  <a:extLst>
                    <a:ext uri="{9D8B030D-6E8A-4147-A177-3AD203B41FA5}">
                      <a16:colId xmlns:a16="http://schemas.microsoft.com/office/drawing/2014/main" val="1141319982"/>
                    </a:ext>
                  </a:extLst>
                </a:gridCol>
                <a:gridCol w="1053619">
                  <a:extLst>
                    <a:ext uri="{9D8B030D-6E8A-4147-A177-3AD203B41FA5}">
                      <a16:colId xmlns:a16="http://schemas.microsoft.com/office/drawing/2014/main" val="3845062908"/>
                    </a:ext>
                  </a:extLst>
                </a:gridCol>
                <a:gridCol w="1213785">
                  <a:extLst>
                    <a:ext uri="{9D8B030D-6E8A-4147-A177-3AD203B41FA5}">
                      <a16:colId xmlns:a16="http://schemas.microsoft.com/office/drawing/2014/main" val="153053489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0915421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106215004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508268848"/>
                    </a:ext>
                  </a:extLst>
                </a:gridCol>
              </a:tblGrid>
              <a:tr h="116237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PHC headcount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&lt;5yr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Antenatal 1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visits before 20wks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Mother postnatal visits 6d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Measles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14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nd</a:t>
                      </a: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dose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Fully immunised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 1 yr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Pneumonia case fatality &lt;5ys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Deaths in facility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0-6d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Maternal mortality ratio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160578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Coef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 value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55572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212876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Before lockdown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243705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After lockdown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-20954.5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-24.9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-7.7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125174"/>
                  </a:ext>
                </a:extLst>
              </a:tr>
              <a:tr h="232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0.258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0.072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0.879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0.369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0.521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97411"/>
                  </a:ext>
                </a:extLst>
              </a:tr>
              <a:tr h="232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8083579"/>
                  </a:ext>
                </a:extLst>
              </a:tr>
              <a:tr h="2324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822359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Period*District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485464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COJ*After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—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610159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Tshwane*After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5510.8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522499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0.178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0.897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0.639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0.151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1212109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Ekurhuleni*After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-3979.8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-22.5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331606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0.050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0.288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0.590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400199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Sedibeng*After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14232.6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2172709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0.018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0.946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0.747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0.525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0.574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468742"/>
                  </a:ext>
                </a:extLst>
              </a:tr>
              <a:tr h="464951">
                <a:tc>
                  <a:txBody>
                    <a:bodyPr/>
                    <a:lstStyle/>
                    <a:p>
                      <a:pPr marL="7175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West Rand*After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11905.0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20.1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-17.8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804495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0.894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0.510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0.667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0.670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366642"/>
                  </a:ext>
                </a:extLst>
              </a:tr>
              <a:tr h="23247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954012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Constant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109912.7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119.6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95.4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458239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&lt;0.001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239261"/>
                  </a:ext>
                </a:extLst>
              </a:tr>
              <a:tr h="2892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662991"/>
                  </a:ext>
                </a:extLst>
              </a:tr>
              <a:tr h="3610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Adjusted R</a:t>
                      </a:r>
                      <a:r>
                        <a:rPr lang="en-US" sz="2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0.955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0.496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0.893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0.162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0.206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0.489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0.908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0.030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108470" marR="10847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82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7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90" y="1028700"/>
            <a:ext cx="5938809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Limitations &amp; Strengths: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3008451" y="9402345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176D2A-6EBB-95EA-A319-D1F5DBE31B0F}"/>
              </a:ext>
            </a:extLst>
          </p:cNvPr>
          <p:cNvSpPr txBox="1">
            <a:spLocks/>
          </p:cNvSpPr>
          <p:nvPr/>
        </p:nvSpPr>
        <p:spPr>
          <a:xfrm>
            <a:off x="1150660" y="2108032"/>
            <a:ext cx="15925800" cy="2345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000" dirty="0" smtClean="0">
                <a:latin typeface="Sylfaen" panose="010A0502050306030303" pitchFamily="18" charset="0"/>
              </a:rPr>
              <a:t>DHIS </a:t>
            </a:r>
            <a:r>
              <a:rPr lang="en-US" sz="3000" dirty="0">
                <a:latin typeface="Sylfaen" panose="010A0502050306030303" pitchFamily="18" charset="0"/>
              </a:rPr>
              <a:t>d</a:t>
            </a:r>
            <a:r>
              <a:rPr lang="en-US" sz="3000" dirty="0" smtClean="0">
                <a:latin typeface="Sylfaen" panose="010A0502050306030303" pitchFamily="18" charset="0"/>
              </a:rPr>
              <a:t>ata quality </a:t>
            </a:r>
            <a:r>
              <a:rPr lang="en-US" sz="3000" dirty="0" err="1" smtClean="0">
                <a:latin typeface="Sylfaen" panose="010A0502050306030303" pitchFamily="18" charset="0"/>
              </a:rPr>
              <a:t>eg</a:t>
            </a:r>
            <a:r>
              <a:rPr lang="en-US" sz="3000" dirty="0" smtClean="0">
                <a:latin typeface="Sylfaen" panose="010A0502050306030303" pitchFamily="18" charset="0"/>
              </a:rPr>
              <a:t> lack confounders</a:t>
            </a:r>
          </a:p>
          <a:p>
            <a:pPr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Only public data</a:t>
            </a:r>
          </a:p>
          <a:p>
            <a:pPr lvl="7"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However, the large sample size validates the generalizability of the findings</a:t>
            </a:r>
          </a:p>
          <a:p>
            <a:pPr lvl="7" algn="just" defTabSz="749808">
              <a:lnSpc>
                <a:spcPct val="100000"/>
              </a:lnSpc>
              <a:spcBef>
                <a:spcPts val="820"/>
              </a:spcBef>
            </a:pPr>
            <a:r>
              <a:rPr lang="en-US" sz="3000" dirty="0" smtClean="0">
                <a:latin typeface="Sylfaen" panose="010A0502050306030303" pitchFamily="18" charset="0"/>
                <a:cs typeface="Times New Roman" panose="02020603050405020304" pitchFamily="18" charset="0"/>
              </a:rPr>
              <a:t>Lack of similar studies for comparison of findings hence a precedent study</a:t>
            </a:r>
            <a:endParaRPr lang="en-US" sz="3000" dirty="0">
              <a:latin typeface="Sylfaen" panose="010A05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1219200" y="4541936"/>
            <a:ext cx="342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CONCLUSION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4271991" y="6591299"/>
            <a:ext cx="4186209" cy="2239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5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5410200" y="6710362"/>
            <a:ext cx="31956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6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 txBox="1">
            <a:spLocks/>
          </p:cNvSpPr>
          <p:nvPr/>
        </p:nvSpPr>
        <p:spPr>
          <a:xfrm>
            <a:off x="1386920" y="5295900"/>
            <a:ext cx="15453280" cy="36960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000" dirty="0">
                <a:latin typeface="Sylfaen" panose="010A0502050306030303" pitchFamily="18" charset="0"/>
              </a:rPr>
              <a:t>In Gauteng province, the COVID-19 pandemic effectuated a </a:t>
            </a:r>
            <a:r>
              <a:rPr lang="en-US" sz="3000" dirty="0" smtClean="0">
                <a:latin typeface="Sylfaen" panose="010A0502050306030303" pitchFamily="18" charset="0"/>
              </a:rPr>
              <a:t>heterogeneous </a:t>
            </a:r>
            <a:r>
              <a:rPr lang="en-US" sz="3000" dirty="0">
                <a:latin typeface="Sylfaen" panose="010A0502050306030303" pitchFamily="18" charset="0"/>
              </a:rPr>
              <a:t>district variation in the disruption of maternal, neonatal and child healthcare service utilization. In certain instances, the size and status of the districts as a metropolitan municipality influenced the effect of the pandemic, and vice versa. Understanding the geographical patterns of emergencies like COVID-19 is important for decision-making and the redistribution of the limited healthcare resources to support the recovery of routine healthcare services in the affected areas and planning against future outbreaks.</a:t>
            </a:r>
          </a:p>
          <a:p>
            <a:pPr algn="just"/>
            <a:endParaRPr lang="en-US" sz="3000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0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477000" y="393422"/>
            <a:ext cx="10782301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</a:t>
            </a:r>
            <a:r>
              <a:rPr lang="en-US" sz="3000" dirty="0" smtClean="0">
                <a:solidFill>
                  <a:srgbClr val="DCB05B"/>
                </a:solidFill>
                <a:latin typeface="Montserrat Ultra-Bold"/>
              </a:rPr>
              <a:t>DISTRICT RESEARCH 2024 </a:t>
            </a:r>
            <a:endParaRPr lang="en-US" sz="3000" dirty="0">
              <a:solidFill>
                <a:srgbClr val="DCB05B"/>
              </a:solidFill>
              <a:latin typeface="Montserrat Ultra-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62" y="404486"/>
            <a:ext cx="526817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RECOMMENDATIONS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9578886" y="9211956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3920C67-681A-2219-E69D-19AFD855EB03}"/>
              </a:ext>
            </a:extLst>
          </p:cNvPr>
          <p:cNvSpPr txBox="1">
            <a:spLocks/>
          </p:cNvSpPr>
          <p:nvPr/>
        </p:nvSpPr>
        <p:spPr>
          <a:xfrm>
            <a:off x="1219200" y="1333500"/>
            <a:ext cx="15849600" cy="800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Health system pro-activeness: </a:t>
            </a: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Planning </a:t>
            </a:r>
            <a:r>
              <a:rPr lang="en-US" sz="3200" dirty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for future pandemics to ensure that routine MNCH services are delivered. </a:t>
            </a:r>
            <a:endParaRPr lang="en-US" sz="3200" dirty="0" smtClean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Research on the </a:t>
            </a:r>
            <a:r>
              <a:rPr lang="en-US" sz="3200" b="1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district recovery </a:t>
            </a: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of the affected </a:t>
            </a:r>
            <a:r>
              <a:rPr lang="en-US" sz="3200" dirty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MNCH </a:t>
            </a: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services.</a:t>
            </a:r>
          </a:p>
          <a:p>
            <a:pPr algn="just">
              <a:lnSpc>
                <a:spcPct val="100000"/>
              </a:lnSpc>
            </a:pPr>
            <a:endParaRPr lang="en-US" sz="3200" dirty="0" smtClean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ylfaen" panose="010A0502050306030303" pitchFamily="18" charset="0"/>
              </a:rPr>
              <a:t>F</a:t>
            </a:r>
            <a:r>
              <a:rPr lang="en-US" sz="3200" dirty="0" smtClean="0">
                <a:latin typeface="Sylfaen" panose="010A0502050306030303" pitchFamily="18" charset="0"/>
              </a:rPr>
              <a:t>urther </a:t>
            </a:r>
            <a:r>
              <a:rPr lang="en-US" sz="3200" dirty="0">
                <a:latin typeface="Sylfaen" panose="010A0502050306030303" pitchFamily="18" charset="0"/>
              </a:rPr>
              <a:t>research to investigate the </a:t>
            </a:r>
            <a:r>
              <a:rPr lang="en-US" sz="3200" b="1" dirty="0">
                <a:latin typeface="Sylfaen" panose="010A0502050306030303" pitchFamily="18" charset="0"/>
              </a:rPr>
              <a:t>factors </a:t>
            </a:r>
            <a:r>
              <a:rPr lang="en-US" sz="3200" dirty="0">
                <a:latin typeface="Sylfaen" panose="010A0502050306030303" pitchFamily="18" charset="0"/>
              </a:rPr>
              <a:t>that influence the district variations in COVID-19's effect on MNCH services. </a:t>
            </a:r>
            <a:endParaRPr lang="en-US" sz="3200" dirty="0" smtClean="0">
              <a:latin typeface="Sylfaen" panose="010A0502050306030303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Variations across districts warrants further analysis of </a:t>
            </a:r>
            <a:r>
              <a:rPr lang="en-US" sz="3200" b="1" dirty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leadership</a:t>
            </a:r>
            <a:r>
              <a:rPr lang="en-US" sz="3200" dirty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 during the </a:t>
            </a: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COVID-19 </a:t>
            </a:r>
            <a:r>
              <a:rPr lang="en-US" sz="3200" dirty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pandemic to put measures in place to strengthen weaknesses</a:t>
            </a:r>
            <a:r>
              <a:rPr lang="en-US" sz="3200" dirty="0" smtClean="0">
                <a:latin typeface="Sylfaen" panose="010A0502050306030303" pitchFamily="18" charset="0"/>
                <a:ea typeface="STZhongsong" panose="020B0503020204020204" pitchFamily="2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endParaRPr lang="en-US" sz="3200" dirty="0" smtClean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Sylfaen" panose="010A0502050306030303" pitchFamily="18" charset="0"/>
              </a:rPr>
              <a:t>L</a:t>
            </a:r>
            <a:r>
              <a:rPr lang="en-US" sz="3200" b="1" dirty="0" smtClean="0">
                <a:latin typeface="Sylfaen" panose="010A0502050306030303" pitchFamily="18" charset="0"/>
              </a:rPr>
              <a:t>ocal </a:t>
            </a:r>
            <a:r>
              <a:rPr lang="en-US" sz="3200" b="1" dirty="0">
                <a:latin typeface="Sylfaen" panose="010A0502050306030303" pitchFamily="18" charset="0"/>
              </a:rPr>
              <a:t>district collaboration </a:t>
            </a:r>
            <a:r>
              <a:rPr lang="en-US" sz="3200" dirty="0">
                <a:latin typeface="Sylfaen" panose="010A0502050306030303" pitchFamily="18" charset="0"/>
              </a:rPr>
              <a:t>is needed </a:t>
            </a:r>
            <a:r>
              <a:rPr lang="en-US" sz="3200" dirty="0" smtClean="0">
                <a:latin typeface="Sylfaen" panose="010A0502050306030303" pitchFamily="18" charset="0"/>
              </a:rPr>
              <a:t>to share lessens learned from COVID-19 management </a:t>
            </a:r>
            <a:r>
              <a:rPr lang="en-US" sz="3200" dirty="0">
                <a:latin typeface="Sylfaen" panose="010A0502050306030303" pitchFamily="18" charset="0"/>
              </a:rPr>
              <a:t>to strengthen health systems against future </a:t>
            </a:r>
            <a:r>
              <a:rPr lang="en-US" sz="3200" dirty="0" smtClean="0">
                <a:latin typeface="Sylfaen" panose="010A0502050306030303" pitchFamily="18" charset="0"/>
              </a:rPr>
              <a:t>emergencies </a:t>
            </a:r>
            <a:r>
              <a:rPr lang="en-US" sz="3200" dirty="0" err="1" smtClean="0">
                <a:latin typeface="Sylfaen" panose="010A0502050306030303" pitchFamily="18" charset="0"/>
              </a:rPr>
              <a:t>eg</a:t>
            </a:r>
            <a:r>
              <a:rPr lang="en-US" sz="3200" dirty="0" smtClean="0">
                <a:latin typeface="Sylfaen" panose="010A0502050306030303" pitchFamily="18" charset="0"/>
              </a:rPr>
              <a:t> </a:t>
            </a:r>
            <a:r>
              <a:rPr lang="en-US" sz="3200" dirty="0" err="1" smtClean="0">
                <a:latin typeface="Sylfaen" panose="010A0502050306030303" pitchFamily="18" charset="0"/>
              </a:rPr>
              <a:t>Mpox</a:t>
            </a:r>
            <a:r>
              <a:rPr lang="en-US" sz="3200" dirty="0" smtClean="0">
                <a:latin typeface="Sylfaen" panose="010A0502050306030303" pitchFamily="18" charset="0"/>
              </a:rPr>
              <a:t>. </a:t>
            </a:r>
            <a:endParaRPr lang="en-US" sz="3200" dirty="0">
              <a:latin typeface="Sylfaen" panose="010A0502050306030303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32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00"/>
              </a:spcBef>
            </a:pPr>
            <a:endParaRPr lang="en-US" sz="32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8" name="Freeform 8"/>
          <p:cNvSpPr/>
          <p:nvPr/>
        </p:nvSpPr>
        <p:spPr>
          <a:xfrm>
            <a:off x="15922068" y="8830963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dirty="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53" y="907772"/>
            <a:ext cx="3953747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ylfaen" panose="010A0502050306030303" pitchFamily="18" charset="0"/>
              </a:rPr>
              <a:t>REFERENCES</a:t>
            </a:r>
            <a:endParaRPr lang="en-US" b="1" dirty="0">
              <a:solidFill>
                <a:srgbClr val="0070C0"/>
              </a:solidFill>
              <a:latin typeface="Sylfaen" panose="010A0502050306030303" pitchFamily="18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7A3CF97D-3513-2697-A66E-763427FAEE1A}"/>
              </a:ext>
            </a:extLst>
          </p:cNvPr>
          <p:cNvSpPr/>
          <p:nvPr/>
        </p:nvSpPr>
        <p:spPr>
          <a:xfrm>
            <a:off x="13008451" y="9402345"/>
            <a:ext cx="2289264" cy="5554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377"/>
            <a:endParaRPr lang="en-GB" kern="0" dirty="0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3920C67-681A-2219-E69D-19AFD855EB03}"/>
              </a:ext>
            </a:extLst>
          </p:cNvPr>
          <p:cNvSpPr txBox="1">
            <a:spLocks/>
          </p:cNvSpPr>
          <p:nvPr/>
        </p:nvSpPr>
        <p:spPr>
          <a:xfrm>
            <a:off x="1219200" y="1803191"/>
            <a:ext cx="15849600" cy="6873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latin typeface="Sylfaen" panose="010A0502050306030303" pitchFamily="18" charset="0"/>
              </a:rPr>
              <a:t>Wanyana</a:t>
            </a:r>
            <a:r>
              <a:rPr lang="en-US" sz="2500" dirty="0">
                <a:latin typeface="Sylfaen" panose="010A0502050306030303" pitchFamily="18" charset="0"/>
              </a:rPr>
              <a:t> D, Wong R, </a:t>
            </a:r>
            <a:r>
              <a:rPr lang="en-US" sz="2500" dirty="0" err="1">
                <a:latin typeface="Sylfaen" panose="010A0502050306030303" pitchFamily="18" charset="0"/>
              </a:rPr>
              <a:t>Hakizimana</a:t>
            </a:r>
            <a:r>
              <a:rPr lang="en-US" sz="2500" dirty="0">
                <a:latin typeface="Sylfaen" panose="010A0502050306030303" pitchFamily="18" charset="0"/>
              </a:rPr>
              <a:t> D. Rapid assessment on the utilization of maternal and child health services during COVID-19 in Rwanda. Public Health Action. 2021 Mar 21;11(1):</a:t>
            </a:r>
            <a:r>
              <a:rPr lang="en-US" sz="2500" dirty="0" smtClean="0">
                <a:latin typeface="Sylfaen" panose="010A0502050306030303" pitchFamily="18" charset="0"/>
              </a:rPr>
              <a:t>12–21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latin typeface="Sylfaen" panose="010A0502050306030303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latin typeface="Sylfaen" panose="010A0502050306030303" pitchFamily="18" charset="0"/>
              </a:rPr>
              <a:t>Desta</a:t>
            </a:r>
            <a:r>
              <a:rPr lang="en-US" sz="2500" dirty="0">
                <a:latin typeface="Sylfaen" panose="010A0502050306030303" pitchFamily="18" charset="0"/>
              </a:rPr>
              <a:t> AA, </a:t>
            </a:r>
            <a:r>
              <a:rPr lang="en-US" sz="2500" dirty="0" err="1">
                <a:latin typeface="Sylfaen" panose="010A0502050306030303" pitchFamily="18" charset="0"/>
              </a:rPr>
              <a:t>Woldearegay</a:t>
            </a:r>
            <a:r>
              <a:rPr lang="en-US" sz="2500" dirty="0">
                <a:latin typeface="Sylfaen" panose="010A0502050306030303" pitchFamily="18" charset="0"/>
              </a:rPr>
              <a:t> TW, </a:t>
            </a:r>
            <a:r>
              <a:rPr lang="en-US" sz="2500" dirty="0" err="1">
                <a:latin typeface="Sylfaen" panose="010A0502050306030303" pitchFamily="18" charset="0"/>
              </a:rPr>
              <a:t>Gebremeskel</a:t>
            </a:r>
            <a:r>
              <a:rPr lang="en-US" sz="2500" dirty="0">
                <a:latin typeface="Sylfaen" panose="010A0502050306030303" pitchFamily="18" charset="0"/>
              </a:rPr>
              <a:t> E, </a:t>
            </a:r>
            <a:r>
              <a:rPr lang="en-US" sz="2500" dirty="0" err="1">
                <a:latin typeface="Sylfaen" panose="010A0502050306030303" pitchFamily="18" charset="0"/>
              </a:rPr>
              <a:t>Alemayehu</a:t>
            </a:r>
            <a:r>
              <a:rPr lang="en-US" sz="2500" dirty="0">
                <a:latin typeface="Sylfaen" panose="010A0502050306030303" pitchFamily="18" charset="0"/>
              </a:rPr>
              <a:t> M, </a:t>
            </a:r>
            <a:r>
              <a:rPr lang="en-US" sz="2500" dirty="0" err="1">
                <a:latin typeface="Sylfaen" panose="010A0502050306030303" pitchFamily="18" charset="0"/>
              </a:rPr>
              <a:t>Getachew</a:t>
            </a:r>
            <a:r>
              <a:rPr lang="en-US" sz="2500" dirty="0">
                <a:latin typeface="Sylfaen" panose="010A0502050306030303" pitchFamily="18" charset="0"/>
              </a:rPr>
              <a:t> T, </a:t>
            </a:r>
            <a:r>
              <a:rPr lang="en-US" sz="2500" dirty="0" err="1">
                <a:latin typeface="Sylfaen" panose="010A0502050306030303" pitchFamily="18" charset="0"/>
              </a:rPr>
              <a:t>Gebregzabiher</a:t>
            </a:r>
            <a:r>
              <a:rPr lang="en-US" sz="2500" dirty="0">
                <a:latin typeface="Sylfaen" panose="010A0502050306030303" pitchFamily="18" charset="0"/>
              </a:rPr>
              <a:t> G, et al. Impacts of COVID-19 on essential health services in Tigray, Northern Ethiopia: A pre-post study. </a:t>
            </a:r>
            <a:r>
              <a:rPr lang="en-US" sz="2500" dirty="0" err="1">
                <a:latin typeface="Sylfaen" panose="010A0502050306030303" pitchFamily="18" charset="0"/>
              </a:rPr>
              <a:t>PLoS</a:t>
            </a:r>
            <a:r>
              <a:rPr lang="en-US" sz="2500" dirty="0">
                <a:latin typeface="Sylfaen" panose="010A0502050306030303" pitchFamily="18" charset="0"/>
              </a:rPr>
              <a:t> One. 2021;16(8):e0256330.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 smtClean="0">
                <a:latin typeface="Sylfaen" panose="010A0502050306030303" pitchFamily="18" charset="0"/>
              </a:rPr>
              <a:t>Ahmed </a:t>
            </a:r>
            <a:r>
              <a:rPr lang="en-US" sz="2500" dirty="0">
                <a:latin typeface="Sylfaen" panose="010A0502050306030303" pitchFamily="18" charset="0"/>
              </a:rPr>
              <a:t>T, </a:t>
            </a:r>
            <a:r>
              <a:rPr lang="en-US" sz="2500" dirty="0" err="1">
                <a:latin typeface="Sylfaen" panose="010A0502050306030303" pitchFamily="18" charset="0"/>
              </a:rPr>
              <a:t>Roberton</a:t>
            </a:r>
            <a:r>
              <a:rPr lang="en-US" sz="2500" dirty="0">
                <a:latin typeface="Sylfaen" panose="010A0502050306030303" pitchFamily="18" charset="0"/>
              </a:rPr>
              <a:t> T, </a:t>
            </a:r>
            <a:r>
              <a:rPr lang="en-US" sz="2500" dirty="0" err="1">
                <a:latin typeface="Sylfaen" panose="010A0502050306030303" pitchFamily="18" charset="0"/>
              </a:rPr>
              <a:t>Vergeer</a:t>
            </a:r>
            <a:r>
              <a:rPr lang="en-US" sz="2500" dirty="0">
                <a:latin typeface="Sylfaen" panose="010A0502050306030303" pitchFamily="18" charset="0"/>
              </a:rPr>
              <a:t> P, Hansen PM, Peters MA, </a:t>
            </a:r>
            <a:r>
              <a:rPr lang="en-US" sz="2500" dirty="0" err="1">
                <a:latin typeface="Sylfaen" panose="010A0502050306030303" pitchFamily="18" charset="0"/>
              </a:rPr>
              <a:t>Ofosu</a:t>
            </a:r>
            <a:r>
              <a:rPr lang="en-US" sz="2500" dirty="0">
                <a:latin typeface="Sylfaen" panose="010A0502050306030303" pitchFamily="18" charset="0"/>
              </a:rPr>
              <a:t> AA, et al. Healthcare utilization and maternal and child mortality during the COVID-19 pandemic in 18 low- and middle-income countries: An interrupted time-series analysis with mathematical modeling of administrative data. </a:t>
            </a:r>
            <a:r>
              <a:rPr lang="en-US" sz="2500" dirty="0" err="1">
                <a:latin typeface="Sylfaen" panose="010A0502050306030303" pitchFamily="18" charset="0"/>
              </a:rPr>
              <a:t>PLoS</a:t>
            </a:r>
            <a:r>
              <a:rPr lang="en-US" sz="2500" dirty="0">
                <a:latin typeface="Sylfaen" panose="010A0502050306030303" pitchFamily="18" charset="0"/>
              </a:rPr>
              <a:t> Med. 2022 Aug;19(8):e1004070</a:t>
            </a:r>
            <a:r>
              <a:rPr lang="en-US" sz="2500" dirty="0" smtClean="0">
                <a:latin typeface="Sylfaen" panose="010A0502050306030303" pitchFamily="18" charset="0"/>
              </a:rPr>
              <a:t>.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500" dirty="0" smtClean="0">
              <a:latin typeface="Sylfaen" panose="010A0502050306030303" pitchFamily="18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latin typeface="Sylfaen" panose="010A0502050306030303" pitchFamily="18" charset="0"/>
              </a:rPr>
              <a:t>Wariri</a:t>
            </a:r>
            <a:r>
              <a:rPr lang="en-US" sz="2500" dirty="0">
                <a:latin typeface="Sylfaen" panose="010A0502050306030303" pitchFamily="18" charset="0"/>
              </a:rPr>
              <a:t> O, </a:t>
            </a:r>
            <a:r>
              <a:rPr lang="en-US" sz="2500" dirty="0" err="1">
                <a:latin typeface="Sylfaen" panose="010A0502050306030303" pitchFamily="18" charset="0"/>
              </a:rPr>
              <a:t>Utazi</a:t>
            </a:r>
            <a:r>
              <a:rPr lang="en-US" sz="2500" dirty="0">
                <a:latin typeface="Sylfaen" panose="010A0502050306030303" pitchFamily="18" charset="0"/>
              </a:rPr>
              <a:t> CE, </a:t>
            </a:r>
            <a:r>
              <a:rPr lang="en-US" sz="2500" dirty="0" err="1">
                <a:latin typeface="Sylfaen" panose="010A0502050306030303" pitchFamily="18" charset="0"/>
              </a:rPr>
              <a:t>Okomo</a:t>
            </a:r>
            <a:r>
              <a:rPr lang="en-US" sz="2500" dirty="0">
                <a:latin typeface="Sylfaen" panose="010A0502050306030303" pitchFamily="18" charset="0"/>
              </a:rPr>
              <a:t> U, </a:t>
            </a:r>
            <a:r>
              <a:rPr lang="en-US" sz="2500" dirty="0" err="1">
                <a:latin typeface="Sylfaen" panose="010A0502050306030303" pitchFamily="18" charset="0"/>
              </a:rPr>
              <a:t>Sowe</a:t>
            </a:r>
            <a:r>
              <a:rPr lang="en-US" sz="2500" dirty="0">
                <a:latin typeface="Sylfaen" panose="010A0502050306030303" pitchFamily="18" charset="0"/>
              </a:rPr>
              <a:t> A, </a:t>
            </a:r>
            <a:r>
              <a:rPr lang="en-US" sz="2500" dirty="0" err="1">
                <a:latin typeface="Sylfaen" panose="010A0502050306030303" pitchFamily="18" charset="0"/>
              </a:rPr>
              <a:t>Sogur</a:t>
            </a:r>
            <a:r>
              <a:rPr lang="en-US" sz="2500" dirty="0">
                <a:latin typeface="Sylfaen" panose="010A0502050306030303" pitchFamily="18" charset="0"/>
              </a:rPr>
              <a:t> M, </a:t>
            </a:r>
            <a:r>
              <a:rPr lang="en-US" sz="2500" dirty="0" err="1">
                <a:latin typeface="Sylfaen" panose="010A0502050306030303" pitchFamily="18" charset="0"/>
              </a:rPr>
              <a:t>Fofanna</a:t>
            </a:r>
            <a:r>
              <a:rPr lang="en-US" sz="2500" dirty="0">
                <a:latin typeface="Sylfaen" panose="010A0502050306030303" pitchFamily="18" charset="0"/>
              </a:rPr>
              <a:t> S, et al. Impact of the COVID-19 pandemic on the coverage and timeliness of routine childhood vaccinations in the Gambia, 2015-2021. BMJ Glob Health. 2023 Dec 26;8(12):e014225. </a:t>
            </a:r>
            <a:endParaRPr lang="en-US" sz="25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500"/>
              </a:spcBef>
            </a:pPr>
            <a:endParaRPr lang="en-US" sz="2500" dirty="0">
              <a:latin typeface="Sylfaen" panose="010A0502050306030303" pitchFamily="18" charset="0"/>
              <a:ea typeface="STZhongsong" panose="020B0503020204020204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9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2658</TotalTime>
  <Words>1448</Words>
  <Application>Microsoft Office PowerPoint</Application>
  <PresentationFormat>Custom</PresentationFormat>
  <Paragraphs>437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Calibri</vt:lpstr>
      <vt:lpstr>Verdana</vt:lpstr>
      <vt:lpstr>Montserrat Ultra-Bold</vt:lpstr>
      <vt:lpstr>Sylfaen</vt:lpstr>
      <vt:lpstr>Josefin Sans</vt:lpstr>
      <vt:lpstr>Wingdings 2</vt:lpstr>
      <vt:lpstr>Arial</vt:lpstr>
      <vt:lpstr>Times New Roman</vt:lpstr>
      <vt:lpstr>STZhongsong</vt:lpstr>
      <vt:lpstr>Office Theme</vt:lpstr>
      <vt:lpstr>District Variation of COVID-19 Impact on Maternal, Neonatal and Child Healthcare Service Utilization, Delivery and Health Outcomes in Gauteng Province, South Africa</vt:lpstr>
      <vt:lpstr>Presentation Outline</vt:lpstr>
      <vt:lpstr>BACKGROUND</vt:lpstr>
      <vt:lpstr>AIM</vt:lpstr>
      <vt:lpstr>RESULTS: Simple linear regression</vt:lpstr>
      <vt:lpstr>RESULTS</vt:lpstr>
      <vt:lpstr>Limitations &amp; Strengths:</vt:lpstr>
      <vt:lpstr>RECOMMENDATIONS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Title Slide</dc:title>
  <dc:creator>Cyril B Fonka</dc:creator>
  <cp:lastModifiedBy>user</cp:lastModifiedBy>
  <cp:revision>60</cp:revision>
  <dcterms:created xsi:type="dcterms:W3CDTF">2006-08-16T00:00:00Z</dcterms:created>
  <dcterms:modified xsi:type="dcterms:W3CDTF">2024-08-21T17:42:56Z</dcterms:modified>
  <dc:identifier>DAGBbZIf2EI</dc:identifier>
</cp:coreProperties>
</file>