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Josefin Sans" panose="020B0604020202020204" charset="0"/>
      <p:regular r:id="rId19"/>
      <p:bold r:id="rId20"/>
    </p:embeddedFont>
    <p:embeddedFont>
      <p:font typeface="Montserrat Ultra-Bold"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54" d="100"/>
          <a:sy n="54" d="100"/>
        </p:scale>
        <p:origin x="2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23B541FA-CFC7-EC4F-834F-0825618682B2}"/>
    <pc:docChg chg="custSel modSld">
      <pc:chgData name="Moosa, Shabir (GPHEALTH)" userId="e8948446-e5a5-4ff8-9aeb-cde9aeb592ad" providerId="ADAL" clId="{23B541FA-CFC7-EC4F-834F-0825618682B2}" dt="2024-08-16T09:49:59.070" v="2" actId="1076"/>
      <pc:docMkLst>
        <pc:docMk/>
      </pc:docMkLst>
      <pc:sldChg chg="addSp modSp mod modClrScheme chgLayout">
        <pc:chgData name="Moosa, Shabir (GPHEALTH)" userId="e8948446-e5a5-4ff8-9aeb-cde9aeb592ad" providerId="ADAL" clId="{23B541FA-CFC7-EC4F-834F-0825618682B2}" dt="2024-08-16T09:49:59.070" v="2" actId="1076"/>
        <pc:sldMkLst>
          <pc:docMk/>
          <pc:sldMk cId="0" sldId="256"/>
        </pc:sldMkLst>
        <pc:spChg chg="add mod ord">
          <ac:chgData name="Moosa, Shabir (GPHEALTH)" userId="e8948446-e5a5-4ff8-9aeb-cde9aeb592ad" providerId="ADAL" clId="{23B541FA-CFC7-EC4F-834F-0825618682B2}" dt="2024-08-16T09:49:59.070" v="2" actId="1076"/>
          <ac:spMkLst>
            <pc:docMk/>
            <pc:sldMk cId="0" sldId="256"/>
            <ac:spMk id="11" creationId="{ED3E32D4-2941-4187-1E23-42A1CE7EFAB7}"/>
          </ac:spMkLst>
        </pc:spChg>
        <pc:spChg chg="add mod ord">
          <ac:chgData name="Moosa, Shabir (GPHEALTH)" userId="e8948446-e5a5-4ff8-9aeb-cde9aeb592ad" providerId="ADAL" clId="{23B541FA-CFC7-EC4F-834F-0825618682B2}" dt="2024-08-16T09:49:55.909" v="1" actId="1076"/>
          <ac:spMkLst>
            <pc:docMk/>
            <pc:sldMk cId="0" sldId="256"/>
            <ac:spMk id="12" creationId="{F1F19105-7E69-742F-8A31-59279A138F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114800" y="3875362"/>
            <a:ext cx="7772400" cy="3873308"/>
          </a:xfrm>
        </p:spPr>
        <p:txBody>
          <a:bodyPr>
            <a:normAutofit fontScale="90000"/>
          </a:bodyPr>
          <a:lstStyle/>
          <a:p>
            <a:pPr marR="635">
              <a:lnSpc>
                <a:spcPct val="150000"/>
              </a:lnSpc>
              <a:spcAft>
                <a:spcPts val="25"/>
              </a:spcAft>
            </a:pPr>
            <a:r>
              <a:rPr lang="en-ZA" b="1" dirty="0">
                <a:solidFill>
                  <a:srgbClr val="000000"/>
                </a:solidFill>
                <a:latin typeface="Arial" panose="020B0604020202020204" pitchFamily="34" charset="0"/>
                <a:ea typeface="Arial" panose="020B0604020202020204" pitchFamily="34" charset="0"/>
                <a:cs typeface="Times New Roman" panose="02020603050405020304" pitchFamily="18" charset="0"/>
              </a:rPr>
              <a:t>Primary Health Care </a:t>
            </a:r>
            <a:r>
              <a:rPr lang="en-ZA" b="1"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Nurses</a:t>
            </a:r>
            <a:r>
              <a:rPr lang="en-ZA" b="1" dirty="0">
                <a:solidFill>
                  <a:srgbClr val="000000"/>
                </a:solidFill>
                <a:latin typeface="Arial" panose="020B0604020202020204" pitchFamily="34" charset="0"/>
                <a:ea typeface="Arial" panose="020B0604020202020204" pitchFamily="34" charset="0"/>
                <a:cs typeface="Times New Roman" panose="02020603050405020304" pitchFamily="18" charset="0"/>
              </a:rPr>
              <a:t>’ </a:t>
            </a:r>
            <a:r>
              <a:rPr lang="en-ZA" b="1"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Opinions </a:t>
            </a:r>
            <a:r>
              <a:rPr lang="en-ZA" b="1" dirty="0">
                <a:solidFill>
                  <a:srgbClr val="000000"/>
                </a:solidFill>
                <a:latin typeface="Arial" panose="020B0604020202020204" pitchFamily="34" charset="0"/>
                <a:ea typeface="Arial" panose="020B0604020202020204" pitchFamily="34" charset="0"/>
                <a:cs typeface="Times New Roman" panose="02020603050405020304" pitchFamily="18" charset="0"/>
              </a:rPr>
              <a:t>on National Health Insurance </a:t>
            </a:r>
            <a:r>
              <a:rPr lang="en-ZA" b="1" dirty="0" smtClean="0">
                <a:solidFill>
                  <a:srgbClr val="000000"/>
                </a:solidFill>
                <a:latin typeface="Arial" panose="020B0604020202020204" pitchFamily="34" charset="0"/>
                <a:ea typeface="Arial" panose="020B0604020202020204" pitchFamily="34" charset="0"/>
                <a:cs typeface="Times New Roman" panose="02020603050405020304" pitchFamily="18" charset="0"/>
              </a:rPr>
              <a:t>Implementation </a:t>
            </a:r>
            <a:r>
              <a:rPr lang="en-ZA" b="1" dirty="0">
                <a:solidFill>
                  <a:srgbClr val="000000"/>
                </a:solidFill>
                <a:latin typeface="Arial" panose="020B0604020202020204" pitchFamily="34" charset="0"/>
                <a:ea typeface="Arial" panose="020B0604020202020204" pitchFamily="34" charset="0"/>
                <a:cs typeface="Times New Roman" panose="02020603050405020304" pitchFamily="18" charset="0"/>
              </a:rPr>
              <a:t>in Soweto health facilities</a:t>
            </a:r>
            <a:r>
              <a:rPr lang="en-ZA" dirty="0">
                <a:latin typeface="Calibri" panose="020F0502020204030204" pitchFamily="34" charset="0"/>
                <a:ea typeface="Times New Roman" panose="02020603050405020304" pitchFamily="18" charset="0"/>
                <a:cs typeface="Times New Roman" panose="02020603050405020304" pitchFamily="18" charset="0"/>
              </a:rPr>
              <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flipV="1">
            <a:off x="4800600" y="7748669"/>
            <a:ext cx="6400800" cy="45719"/>
          </a:xfrm>
        </p:spPr>
        <p:txBody>
          <a:bodyPr>
            <a:normAutofit fontScale="25000" lnSpcReduction="20000"/>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Recommendations</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lnSpcReduction="10000"/>
          </a:bodyPr>
          <a:lstStyle/>
          <a:p>
            <a:pPr algn="just">
              <a:lnSpc>
                <a:spcPct val="150000"/>
              </a:lnSpc>
              <a:spcAft>
                <a:spcPts val="620"/>
              </a:spcAft>
            </a:pPr>
            <a:r>
              <a:rPr lang="en-ZA" dirty="0" smtClean="0">
                <a:latin typeface="Arial" panose="020B0604020202020204" pitchFamily="34" charset="0"/>
                <a:ea typeface="Arial" panose="020B0604020202020204" pitchFamily="34" charset="0"/>
              </a:rPr>
              <a:t>The </a:t>
            </a:r>
            <a:r>
              <a:rPr lang="en-ZA" dirty="0">
                <a:latin typeface="Arial" panose="020B0604020202020204" pitchFamily="34" charset="0"/>
                <a:ea typeface="Arial" panose="020B0604020202020204" pitchFamily="34" charset="0"/>
              </a:rPr>
              <a:t>participants recommended the building of more health facilities and to expand and renovate those that already exist to improve accessibility for patients visiting the health facilities</a:t>
            </a:r>
            <a:r>
              <a:rPr lang="en-ZA" dirty="0" smtClean="0">
                <a:latin typeface="Arial" panose="020B0604020202020204" pitchFamily="34" charset="0"/>
                <a:ea typeface="Arial" panose="020B0604020202020204" pitchFamily="34" charset="0"/>
              </a:rPr>
              <a:t>.</a:t>
            </a:r>
          </a:p>
          <a:p>
            <a:pPr algn="just">
              <a:lnSpc>
                <a:spcPct val="150000"/>
              </a:lnSpc>
              <a:spcAft>
                <a:spcPts val="620"/>
              </a:spcAft>
            </a:pPr>
            <a:r>
              <a:rPr lang="en-ZA" dirty="0" smtClean="0">
                <a:latin typeface="Arial" panose="020B0604020202020204" pitchFamily="34" charset="0"/>
                <a:ea typeface="Arial" panose="020B0604020202020204" pitchFamily="34" charset="0"/>
              </a:rPr>
              <a:t>In </a:t>
            </a:r>
            <a:r>
              <a:rPr lang="en-ZA" dirty="0">
                <a:latin typeface="Arial" panose="020B0604020202020204" pitchFamily="34" charset="0"/>
                <a:ea typeface="Arial" panose="020B0604020202020204" pitchFamily="34" charset="0"/>
              </a:rPr>
              <a:t>order to render quality health care, the participants recommended purchasing of new equipment and putting a proper structure for fixing broken equipment as this will assist them with assessment and diagnosing the patients</a:t>
            </a:r>
            <a:r>
              <a:rPr lang="en-ZA" dirty="0" smtClean="0">
                <a:latin typeface="Arial" panose="020B0604020202020204" pitchFamily="34" charset="0"/>
                <a:ea typeface="Arial" panose="020B0604020202020204" pitchFamily="34" charset="0"/>
              </a:rPr>
              <a:t>.</a:t>
            </a:r>
          </a:p>
          <a:p>
            <a:pPr algn="just">
              <a:lnSpc>
                <a:spcPct val="150000"/>
              </a:lnSpc>
              <a:spcAft>
                <a:spcPts val="620"/>
              </a:spcAft>
            </a:pPr>
            <a:r>
              <a:rPr lang="en-ZA" dirty="0">
                <a:latin typeface="Arial" panose="020B0604020202020204" pitchFamily="34" charset="0"/>
                <a:ea typeface="Arial" panose="020B0604020202020204" pitchFamily="34" charset="0"/>
              </a:rPr>
              <a:t>The participants further recommended</a:t>
            </a:r>
            <a:r>
              <a:rPr lang="en-ZA" dirty="0">
                <a:latin typeface="Arial" panose="020B0604020202020204" pitchFamily="34" charset="0"/>
                <a:ea typeface="Calibri" panose="020F0502020204030204" pitchFamily="34" charset="0"/>
              </a:rPr>
              <a:t> the establishment of a standard operating procedure for maintenance, servicing and reviewing regularly.</a:t>
            </a:r>
            <a:r>
              <a:rPr lang="en-ZA" dirty="0">
                <a:latin typeface="Arial" panose="020B0604020202020204" pitchFamily="34" charset="0"/>
                <a:ea typeface="Arial" panose="020B0604020202020204" pitchFamily="34" charset="0"/>
              </a:rPr>
              <a:t> </a:t>
            </a: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847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Recommendations</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lvl="0" algn="just">
              <a:lnSpc>
                <a:spcPct val="150000"/>
              </a:lnSpc>
              <a:spcAft>
                <a:spcPts val="620"/>
              </a:spcAft>
            </a:pPr>
            <a:r>
              <a:rPr lang="en-ZA" dirty="0">
                <a:solidFill>
                  <a:prstClr val="black"/>
                </a:solidFill>
                <a:latin typeface="Arial" panose="020B0604020202020204" pitchFamily="34" charset="0"/>
                <a:ea typeface="Arial" panose="020B0604020202020204" pitchFamily="34" charset="0"/>
              </a:rPr>
              <a:t>The participants further recommended</a:t>
            </a:r>
            <a:r>
              <a:rPr lang="en-ZA" dirty="0">
                <a:solidFill>
                  <a:prstClr val="black"/>
                </a:solidFill>
                <a:latin typeface="Arial" panose="020B0604020202020204" pitchFamily="34" charset="0"/>
                <a:ea typeface="Calibri" panose="020F0502020204030204" pitchFamily="34" charset="0"/>
              </a:rPr>
              <a:t> the establishment of a standard operating procedure for maintenance, servicing and reviewing regularly.</a:t>
            </a:r>
            <a:r>
              <a:rPr lang="en-ZA" dirty="0">
                <a:solidFill>
                  <a:prstClr val="black"/>
                </a:solidFill>
                <a:latin typeface="Arial" panose="020B0604020202020204" pitchFamily="34" charset="0"/>
                <a:ea typeface="Arial" panose="020B0604020202020204" pitchFamily="34" charset="0"/>
              </a:rPr>
              <a:t> </a:t>
            </a:r>
            <a:endParaRPr lang="en-ZA" dirty="0" smtClean="0">
              <a:solidFill>
                <a:prstClr val="black"/>
              </a:solidFill>
              <a:latin typeface="Arial" panose="020B0604020202020204" pitchFamily="34" charset="0"/>
              <a:ea typeface="Arial" panose="020B0604020202020204" pitchFamily="34" charset="0"/>
            </a:endParaRPr>
          </a:p>
          <a:p>
            <a:pPr lvl="0" algn="just">
              <a:lnSpc>
                <a:spcPct val="150000"/>
              </a:lnSpc>
              <a:spcAft>
                <a:spcPts val="620"/>
              </a:spcAft>
            </a:pPr>
            <a:r>
              <a:rPr lang="en-ZA" dirty="0">
                <a:latin typeface="Arial" panose="020B0604020202020204" pitchFamily="34" charset="0"/>
                <a:ea typeface="Arial" panose="020B0604020202020204" pitchFamily="34" charset="0"/>
              </a:rPr>
              <a:t>The participants support the process of ideal clinics because they believe that this process will assist in improving the current situation such as staffing, budget and availability of equipment, and quality care will improve by following proper guidelines and policies.</a:t>
            </a:r>
            <a:endParaRPr lang="en-ZA" dirty="0">
              <a:solidFill>
                <a:prstClr val="black"/>
              </a:solidFill>
              <a:latin typeface="Arial" panose="020B0604020202020204" pitchFamily="34" charset="0"/>
              <a:ea typeface="Arial" panose="020B0604020202020204" pitchFamily="34" charset="0"/>
            </a:endParaRPr>
          </a:p>
          <a:p>
            <a:pPr algn="just">
              <a:lnSpc>
                <a:spcPct val="150000"/>
              </a:lnSpc>
              <a:spcAft>
                <a:spcPts val="620"/>
              </a:spcAft>
            </a:pP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10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Recommendations</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lnSpcReduction="10000"/>
          </a:bodyPr>
          <a:lstStyle/>
          <a:p>
            <a:pPr marR="635" algn="just">
              <a:lnSpc>
                <a:spcPct val="150000"/>
              </a:lnSpc>
              <a:spcAft>
                <a:spcPts val="25"/>
              </a:spcAft>
            </a:pPr>
            <a:r>
              <a:rPr lang="en-ZA" dirty="0">
                <a:latin typeface="Arial" panose="020B0604020202020204" pitchFamily="34" charset="0"/>
                <a:ea typeface="Arial" panose="020B0604020202020204" pitchFamily="34" charset="0"/>
              </a:rPr>
              <a:t>To reduce, anger, frustration and burnout, the participants suggested strengthening of management support to the health care workers, holding of weekly departmental meeting to discuss staff challenges and managers should emphasize an enabling environment that is open to listening and acting on staff problems, as well as team building. The participants further recommended staff motivation in the form of awards, incentives and salary improvement.</a:t>
            </a:r>
            <a:endParaRPr lang="en-ZA" dirty="0"/>
          </a:p>
          <a:p>
            <a:pPr algn="just">
              <a:lnSpc>
                <a:spcPct val="150000"/>
              </a:lnSpc>
              <a:spcAft>
                <a:spcPts val="620"/>
              </a:spcAft>
            </a:pPr>
            <a:r>
              <a:rPr lang="en-ZA" dirty="0">
                <a:latin typeface="Arial" panose="020B0604020202020204" pitchFamily="34" charset="0"/>
                <a:ea typeface="Calibri" panose="020F0502020204030204" pitchFamily="34" charset="0"/>
              </a:rPr>
              <a:t>Most participants of this study suggested that the government should halt the NHI implementation until the facilities are duly equipped. </a:t>
            </a: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94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Conclusion</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R="635" algn="just">
              <a:lnSpc>
                <a:spcPct val="150000"/>
              </a:lnSpc>
              <a:spcAft>
                <a:spcPts val="25"/>
              </a:spcAft>
            </a:pPr>
            <a:r>
              <a:rPr lang="en-ZA" dirty="0">
                <a:latin typeface="Arial" panose="020B0604020202020204" pitchFamily="34" charset="0"/>
                <a:ea typeface="Arial" panose="020B0604020202020204" pitchFamily="34" charset="0"/>
                <a:cs typeface="Times New Roman" panose="02020603050405020304" pitchFamily="18" charset="0"/>
              </a:rPr>
              <a:t>The recommendations made might benefit nursing practice and nursing education in addressing the challenges affecting NHI implementation. When evaluating the research study, the researcher noticed that the participants used in-depth telephonic interviews to voice their dissatisfaction relating to the challenges that they encounter daily. </a:t>
            </a:r>
            <a:r>
              <a:rPr lang="en-US" dirty="0">
                <a:latin typeface="Arial" panose="020B0604020202020204" pitchFamily="34" charset="0"/>
                <a:ea typeface="Arial" panose="020B0604020202020204" pitchFamily="34" charset="0"/>
                <a:cs typeface="Times New Roman" panose="02020603050405020304" pitchFamily="18" charset="0"/>
              </a:rPr>
              <a:t>Therefore, this research study concludes that the PHC nurses are not ready for implementation of the NHI in Soweto facilities. The objective of the research study was met.</a:t>
            </a:r>
            <a:endParaRPr lang="en-ZA"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620"/>
              </a:spcAft>
              <a:buNone/>
            </a:pP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047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INTRODUCTION</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algn="just">
              <a:lnSpc>
                <a:spcPct val="150000"/>
              </a:lnSpc>
              <a:spcAft>
                <a:spcPts val="620"/>
              </a:spcAft>
            </a:pPr>
            <a:r>
              <a:rPr lang="en-ZA" dirty="0">
                <a:solidFill>
                  <a:srgbClr val="000000"/>
                </a:solidFill>
                <a:latin typeface="Arial" panose="020B0604020202020204" pitchFamily="34" charset="0"/>
                <a:ea typeface="Arial" panose="020B0604020202020204" pitchFamily="34" charset="0"/>
                <a:cs typeface="Times New Roman" panose="02020603050405020304" pitchFamily="18" charset="0"/>
              </a:rPr>
              <a:t>South Africa consists of both private and public segments of the health system existing together. The private health sector serves less population and accounts for the largest share of total health care financing through the medical aid scheme and cash payments, while the public health sector covers majority of the population consisting of mostly the poor. In this study, the National Health Insurance refers to the new medical insurance scheme that the National Department of Health is planning to implement to insure all the people of South Africa irrespective of their socio-economic status.</a:t>
            </a: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11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b="1" dirty="0">
                <a:latin typeface="Arial" panose="020B0604020202020204" pitchFamily="34" charset="0"/>
                <a:ea typeface="Calibri" panose="020F0502020204030204" pitchFamily="34" charset="0"/>
              </a:rPr>
              <a:t>The objective of the study</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R="635" algn="just">
              <a:lnSpc>
                <a:spcPct val="150000"/>
              </a:lnSpc>
              <a:spcAft>
                <a:spcPts val="25"/>
              </a:spcAft>
            </a:pPr>
            <a:r>
              <a:rPr lang="en-ZA" dirty="0">
                <a:solidFill>
                  <a:srgbClr val="000000"/>
                </a:solidFill>
                <a:latin typeface="Arial" panose="020B0604020202020204" pitchFamily="34" charset="0"/>
                <a:ea typeface="Arial" panose="020B0604020202020204" pitchFamily="34" charset="0"/>
                <a:cs typeface="Times New Roman" panose="02020603050405020304" pitchFamily="18" charset="0"/>
              </a:rPr>
              <a:t>This paper explored and described the Primary Health Care (PHC) nurses’ opinions on National Health Insurance (NHI) implementation in Soweto health facilities.</a:t>
            </a:r>
            <a:endParaRPr lang="en-ZA"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620"/>
              </a:spcAft>
            </a:pP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256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b="1" dirty="0" smtClean="0">
                <a:latin typeface="Arial" panose="020B0604020202020204" pitchFamily="34" charset="0"/>
                <a:ea typeface="Calibri" panose="020F0502020204030204" pitchFamily="34" charset="0"/>
              </a:rPr>
              <a:t>Method</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algn="just">
              <a:lnSpc>
                <a:spcPct val="150000"/>
              </a:lnSpc>
              <a:spcAft>
                <a:spcPts val="620"/>
              </a:spcAft>
            </a:pPr>
            <a:r>
              <a:rPr lang="en-ZA" dirty="0">
                <a:solidFill>
                  <a:srgbClr val="000000"/>
                </a:solidFill>
                <a:latin typeface="Arial" panose="020B0604020202020204" pitchFamily="34" charset="0"/>
                <a:ea typeface="Arial" panose="020B0604020202020204" pitchFamily="34" charset="0"/>
                <a:cs typeface="Times New Roman" panose="02020603050405020304" pitchFamily="18" charset="0"/>
              </a:rPr>
              <a:t>A qualitative, descriptive phenomenological research design was followed.</a:t>
            </a:r>
            <a:r>
              <a:rPr lang="en-ZA" dirty="0">
                <a:latin typeface="Arial" panose="020B0604020202020204" pitchFamily="34" charset="0"/>
                <a:ea typeface="Arial" panose="020B0604020202020204" pitchFamily="34" charset="0"/>
                <a:cs typeface="Times New Roman" panose="02020603050405020304" pitchFamily="18" charset="0"/>
              </a:rPr>
              <a:t> The sampling method used were snowball non-probability sampling method. Twenty (20) professional nurses from two (2) Soweto health </a:t>
            </a:r>
            <a:r>
              <a:rPr lang="en-ZA" dirty="0" smtClean="0">
                <a:latin typeface="Arial" panose="020B0604020202020204" pitchFamily="34" charset="0"/>
                <a:ea typeface="Arial" panose="020B0604020202020204" pitchFamily="34" charset="0"/>
                <a:cs typeface="Times New Roman" panose="02020603050405020304" pitchFamily="18" charset="0"/>
              </a:rPr>
              <a:t>facilities (Chiawelo CHC and Lillian Ngoyi CHC) </a:t>
            </a:r>
            <a:r>
              <a:rPr lang="en-ZA" dirty="0">
                <a:latin typeface="Arial" panose="020B0604020202020204" pitchFamily="34" charset="0"/>
                <a:ea typeface="Arial" panose="020B0604020202020204" pitchFamily="34" charset="0"/>
                <a:cs typeface="Times New Roman" panose="02020603050405020304" pitchFamily="18" charset="0"/>
              </a:rPr>
              <a:t>and ten from each health facility constituted the sample size. Data collection were conducted through telephonic unstructured in-depth individual interviews using the audio recorder and the field notes. Data were analysed using the four steps of the </a:t>
            </a:r>
            <a:r>
              <a:rPr lang="en-ZA" dirty="0" err="1">
                <a:latin typeface="Arial" panose="020B0604020202020204" pitchFamily="34" charset="0"/>
                <a:ea typeface="Arial" panose="020B0604020202020204" pitchFamily="34" charset="0"/>
                <a:cs typeface="Times New Roman" panose="02020603050405020304" pitchFamily="18" charset="0"/>
              </a:rPr>
              <a:t>Georgi</a:t>
            </a:r>
            <a:r>
              <a:rPr lang="en-ZA" dirty="0">
                <a:latin typeface="Arial" panose="020B0604020202020204" pitchFamily="34" charset="0"/>
                <a:ea typeface="Arial" panose="020B0604020202020204" pitchFamily="34" charset="0"/>
                <a:cs typeface="Times New Roman" panose="02020603050405020304" pitchFamily="18" charset="0"/>
              </a:rPr>
              <a:t> data analysis method.</a:t>
            </a:r>
            <a:endParaRPr lang="en-ZA"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620"/>
              </a:spcAft>
            </a:pP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27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Themes and Categories</a:t>
            </a:r>
            <a:endParaRPr lang="en-US"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738961017"/>
              </p:ext>
            </p:extLst>
          </p:nvPr>
        </p:nvGraphicFramePr>
        <p:xfrm>
          <a:off x="808874" y="2781304"/>
          <a:ext cx="13167820" cy="5760720"/>
        </p:xfrm>
        <a:graphic>
          <a:graphicData uri="http://schemas.openxmlformats.org/drawingml/2006/table">
            <a:tbl>
              <a:tblPr firstRow="1" firstCol="1" bandRow="1"/>
              <a:tblGrid>
                <a:gridCol w="7005280">
                  <a:extLst>
                    <a:ext uri="{9D8B030D-6E8A-4147-A177-3AD203B41FA5}">
                      <a16:colId xmlns:a16="http://schemas.microsoft.com/office/drawing/2014/main" val="1898186578"/>
                    </a:ext>
                  </a:extLst>
                </a:gridCol>
                <a:gridCol w="6162540">
                  <a:extLst>
                    <a:ext uri="{9D8B030D-6E8A-4147-A177-3AD203B41FA5}">
                      <a16:colId xmlns:a16="http://schemas.microsoft.com/office/drawing/2014/main" val="2623743895"/>
                    </a:ext>
                  </a:extLst>
                </a:gridCol>
              </a:tblGrid>
              <a:tr h="468239">
                <a:tc>
                  <a:txBody>
                    <a:bodyPr/>
                    <a:lstStyle/>
                    <a:p>
                      <a:pPr marR="635" algn="just">
                        <a:lnSpc>
                          <a:spcPct val="150000"/>
                        </a:lnSpc>
                        <a:spcAft>
                          <a:spcPts val="25"/>
                        </a:spcAft>
                      </a:pPr>
                      <a:r>
                        <a:rPr lang="en-ZA" sz="2800" b="1" dirty="0">
                          <a:effectLst/>
                          <a:latin typeface="Arial" panose="020B0604020202020204" pitchFamily="34" charset="0"/>
                          <a:ea typeface="Times New Roman" panose="02020603050405020304" pitchFamily="18" charset="0"/>
                          <a:cs typeface="Times New Roman" panose="02020603050405020304" pitchFamily="18" charset="0"/>
                        </a:rPr>
                        <a:t>THEMES</a:t>
                      </a:r>
                      <a:endParaRPr lang="en-ZA"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just">
                        <a:lnSpc>
                          <a:spcPct val="150000"/>
                        </a:lnSpc>
                        <a:spcAft>
                          <a:spcPts val="25"/>
                        </a:spcAft>
                      </a:pPr>
                      <a:r>
                        <a:rPr lang="en-ZA" sz="2800" b="1">
                          <a:effectLst/>
                          <a:latin typeface="Arial" panose="020B0604020202020204" pitchFamily="34" charset="0"/>
                          <a:ea typeface="Times New Roman" panose="02020603050405020304" pitchFamily="18" charset="0"/>
                          <a:cs typeface="Times New Roman" panose="02020603050405020304" pitchFamily="18" charset="0"/>
                        </a:rPr>
                        <a:t>CATEGORIES</a:t>
                      </a:r>
                      <a:endParaRPr lang="en-Z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933648"/>
                  </a:ext>
                </a:extLst>
              </a:tr>
              <a:tr h="992957">
                <a:tc>
                  <a:txBody>
                    <a:bodyPr/>
                    <a:lstStyle/>
                    <a:p>
                      <a:pPr marL="342900" marR="635" lvl="0" indent="-342900" algn="just">
                        <a:lnSpc>
                          <a:spcPct val="150000"/>
                        </a:lnSpc>
                        <a:spcAft>
                          <a:spcPts val="25"/>
                        </a:spcAft>
                        <a:buFont typeface="+mj-lt"/>
                        <a:buAutoNum type="arabicPeriod"/>
                      </a:pPr>
                      <a:r>
                        <a:rPr lang="en-ZA" sz="2800" b="1" dirty="0">
                          <a:effectLst/>
                          <a:latin typeface="Arial" panose="020B0604020202020204" pitchFamily="34" charset="0"/>
                          <a:ea typeface="Times New Roman" panose="02020603050405020304" pitchFamily="18" charset="0"/>
                          <a:cs typeface="Times New Roman" panose="02020603050405020304" pitchFamily="18" charset="0"/>
                        </a:rPr>
                        <a:t>NHI barriers</a:t>
                      </a:r>
                      <a:endParaRPr lang="en-ZA"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marR="635" lvl="1" indent="-285750" algn="just">
                        <a:lnSpc>
                          <a:spcPct val="150000"/>
                        </a:lnSpc>
                        <a:spcAft>
                          <a:spcPts val="25"/>
                        </a:spcAft>
                        <a:buFont typeface="+mj-lt"/>
                        <a:buAutoNum type="arabicPeriod"/>
                      </a:pPr>
                      <a:r>
                        <a:rPr lang="en-ZA" sz="2800" dirty="0">
                          <a:effectLst/>
                          <a:latin typeface="Arial" panose="020B0604020202020204" pitchFamily="34" charset="0"/>
                          <a:ea typeface="Times New Roman" panose="02020603050405020304" pitchFamily="18" charset="0"/>
                          <a:cs typeface="Times New Roman" panose="02020603050405020304" pitchFamily="18" charset="0"/>
                        </a:rPr>
                        <a:t>Health care facilities' barriers (infrastructure/ capacity)</a:t>
                      </a:r>
                      <a:endParaRPr lang="en-ZA"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094499"/>
                  </a:ext>
                </a:extLst>
              </a:tr>
              <a:tr h="468239">
                <a:tc rowSpan="2">
                  <a:txBody>
                    <a:bodyPr/>
                    <a:lstStyle/>
                    <a:p>
                      <a:pPr marR="635" algn="just">
                        <a:lnSpc>
                          <a:spcPct val="150000"/>
                        </a:lnSpc>
                        <a:spcAft>
                          <a:spcPts val="25"/>
                        </a:spcAft>
                      </a:pPr>
                      <a:r>
                        <a:rPr lang="en-ZA" sz="2800" b="1">
                          <a:effectLst/>
                          <a:latin typeface="Arial" panose="020B0604020202020204" pitchFamily="34" charset="0"/>
                          <a:ea typeface="Calibri" panose="020F0502020204030204" pitchFamily="34" charset="0"/>
                          <a:cs typeface="Times New Roman" panose="02020603050405020304" pitchFamily="18" charset="0"/>
                        </a:rPr>
                        <a:t> </a:t>
                      </a:r>
                      <a:endParaRPr lang="en-ZA"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just">
                        <a:lnSpc>
                          <a:spcPct val="150000"/>
                        </a:lnSpc>
                        <a:spcAft>
                          <a:spcPts val="25"/>
                        </a:spcAft>
                      </a:pPr>
                      <a:r>
                        <a:rPr lang="en-ZA" sz="2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1.2. Health care providers' barriers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446743"/>
                  </a:ext>
                </a:extLst>
              </a:tr>
              <a:tr h="468239">
                <a:tc vMerge="1">
                  <a:txBody>
                    <a:bodyPr/>
                    <a:lstStyle/>
                    <a:p>
                      <a:endParaRPr lang="en-ZA"/>
                    </a:p>
                  </a:txBody>
                  <a:tcPr/>
                </a:tc>
                <a:tc>
                  <a:txBody>
                    <a:bodyPr/>
                    <a:lstStyle/>
                    <a:p>
                      <a:pPr marR="635" algn="just">
                        <a:lnSpc>
                          <a:spcPct val="150000"/>
                        </a:lnSpc>
                        <a:spcAft>
                          <a:spcPts val="25"/>
                        </a:spcAft>
                      </a:pPr>
                      <a:r>
                        <a:rPr lang="en-ZA" sz="2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1.3. Health care resources' barriers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39119"/>
                  </a:ext>
                </a:extLst>
              </a:tr>
              <a:tr h="992957">
                <a:tc rowSpan="2">
                  <a:txBody>
                    <a:bodyPr/>
                    <a:lstStyle/>
                    <a:p>
                      <a:pPr marL="342900" lvl="0" indent="-342900" algn="just">
                        <a:lnSpc>
                          <a:spcPct val="150000"/>
                        </a:lnSpc>
                        <a:spcAft>
                          <a:spcPts val="0"/>
                        </a:spcAft>
                        <a:buFont typeface="+mj-lt"/>
                        <a:buAutoNum type="arabicPeriod"/>
                      </a:pPr>
                      <a:r>
                        <a:rPr lang="en-ZA" sz="2800" b="1" dirty="0">
                          <a:effectLst/>
                          <a:latin typeface="Arial" panose="020B0604020202020204" pitchFamily="34" charset="0"/>
                          <a:ea typeface="Times New Roman" panose="02020603050405020304" pitchFamily="18" charset="0"/>
                          <a:cs typeface="Times New Roman" panose="02020603050405020304" pitchFamily="18" charset="0"/>
                        </a:rPr>
                        <a:t>NHI facilitators</a:t>
                      </a:r>
                      <a:endParaRPr lang="en-ZA"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R="635" algn="just">
                        <a:lnSpc>
                          <a:spcPct val="150000"/>
                        </a:lnSpc>
                        <a:spcAft>
                          <a:spcPts val="25"/>
                        </a:spcAft>
                      </a:pPr>
                      <a:r>
                        <a:rPr lang="en-ZA" sz="2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ZA"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635" indent="-219710" algn="just">
                        <a:lnSpc>
                          <a:spcPct val="150000"/>
                        </a:lnSpc>
                        <a:spcAft>
                          <a:spcPts val="25"/>
                        </a:spcAft>
                      </a:pPr>
                      <a:r>
                        <a:rPr lang="en-ZA" sz="2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2.1.Gradual health care resources and infrastructure improvements</a:t>
                      </a:r>
                      <a:endParaRPr lang="en-ZA"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133757"/>
                  </a:ext>
                </a:extLst>
              </a:tr>
              <a:tr h="992957">
                <a:tc vMerge="1">
                  <a:txBody>
                    <a:bodyPr/>
                    <a:lstStyle/>
                    <a:p>
                      <a:endParaRPr lang="en-ZA"/>
                    </a:p>
                  </a:txBody>
                  <a:tcPr/>
                </a:tc>
                <a:tc>
                  <a:txBody>
                    <a:bodyPr/>
                    <a:lstStyle/>
                    <a:p>
                      <a:pPr marR="635" algn="just">
                        <a:lnSpc>
                          <a:spcPct val="150000"/>
                        </a:lnSpc>
                        <a:spcAft>
                          <a:spcPts val="25"/>
                        </a:spcAft>
                      </a:pPr>
                      <a:r>
                        <a:rPr lang="en-ZA" sz="2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 Gradual health care service improvements</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956944"/>
                  </a:ext>
                </a:extLst>
              </a:tr>
            </a:tbl>
          </a:graphicData>
        </a:graphic>
      </p:graphicFrame>
    </p:spTree>
    <p:extLst>
      <p:ext uri="{BB962C8B-B14F-4D97-AF65-F5344CB8AC3E}">
        <p14:creationId xmlns:p14="http://schemas.microsoft.com/office/powerpoint/2010/main" val="119785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prstClr val="black"/>
                </a:solidFill>
              </a:rPr>
              <a:t>RESULTS/FINDINGS</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514350" indent="-514350" algn="just">
              <a:lnSpc>
                <a:spcPct val="150000"/>
              </a:lnSpc>
              <a:spcAft>
                <a:spcPts val="620"/>
              </a:spcAft>
              <a:buAutoNum type="arabicPeriod"/>
            </a:pPr>
            <a:r>
              <a:rPr lang="en-US" b="1" dirty="0" smtClean="0">
                <a:latin typeface="Calibri" panose="020F0502020204030204" pitchFamily="34" charset="0"/>
                <a:ea typeface="Times New Roman" panose="02020603050405020304" pitchFamily="18" charset="0"/>
                <a:cs typeface="Times New Roman" panose="02020603050405020304" pitchFamily="18" charset="0"/>
              </a:rPr>
              <a:t>NHI Barriers</a:t>
            </a:r>
            <a:endParaRPr lang="en-ZA" b="1"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620"/>
              </a:spcAft>
            </a:pPr>
            <a:r>
              <a:rPr lang="en-ZA" dirty="0">
                <a:latin typeface="Arial" panose="020B0604020202020204" pitchFamily="34" charset="0"/>
                <a:ea typeface="Calibri" panose="020F0502020204030204" pitchFamily="34" charset="0"/>
              </a:rPr>
              <a:t>The participants expressed that the clinics are old and the infrastructure of the clinics </a:t>
            </a:r>
            <a:r>
              <a:rPr lang="en-ZA" dirty="0" smtClean="0">
                <a:latin typeface="Arial" panose="020B0604020202020204" pitchFamily="34" charset="0"/>
                <a:ea typeface="Calibri" panose="020F0502020204030204" pitchFamily="34" charset="0"/>
              </a:rPr>
              <a:t>are </a:t>
            </a:r>
            <a:r>
              <a:rPr lang="en-ZA" dirty="0">
                <a:latin typeface="Arial" panose="020B0604020202020204" pitchFamily="34" charset="0"/>
                <a:ea typeface="Calibri" panose="020F0502020204030204" pitchFamily="34" charset="0"/>
              </a:rPr>
              <a:t>in a bad state. </a:t>
            </a:r>
            <a:r>
              <a:rPr lang="en-ZA" dirty="0" smtClean="0">
                <a:latin typeface="Arial" panose="020B0604020202020204" pitchFamily="34" charset="0"/>
                <a:ea typeface="Calibri" panose="020F0502020204030204" pitchFamily="34" charset="0"/>
              </a:rPr>
              <a:t>Patients toilets are old and proper maintenance.</a:t>
            </a:r>
          </a:p>
          <a:p>
            <a:pPr algn="just">
              <a:lnSpc>
                <a:spcPct val="150000"/>
              </a:lnSpc>
              <a:spcAft>
                <a:spcPts val="620"/>
              </a:spcAft>
            </a:pPr>
            <a:r>
              <a:rPr lang="en-ZA" dirty="0">
                <a:latin typeface="Arial" panose="020B0604020202020204" pitchFamily="34" charset="0"/>
                <a:ea typeface="Calibri" panose="020F0502020204030204" pitchFamily="34" charset="0"/>
              </a:rPr>
              <a:t>The participants of this study verbalised staff shortages, high turnover and unpleasant working conditions, these conditions led to longer queues and longer waiting times. There participants felt angry, frustrated and burnt-out. These feelings by the participants resulted in patients’ negligence and lashing out on patients. </a:t>
            </a:r>
            <a:endParaRPr lang="en-ZA" dirty="0" smtClean="0">
              <a:latin typeface="Arial" panose="020B0604020202020204" pitchFamily="34" charset="0"/>
              <a:ea typeface="Calibri" panose="020F0502020204030204" pitchFamily="34" charset="0"/>
            </a:endParaRPr>
          </a:p>
          <a:p>
            <a:pPr algn="just">
              <a:lnSpc>
                <a:spcPct val="150000"/>
              </a:lnSpc>
              <a:spcAft>
                <a:spcPts val="620"/>
              </a:spcAft>
            </a:pPr>
            <a:endParaRPr lang="en-US" dirty="0" smtClean="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305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RESULTS/FINDINGS</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algn="just">
              <a:lnSpc>
                <a:spcPct val="150000"/>
              </a:lnSpc>
              <a:spcAft>
                <a:spcPts val="620"/>
              </a:spcAft>
            </a:pPr>
            <a:r>
              <a:rPr lang="en-ZA" dirty="0">
                <a:latin typeface="Arial" panose="020B0604020202020204" pitchFamily="34" charset="0"/>
                <a:ea typeface="Calibri" panose="020F0502020204030204" pitchFamily="34" charset="0"/>
              </a:rPr>
              <a:t>Most participants complained about shortages of equipment, the blood pressure (BP) machines are old and most of them are broken; and there is no proper structure for maintenance. This lack of equipment led to participants failing to render quality </a:t>
            </a:r>
            <a:r>
              <a:rPr lang="en-ZA" dirty="0" smtClean="0">
                <a:latin typeface="Arial" panose="020B0604020202020204" pitchFamily="34" charset="0"/>
                <a:ea typeface="Calibri" panose="020F0502020204030204" pitchFamily="34" charset="0"/>
              </a:rPr>
              <a:t>care.</a:t>
            </a:r>
          </a:p>
          <a:p>
            <a:pPr algn="just">
              <a:lnSpc>
                <a:spcPct val="150000"/>
              </a:lnSpc>
              <a:spcAft>
                <a:spcPts val="620"/>
              </a:spcAft>
            </a:pPr>
            <a:r>
              <a:rPr lang="en-ZA" dirty="0" smtClean="0">
                <a:latin typeface="Arial" panose="020B0604020202020204" pitchFamily="34" charset="0"/>
                <a:ea typeface="Calibri" panose="020F0502020204030204" pitchFamily="34" charset="0"/>
              </a:rPr>
              <a:t>The </a:t>
            </a:r>
            <a:r>
              <a:rPr lang="en-ZA" dirty="0">
                <a:latin typeface="Arial" panose="020B0604020202020204" pitchFamily="34" charset="0"/>
                <a:ea typeface="Calibri" panose="020F0502020204030204" pitchFamily="34" charset="0"/>
              </a:rPr>
              <a:t>situation </a:t>
            </a:r>
            <a:r>
              <a:rPr lang="en-ZA" dirty="0" smtClean="0">
                <a:latin typeface="Arial" panose="020B0604020202020204" pitchFamily="34" charset="0"/>
                <a:ea typeface="Calibri" panose="020F0502020204030204" pitchFamily="34" charset="0"/>
              </a:rPr>
              <a:t>was </a:t>
            </a:r>
            <a:r>
              <a:rPr lang="en-ZA" dirty="0">
                <a:latin typeface="Arial" panose="020B0604020202020204" pitchFamily="34" charset="0"/>
                <a:ea typeface="Calibri" panose="020F0502020204030204" pitchFamily="34" charset="0"/>
              </a:rPr>
              <a:t>worsened by Covid 19 pandemic where there </a:t>
            </a:r>
            <a:r>
              <a:rPr lang="en-ZA" dirty="0" smtClean="0">
                <a:latin typeface="Arial" panose="020B0604020202020204" pitchFamily="34" charset="0"/>
                <a:ea typeface="Calibri" panose="020F0502020204030204" pitchFamily="34" charset="0"/>
              </a:rPr>
              <a:t>was </a:t>
            </a:r>
            <a:r>
              <a:rPr lang="en-ZA" dirty="0">
                <a:latin typeface="Arial" panose="020B0604020202020204" pitchFamily="34" charset="0"/>
                <a:ea typeface="Calibri" panose="020F0502020204030204" pitchFamily="34" charset="0"/>
              </a:rPr>
              <a:t>shortage of Personal Protective Equipment (PPE) and oxygen. The participants were overwhelmed by the pandemic.</a:t>
            </a: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986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prstClr val="black"/>
                </a:solidFill>
              </a:rPr>
              <a:t>RESULTS/FINDINGS</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marL="0" indent="0" algn="just">
              <a:lnSpc>
                <a:spcPct val="150000"/>
              </a:lnSpc>
              <a:spcAft>
                <a:spcPts val="620"/>
              </a:spcAft>
              <a:buNone/>
            </a:pPr>
            <a:r>
              <a:rPr lang="en-US" b="1" dirty="0" smtClean="0">
                <a:latin typeface="Calibri" panose="020F0502020204030204" pitchFamily="34" charset="0"/>
                <a:ea typeface="Times New Roman" panose="02020603050405020304" pitchFamily="18" charset="0"/>
                <a:cs typeface="Times New Roman" panose="02020603050405020304" pitchFamily="18" charset="0"/>
              </a:rPr>
              <a:t>2. NHI Facilitators</a:t>
            </a:r>
          </a:p>
          <a:p>
            <a:pPr algn="just">
              <a:lnSpc>
                <a:spcPct val="150000"/>
              </a:lnSpc>
              <a:spcAft>
                <a:spcPts val="0"/>
              </a:spcAft>
            </a:pPr>
            <a:r>
              <a:rPr lang="en-ZA" dirty="0">
                <a:latin typeface="Arial" panose="020B0604020202020204" pitchFamily="34" charset="0"/>
                <a:ea typeface="Calibri" panose="020F0502020204030204" pitchFamily="34" charset="0"/>
                <a:cs typeface="Times New Roman" panose="02020603050405020304" pitchFamily="18" charset="0"/>
              </a:rPr>
              <a:t>Despite the NHI barriers that were identified, some participants noted resources and infrastructure improvements in health facilities, in preparation for NHI implementation. </a:t>
            </a:r>
            <a:endParaRPr lang="en-ZA"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dirty="0">
                <a:latin typeface="Arial" panose="020B0604020202020204" pitchFamily="34" charset="0"/>
                <a:ea typeface="Calibri" panose="020F0502020204030204" pitchFamily="34" charset="0"/>
              </a:rPr>
              <a:t>Most participant favoured the process of ‘an ideal clinic</a:t>
            </a:r>
            <a:r>
              <a:rPr lang="en-ZA" dirty="0" smtClean="0">
                <a:latin typeface="Arial" panose="020B0604020202020204" pitchFamily="34" charset="0"/>
                <a:ea typeface="Calibri" panose="020F0502020204030204" pitchFamily="34" charset="0"/>
              </a:rPr>
              <a:t>’.</a:t>
            </a:r>
            <a:r>
              <a:rPr lang="en-ZA" dirty="0">
                <a:latin typeface="Arial" panose="020B0604020202020204" pitchFamily="34" charset="0"/>
                <a:ea typeface="Calibri" panose="020F0502020204030204" pitchFamily="34" charset="0"/>
              </a:rPr>
              <a:t> The participants verbalised that clinic visits were conducted by a multidisciplinary team to evaluate the implementation of ‘an ideal clinic’ process. </a:t>
            </a:r>
            <a:endParaRPr lang="en-ZA" dirty="0" smtClean="0">
              <a:latin typeface="Arial" panose="020B0604020202020204" pitchFamily="34" charset="0"/>
              <a:ea typeface="Calibri" panose="020F0502020204030204" pitchFamily="34" charset="0"/>
            </a:endParaRPr>
          </a:p>
          <a:p>
            <a:pPr marL="0" indent="0" algn="just">
              <a:lnSpc>
                <a:spcPct val="150000"/>
              </a:lnSpc>
              <a:spcAft>
                <a:spcPts val="0"/>
              </a:spcAft>
              <a:buNone/>
            </a:pPr>
            <a:endParaRPr lang="en-ZA"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620"/>
              </a:spcAft>
              <a:buNone/>
            </a:pP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57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DCB05B"/>
                </a:solidFill>
                <a:effectLst/>
                <a:uLnTx/>
                <a:uFillTx/>
                <a:latin typeface="Montserrat Ultra-Bold"/>
                <a:ea typeface="+mn-ea"/>
                <a:cs typeface="+mn-cs"/>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0" normalizeH="0" baseline="0" noProof="0">
                <a:ln>
                  <a:noFill/>
                </a:ln>
                <a:solidFill>
                  <a:srgbClr val="0063A0"/>
                </a:solidFill>
                <a:effectLst/>
                <a:uLnTx/>
                <a:uFillTx/>
                <a:latin typeface="Montserrat Ultra-Bold"/>
                <a:ea typeface="+mn-ea"/>
                <a:cs typeface="+mn-cs"/>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marR="0" lvl="0" indent="0" algn="ctr" defTabSz="914400" rtl="0" eaLnBrk="1" fontAlgn="auto" latinLnBrk="0" hangingPunct="1">
              <a:lnSpc>
                <a:spcPts val="5880"/>
              </a:lnSpc>
              <a:spcBef>
                <a:spcPct val="0"/>
              </a:spcBef>
              <a:spcAft>
                <a:spcPts val="0"/>
              </a:spcAft>
              <a:buClrTx/>
              <a:buSzTx/>
              <a:buFontTx/>
              <a:buNone/>
              <a:tabLst/>
              <a:defRPr/>
            </a:pPr>
            <a:r>
              <a:rPr kumimoji="0" lang="en-US" sz="4200" b="0" i="0" u="none" strike="noStrike" kern="1200" cap="none" spc="0" normalizeH="0" baseline="0" noProof="0">
                <a:ln>
                  <a:noFill/>
                </a:ln>
                <a:solidFill>
                  <a:srgbClr val="765944"/>
                </a:solidFill>
                <a:effectLst/>
                <a:uLnTx/>
                <a:uFillTx/>
                <a:latin typeface="Josefin Sans"/>
                <a:ea typeface="+mn-ea"/>
                <a:cs typeface="+mn-c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prstClr val="black"/>
                </a:solidFill>
              </a:rPr>
              <a:t>RESULTS/FINDINGS</a:t>
            </a:r>
            <a:endParaRPr lang="en-US" b="1"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algn="just">
              <a:lnSpc>
                <a:spcPct val="150000"/>
              </a:lnSpc>
              <a:spcAft>
                <a:spcPts val="620"/>
              </a:spcAft>
            </a:pPr>
            <a:r>
              <a:rPr lang="en-ZA" dirty="0">
                <a:latin typeface="Arial" panose="020B0604020202020204" pitchFamily="34" charset="0"/>
                <a:ea typeface="Calibri" panose="020F0502020204030204" pitchFamily="34" charset="0"/>
              </a:rPr>
              <a:t>Through the process of an ideal clinic most participants felt that the introduction of </a:t>
            </a:r>
            <a:r>
              <a:rPr lang="en-ZA" dirty="0" smtClean="0">
                <a:latin typeface="Arial" panose="020B0604020202020204" pitchFamily="34" charset="0"/>
                <a:ea typeface="Calibri" panose="020F0502020204030204" pitchFamily="34" charset="0"/>
              </a:rPr>
              <a:t>this process </a:t>
            </a:r>
            <a:r>
              <a:rPr lang="en-ZA" dirty="0">
                <a:latin typeface="Arial" panose="020B0604020202020204" pitchFamily="34" charset="0"/>
                <a:ea typeface="Calibri" panose="020F0502020204030204" pitchFamily="34" charset="0"/>
              </a:rPr>
              <a:t>has assisted them in treating the patients holistically because there are documents that guide them on how to work such as the </a:t>
            </a:r>
            <a:r>
              <a:rPr lang="en-ZA" dirty="0" smtClean="0">
                <a:latin typeface="Arial" panose="020B0604020202020204" pitchFamily="34" charset="0"/>
                <a:ea typeface="Calibri" panose="020F0502020204030204" pitchFamily="34" charset="0"/>
              </a:rPr>
              <a:t>Standard Operating Procedures</a:t>
            </a:r>
            <a:r>
              <a:rPr lang="en-ZA" dirty="0">
                <a:latin typeface="Arial" panose="020B0604020202020204" pitchFamily="34" charset="0"/>
                <a:ea typeface="Calibri" panose="020F0502020204030204" pitchFamily="34" charset="0"/>
              </a:rPr>
              <a:t>, the </a:t>
            </a:r>
            <a:r>
              <a:rPr lang="en-ZA" dirty="0" smtClean="0">
                <a:latin typeface="Arial" panose="020B0604020202020204" pitchFamily="34" charset="0"/>
                <a:ea typeface="Calibri" panose="020F0502020204030204" pitchFamily="34" charset="0"/>
              </a:rPr>
              <a:t>Essential Drugs</a:t>
            </a:r>
            <a:r>
              <a:rPr lang="en-ZA" dirty="0">
                <a:latin typeface="Arial" panose="020B0604020202020204" pitchFamily="34" charset="0"/>
                <a:ea typeface="Calibri" panose="020F0502020204030204" pitchFamily="34" charset="0"/>
              </a:rPr>
              <a:t>’ </a:t>
            </a:r>
            <a:r>
              <a:rPr lang="en-ZA" dirty="0" smtClean="0">
                <a:latin typeface="Arial" panose="020B0604020202020204" pitchFamily="34" charset="0"/>
                <a:ea typeface="Calibri" panose="020F0502020204030204" pitchFamily="34" charset="0"/>
              </a:rPr>
              <a:t>List</a:t>
            </a:r>
            <a:r>
              <a:rPr lang="en-ZA" dirty="0">
                <a:latin typeface="Arial" panose="020B0604020202020204" pitchFamily="34" charset="0"/>
                <a:ea typeface="Calibri" panose="020F0502020204030204" pitchFamily="34" charset="0"/>
              </a:rPr>
              <a:t>, the legislations and the development of booking systems to avoid overcrowding.</a:t>
            </a:r>
            <a:endParaRPr lang="en-ZA"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573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994</Words>
  <Application>Microsoft Office PowerPoint</Application>
  <PresentationFormat>Custom</PresentationFormat>
  <Paragraphs>83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Josefin Sans</vt:lpstr>
      <vt:lpstr>Arial</vt:lpstr>
      <vt:lpstr>Times New Roman</vt:lpstr>
      <vt:lpstr>Montserrat Ultra-Bold</vt:lpstr>
      <vt:lpstr>Office Theme</vt:lpstr>
      <vt:lpstr>Primary Health Care Nurses’ Opinions on National Health Insurance Implementation in Soweto health facilities </vt:lpstr>
      <vt:lpstr>INTRODUCTION</vt:lpstr>
      <vt:lpstr>The objective of the study</vt:lpstr>
      <vt:lpstr>Method</vt:lpstr>
      <vt:lpstr>Themes and Categories</vt:lpstr>
      <vt:lpstr>RESULTS/FINDINGS</vt:lpstr>
      <vt:lpstr>RESULTS/FINDINGS</vt:lpstr>
      <vt:lpstr>RESULTS/FINDINGS</vt:lpstr>
      <vt:lpstr>RESULTS/FINDINGS</vt:lpstr>
      <vt:lpstr>Recommendations</vt:lpstr>
      <vt:lpstr>Recommendations</vt:lpstr>
      <vt:lpstr>Recommendations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Vangile Khasana (gphealth)</dc:creator>
  <cp:lastModifiedBy>Vangile Khasana (gphealth)</cp:lastModifiedBy>
  <cp:revision>11</cp:revision>
  <dcterms:created xsi:type="dcterms:W3CDTF">2006-08-16T00:00:00Z</dcterms:created>
  <dcterms:modified xsi:type="dcterms:W3CDTF">2024-08-26T11:53:31Z</dcterms:modified>
  <dc:identifier>DAGBbZIf2EI</dc:identifier>
</cp:coreProperties>
</file>