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56" r:id="rId3"/>
    <p:sldId id="262" r:id="rId4"/>
    <p:sldId id="263" r:id="rId5"/>
    <p:sldId id="264" r:id="rId6"/>
    <p:sldId id="270" r:id="rId7"/>
    <p:sldId id="259" r:id="rId8"/>
    <p:sldId id="257" r:id="rId9"/>
    <p:sldId id="272" r:id="rId10"/>
    <p:sldId id="273" r:id="rId11"/>
    <p:sldId id="261" r:id="rId12"/>
    <p:sldId id="265" r:id="rId13"/>
    <p:sldId id="271" r:id="rId14"/>
    <p:sldId id="267" r:id="rId15"/>
    <p:sldId id="269" r:id="rId16"/>
  </p:sldIdLst>
  <p:sldSz cx="18288000" cy="10287000"/>
  <p:notesSz cx="6858000" cy="9144000"/>
  <p:embeddedFontLst>
    <p:embeddedFont>
      <p:font typeface="Josefin Sans" pitchFamily="2" charset="0"/>
      <p:regular r:id="rId18"/>
      <p:bold r:id="rId19"/>
    </p:embeddedFont>
    <p:embeddedFont>
      <p:font typeface="Montserrat Ultra-Bold" panose="020B060402020202020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8150F-98C5-4B27-9FBA-A3CA4F3B8B93}" v="1" dt="2024-08-23T13:48:33.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showGuides="1">
      <p:cViewPr varScale="1">
        <p:scale>
          <a:sx n="51" d="100"/>
          <a:sy n="51"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gani Ntimani" userId="4ec95b16-93c9-4f76-a92f-e6da578adff5" providerId="ADAL" clId="{1F38150F-98C5-4B27-9FBA-A3CA4F3B8B93}"/>
    <pc:docChg chg="modSld">
      <pc:chgData name="Bongani Ntimani" userId="4ec95b16-93c9-4f76-a92f-e6da578adff5" providerId="ADAL" clId="{1F38150F-98C5-4B27-9FBA-A3CA4F3B8B93}" dt="2024-08-23T13:49:03.830" v="29" actId="255"/>
      <pc:docMkLst>
        <pc:docMk/>
      </pc:docMkLst>
      <pc:sldChg chg="addSp modSp mod">
        <pc:chgData name="Bongani Ntimani" userId="4ec95b16-93c9-4f76-a92f-e6da578adff5" providerId="ADAL" clId="{1F38150F-98C5-4B27-9FBA-A3CA4F3B8B93}" dt="2024-08-23T13:49:03.830" v="29" actId="255"/>
        <pc:sldMkLst>
          <pc:docMk/>
          <pc:sldMk cId="0" sldId="256"/>
        </pc:sldMkLst>
        <pc:spChg chg="add mod">
          <ac:chgData name="Bongani Ntimani" userId="4ec95b16-93c9-4f76-a92f-e6da578adff5" providerId="ADAL" clId="{1F38150F-98C5-4B27-9FBA-A3CA4F3B8B93}" dt="2024-08-23T13:49:03.830" v="29" actId="255"/>
          <ac:spMkLst>
            <pc:docMk/>
            <pc:sldMk cId="0" sldId="256"/>
            <ac:spMk id="12" creationId="{FBFD80EC-B629-061E-8770-11F7CB19D01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7C5AA-6DBC-47ED-B777-0A6461DC98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09AAEE2-A13C-4969-96B5-14C7B3A98143}">
      <dgm:prSet custT="1"/>
      <dgm:spPr/>
      <dgm:t>
        <a:bodyPr/>
        <a:lstStyle/>
        <a:p>
          <a:pPr>
            <a:lnSpc>
              <a:spcPct val="100000"/>
            </a:lnSpc>
          </a:pPr>
          <a:r>
            <a:rPr lang="en-US" sz="2400" dirty="0"/>
            <a:t>The COVID-19 pandemic has had a significant impact globally and  the development and distribution of effective vaccines has been crucial in the fight against the virus.</a:t>
          </a:r>
        </a:p>
      </dgm:t>
    </dgm:pt>
    <dgm:pt modelId="{F3576D9A-6E5F-44F7-9CB5-1CB24DC71156}" type="parTrans" cxnId="{4A830B1D-6346-4F8C-A2FE-D587C8A8CFCE}">
      <dgm:prSet/>
      <dgm:spPr/>
      <dgm:t>
        <a:bodyPr/>
        <a:lstStyle/>
        <a:p>
          <a:endParaRPr lang="en-US"/>
        </a:p>
      </dgm:t>
    </dgm:pt>
    <dgm:pt modelId="{B2FB01D0-34DF-43FC-9E36-91024D863AEB}" type="sibTrans" cxnId="{4A830B1D-6346-4F8C-A2FE-D587C8A8CFCE}">
      <dgm:prSet/>
      <dgm:spPr/>
      <dgm:t>
        <a:bodyPr/>
        <a:lstStyle/>
        <a:p>
          <a:endParaRPr lang="en-US"/>
        </a:p>
      </dgm:t>
    </dgm:pt>
    <dgm:pt modelId="{5BDCF982-2D48-42AD-9B70-043D90E0E828}">
      <dgm:prSet custT="1"/>
      <dgm:spPr/>
      <dgm:t>
        <a:bodyPr/>
        <a:lstStyle/>
        <a:p>
          <a:pPr>
            <a:lnSpc>
              <a:spcPct val="100000"/>
            </a:lnSpc>
          </a:pPr>
          <a:r>
            <a:rPr lang="en-US" sz="2400" dirty="0"/>
            <a:t>However, Vaccine hesitancy and acceptance are major concerns for global health due to various factors such as mistrust in healthcare providers, concerns about vaccine safety, side effects, and effectiveness. </a:t>
          </a:r>
        </a:p>
      </dgm:t>
    </dgm:pt>
    <dgm:pt modelId="{AFEE0A85-5A5B-4345-B152-97640081E1AD}" type="parTrans" cxnId="{13E1A994-AF42-4209-A7BD-A4D8B4759829}">
      <dgm:prSet/>
      <dgm:spPr/>
      <dgm:t>
        <a:bodyPr/>
        <a:lstStyle/>
        <a:p>
          <a:endParaRPr lang="en-US"/>
        </a:p>
      </dgm:t>
    </dgm:pt>
    <dgm:pt modelId="{9E897336-0DD7-43E5-A80C-B9FAA28E0DF4}" type="sibTrans" cxnId="{13E1A994-AF42-4209-A7BD-A4D8B4759829}">
      <dgm:prSet/>
      <dgm:spPr/>
      <dgm:t>
        <a:bodyPr/>
        <a:lstStyle/>
        <a:p>
          <a:endParaRPr lang="en-US"/>
        </a:p>
      </dgm:t>
    </dgm:pt>
    <dgm:pt modelId="{BEABD717-CE6F-445C-8ADF-252FCCD62F5E}">
      <dgm:prSet custT="1"/>
      <dgm:spPr/>
      <dgm:t>
        <a:bodyPr/>
        <a:lstStyle/>
        <a:p>
          <a:pPr>
            <a:lnSpc>
              <a:spcPct val="100000"/>
            </a:lnSpc>
          </a:pPr>
          <a:r>
            <a:rPr lang="en-US" sz="2400" dirty="0"/>
            <a:t>Therefore, understanding vaccine acceptance is crucial for public health efforts to control the spread of the virus.</a:t>
          </a:r>
        </a:p>
      </dgm:t>
    </dgm:pt>
    <dgm:pt modelId="{AF4F2180-6DC5-4FCB-86F9-4BE210050104}" type="parTrans" cxnId="{29D00895-535F-4EDD-924D-B7EF66A066EB}">
      <dgm:prSet/>
      <dgm:spPr/>
      <dgm:t>
        <a:bodyPr/>
        <a:lstStyle/>
        <a:p>
          <a:endParaRPr lang="en-US"/>
        </a:p>
      </dgm:t>
    </dgm:pt>
    <dgm:pt modelId="{47C8190B-A7F6-4B2D-B2B1-09F9017131AD}" type="sibTrans" cxnId="{29D00895-535F-4EDD-924D-B7EF66A066EB}">
      <dgm:prSet/>
      <dgm:spPr/>
      <dgm:t>
        <a:bodyPr/>
        <a:lstStyle/>
        <a:p>
          <a:endParaRPr lang="en-US"/>
        </a:p>
      </dgm:t>
    </dgm:pt>
    <dgm:pt modelId="{6F569514-C80C-4995-AC6F-44AC646A5A9C}" type="pres">
      <dgm:prSet presAssocID="{8AD7C5AA-6DBC-47ED-B777-0A6461DC987C}" presName="root" presStyleCnt="0">
        <dgm:presLayoutVars>
          <dgm:dir/>
          <dgm:resizeHandles val="exact"/>
        </dgm:presLayoutVars>
      </dgm:prSet>
      <dgm:spPr/>
    </dgm:pt>
    <dgm:pt modelId="{A52725F0-60A1-4A44-82D5-3CAF8A3AE9ED}" type="pres">
      <dgm:prSet presAssocID="{009AAEE2-A13C-4969-96B5-14C7B3A98143}" presName="compNode" presStyleCnt="0"/>
      <dgm:spPr/>
    </dgm:pt>
    <dgm:pt modelId="{7D79F433-6C3C-4DBA-8AFE-2BBF88B398F3}" type="pres">
      <dgm:prSet presAssocID="{009AAEE2-A13C-4969-96B5-14C7B3A98143}" presName="bgRect" presStyleLbl="bgShp" presStyleIdx="0" presStyleCnt="3"/>
      <dgm:spPr/>
    </dgm:pt>
    <dgm:pt modelId="{1B98FDF8-6610-43DF-87EF-70F7AF2A942A}" type="pres">
      <dgm:prSet presAssocID="{009AAEE2-A13C-4969-96B5-14C7B3A981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edle"/>
        </a:ext>
      </dgm:extLst>
    </dgm:pt>
    <dgm:pt modelId="{C079B539-3616-49E8-9423-0D9B5303E8C6}" type="pres">
      <dgm:prSet presAssocID="{009AAEE2-A13C-4969-96B5-14C7B3A98143}" presName="spaceRect" presStyleCnt="0"/>
      <dgm:spPr/>
    </dgm:pt>
    <dgm:pt modelId="{0302C38F-16EA-42DB-805A-352C5142C80C}" type="pres">
      <dgm:prSet presAssocID="{009AAEE2-A13C-4969-96B5-14C7B3A98143}" presName="parTx" presStyleLbl="revTx" presStyleIdx="0" presStyleCnt="3">
        <dgm:presLayoutVars>
          <dgm:chMax val="0"/>
          <dgm:chPref val="0"/>
        </dgm:presLayoutVars>
      </dgm:prSet>
      <dgm:spPr/>
    </dgm:pt>
    <dgm:pt modelId="{4DAC73B4-8EEB-4016-AF31-982C81938D4A}" type="pres">
      <dgm:prSet presAssocID="{B2FB01D0-34DF-43FC-9E36-91024D863AEB}" presName="sibTrans" presStyleCnt="0"/>
      <dgm:spPr/>
    </dgm:pt>
    <dgm:pt modelId="{188D0A26-4C00-4886-BF8B-77A0626F2FEC}" type="pres">
      <dgm:prSet presAssocID="{5BDCF982-2D48-42AD-9B70-043D90E0E828}" presName="compNode" presStyleCnt="0"/>
      <dgm:spPr/>
    </dgm:pt>
    <dgm:pt modelId="{CBE2CBFB-3DFE-448F-BE71-44ADDF1F3F11}" type="pres">
      <dgm:prSet presAssocID="{5BDCF982-2D48-42AD-9B70-043D90E0E828}" presName="bgRect" presStyleLbl="bgShp" presStyleIdx="1" presStyleCnt="3"/>
      <dgm:spPr/>
    </dgm:pt>
    <dgm:pt modelId="{A7CA68F3-00C7-4A99-8398-43A7C556C246}" type="pres">
      <dgm:prSet presAssocID="{5BDCF982-2D48-42AD-9B70-043D90E0E8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20CF756B-F741-454F-ACB7-61128F8BBBF7}" type="pres">
      <dgm:prSet presAssocID="{5BDCF982-2D48-42AD-9B70-043D90E0E828}" presName="spaceRect" presStyleCnt="0"/>
      <dgm:spPr/>
    </dgm:pt>
    <dgm:pt modelId="{F20254B4-9DDF-4DB5-8BB6-F7701F52E5C5}" type="pres">
      <dgm:prSet presAssocID="{5BDCF982-2D48-42AD-9B70-043D90E0E828}" presName="parTx" presStyleLbl="revTx" presStyleIdx="1" presStyleCnt="3">
        <dgm:presLayoutVars>
          <dgm:chMax val="0"/>
          <dgm:chPref val="0"/>
        </dgm:presLayoutVars>
      </dgm:prSet>
      <dgm:spPr/>
    </dgm:pt>
    <dgm:pt modelId="{7C2DA4AE-29A7-4632-85EE-16BF7A44913F}" type="pres">
      <dgm:prSet presAssocID="{9E897336-0DD7-43E5-A80C-B9FAA28E0DF4}" presName="sibTrans" presStyleCnt="0"/>
      <dgm:spPr/>
    </dgm:pt>
    <dgm:pt modelId="{56EF616E-64AA-49AA-B705-65A46C109073}" type="pres">
      <dgm:prSet presAssocID="{BEABD717-CE6F-445C-8ADF-252FCCD62F5E}" presName="compNode" presStyleCnt="0"/>
      <dgm:spPr/>
    </dgm:pt>
    <dgm:pt modelId="{51DA4974-4027-4216-AF52-A479F5710658}" type="pres">
      <dgm:prSet presAssocID="{BEABD717-CE6F-445C-8ADF-252FCCD62F5E}" presName="bgRect" presStyleLbl="bgShp" presStyleIdx="2" presStyleCnt="3"/>
      <dgm:spPr/>
    </dgm:pt>
    <dgm:pt modelId="{591810EE-30BC-454A-8ADD-5B19193C12CB}" type="pres">
      <dgm:prSet presAssocID="{BEABD717-CE6F-445C-8ADF-252FCCD62F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ye dropper"/>
        </a:ext>
      </dgm:extLst>
    </dgm:pt>
    <dgm:pt modelId="{A2CD33AC-3260-4033-AB3D-557158DF1F4F}" type="pres">
      <dgm:prSet presAssocID="{BEABD717-CE6F-445C-8ADF-252FCCD62F5E}" presName="spaceRect" presStyleCnt="0"/>
      <dgm:spPr/>
    </dgm:pt>
    <dgm:pt modelId="{6B0E5C60-FA10-4C5B-A444-5E7C93CDEA3F}" type="pres">
      <dgm:prSet presAssocID="{BEABD717-CE6F-445C-8ADF-252FCCD62F5E}" presName="parTx" presStyleLbl="revTx" presStyleIdx="2" presStyleCnt="3">
        <dgm:presLayoutVars>
          <dgm:chMax val="0"/>
          <dgm:chPref val="0"/>
        </dgm:presLayoutVars>
      </dgm:prSet>
      <dgm:spPr/>
    </dgm:pt>
  </dgm:ptLst>
  <dgm:cxnLst>
    <dgm:cxn modelId="{16B87100-0394-4FCC-AC38-C2DEAFB324A0}" type="presOf" srcId="{BEABD717-CE6F-445C-8ADF-252FCCD62F5E}" destId="{6B0E5C60-FA10-4C5B-A444-5E7C93CDEA3F}" srcOrd="0" destOrd="0" presId="urn:microsoft.com/office/officeart/2018/2/layout/IconVerticalSolidList"/>
    <dgm:cxn modelId="{4A830B1D-6346-4F8C-A2FE-D587C8A8CFCE}" srcId="{8AD7C5AA-6DBC-47ED-B777-0A6461DC987C}" destId="{009AAEE2-A13C-4969-96B5-14C7B3A98143}" srcOrd="0" destOrd="0" parTransId="{F3576D9A-6E5F-44F7-9CB5-1CB24DC71156}" sibTransId="{B2FB01D0-34DF-43FC-9E36-91024D863AEB}"/>
    <dgm:cxn modelId="{13E1A994-AF42-4209-A7BD-A4D8B4759829}" srcId="{8AD7C5AA-6DBC-47ED-B777-0A6461DC987C}" destId="{5BDCF982-2D48-42AD-9B70-043D90E0E828}" srcOrd="1" destOrd="0" parTransId="{AFEE0A85-5A5B-4345-B152-97640081E1AD}" sibTransId="{9E897336-0DD7-43E5-A80C-B9FAA28E0DF4}"/>
    <dgm:cxn modelId="{29D00895-535F-4EDD-924D-B7EF66A066EB}" srcId="{8AD7C5AA-6DBC-47ED-B777-0A6461DC987C}" destId="{BEABD717-CE6F-445C-8ADF-252FCCD62F5E}" srcOrd="2" destOrd="0" parTransId="{AF4F2180-6DC5-4FCB-86F9-4BE210050104}" sibTransId="{47C8190B-A7F6-4B2D-B2B1-09F9017131AD}"/>
    <dgm:cxn modelId="{01AED5BA-6E03-4A25-8D98-949347B035A3}" type="presOf" srcId="{8AD7C5AA-6DBC-47ED-B777-0A6461DC987C}" destId="{6F569514-C80C-4995-AC6F-44AC646A5A9C}" srcOrd="0" destOrd="0" presId="urn:microsoft.com/office/officeart/2018/2/layout/IconVerticalSolidList"/>
    <dgm:cxn modelId="{223E62D0-F369-4A1D-A803-B64E7844E04A}" type="presOf" srcId="{5BDCF982-2D48-42AD-9B70-043D90E0E828}" destId="{F20254B4-9DDF-4DB5-8BB6-F7701F52E5C5}" srcOrd="0" destOrd="0" presId="urn:microsoft.com/office/officeart/2018/2/layout/IconVerticalSolidList"/>
    <dgm:cxn modelId="{6CE6B5EC-B130-41DF-BE7D-6DE6FB86621A}" type="presOf" srcId="{009AAEE2-A13C-4969-96B5-14C7B3A98143}" destId="{0302C38F-16EA-42DB-805A-352C5142C80C}" srcOrd="0" destOrd="0" presId="urn:microsoft.com/office/officeart/2018/2/layout/IconVerticalSolidList"/>
    <dgm:cxn modelId="{2DDB5F90-4EAE-4F2A-986B-551653E74AE8}" type="presParOf" srcId="{6F569514-C80C-4995-AC6F-44AC646A5A9C}" destId="{A52725F0-60A1-4A44-82D5-3CAF8A3AE9ED}" srcOrd="0" destOrd="0" presId="urn:microsoft.com/office/officeart/2018/2/layout/IconVerticalSolidList"/>
    <dgm:cxn modelId="{0BD83E84-71E4-4DB2-BC84-49F12FA3B7F6}" type="presParOf" srcId="{A52725F0-60A1-4A44-82D5-3CAF8A3AE9ED}" destId="{7D79F433-6C3C-4DBA-8AFE-2BBF88B398F3}" srcOrd="0" destOrd="0" presId="urn:microsoft.com/office/officeart/2018/2/layout/IconVerticalSolidList"/>
    <dgm:cxn modelId="{E7D385FD-3625-488C-A32D-BC7D9A1943C2}" type="presParOf" srcId="{A52725F0-60A1-4A44-82D5-3CAF8A3AE9ED}" destId="{1B98FDF8-6610-43DF-87EF-70F7AF2A942A}" srcOrd="1" destOrd="0" presId="urn:microsoft.com/office/officeart/2018/2/layout/IconVerticalSolidList"/>
    <dgm:cxn modelId="{D48F3318-A3B4-4916-9B2E-7B568F6F9C02}" type="presParOf" srcId="{A52725F0-60A1-4A44-82D5-3CAF8A3AE9ED}" destId="{C079B539-3616-49E8-9423-0D9B5303E8C6}" srcOrd="2" destOrd="0" presId="urn:microsoft.com/office/officeart/2018/2/layout/IconVerticalSolidList"/>
    <dgm:cxn modelId="{E98215AF-6A54-45B5-9B54-7BBC1240B07E}" type="presParOf" srcId="{A52725F0-60A1-4A44-82D5-3CAF8A3AE9ED}" destId="{0302C38F-16EA-42DB-805A-352C5142C80C}" srcOrd="3" destOrd="0" presId="urn:microsoft.com/office/officeart/2018/2/layout/IconVerticalSolidList"/>
    <dgm:cxn modelId="{D5FA8225-8BEE-4104-8C03-3C963824EC7E}" type="presParOf" srcId="{6F569514-C80C-4995-AC6F-44AC646A5A9C}" destId="{4DAC73B4-8EEB-4016-AF31-982C81938D4A}" srcOrd="1" destOrd="0" presId="urn:microsoft.com/office/officeart/2018/2/layout/IconVerticalSolidList"/>
    <dgm:cxn modelId="{C7F75C9A-F6A8-4827-AB96-DE7FB39241B7}" type="presParOf" srcId="{6F569514-C80C-4995-AC6F-44AC646A5A9C}" destId="{188D0A26-4C00-4886-BF8B-77A0626F2FEC}" srcOrd="2" destOrd="0" presId="urn:microsoft.com/office/officeart/2018/2/layout/IconVerticalSolidList"/>
    <dgm:cxn modelId="{30E2008E-1244-4857-BC61-CA701DB91F4F}" type="presParOf" srcId="{188D0A26-4C00-4886-BF8B-77A0626F2FEC}" destId="{CBE2CBFB-3DFE-448F-BE71-44ADDF1F3F11}" srcOrd="0" destOrd="0" presId="urn:microsoft.com/office/officeart/2018/2/layout/IconVerticalSolidList"/>
    <dgm:cxn modelId="{F8581E5C-0FD8-4848-9FDE-7DEBDFE77067}" type="presParOf" srcId="{188D0A26-4C00-4886-BF8B-77A0626F2FEC}" destId="{A7CA68F3-00C7-4A99-8398-43A7C556C246}" srcOrd="1" destOrd="0" presId="urn:microsoft.com/office/officeart/2018/2/layout/IconVerticalSolidList"/>
    <dgm:cxn modelId="{49AC52E5-9C69-4E54-B221-295BB524C773}" type="presParOf" srcId="{188D0A26-4C00-4886-BF8B-77A0626F2FEC}" destId="{20CF756B-F741-454F-ACB7-61128F8BBBF7}" srcOrd="2" destOrd="0" presId="urn:microsoft.com/office/officeart/2018/2/layout/IconVerticalSolidList"/>
    <dgm:cxn modelId="{4A659136-17CC-456B-87FA-DB091BABE964}" type="presParOf" srcId="{188D0A26-4C00-4886-BF8B-77A0626F2FEC}" destId="{F20254B4-9DDF-4DB5-8BB6-F7701F52E5C5}" srcOrd="3" destOrd="0" presId="urn:microsoft.com/office/officeart/2018/2/layout/IconVerticalSolidList"/>
    <dgm:cxn modelId="{19460D87-22F0-4E3B-B9F1-732CD091A4AB}" type="presParOf" srcId="{6F569514-C80C-4995-AC6F-44AC646A5A9C}" destId="{7C2DA4AE-29A7-4632-85EE-16BF7A44913F}" srcOrd="3" destOrd="0" presId="urn:microsoft.com/office/officeart/2018/2/layout/IconVerticalSolidList"/>
    <dgm:cxn modelId="{F13B6DB2-C00E-4DB7-AF41-0D6C56C003C2}" type="presParOf" srcId="{6F569514-C80C-4995-AC6F-44AC646A5A9C}" destId="{56EF616E-64AA-49AA-B705-65A46C109073}" srcOrd="4" destOrd="0" presId="urn:microsoft.com/office/officeart/2018/2/layout/IconVerticalSolidList"/>
    <dgm:cxn modelId="{08213106-BC18-4291-927C-FBD425A3B1FD}" type="presParOf" srcId="{56EF616E-64AA-49AA-B705-65A46C109073}" destId="{51DA4974-4027-4216-AF52-A479F5710658}" srcOrd="0" destOrd="0" presId="urn:microsoft.com/office/officeart/2018/2/layout/IconVerticalSolidList"/>
    <dgm:cxn modelId="{18FC1D9A-B410-4639-870E-37F73F40DD33}" type="presParOf" srcId="{56EF616E-64AA-49AA-B705-65A46C109073}" destId="{591810EE-30BC-454A-8ADD-5B19193C12CB}" srcOrd="1" destOrd="0" presId="urn:microsoft.com/office/officeart/2018/2/layout/IconVerticalSolidList"/>
    <dgm:cxn modelId="{F4B41A0E-D7B8-4465-914F-1260FFCF3468}" type="presParOf" srcId="{56EF616E-64AA-49AA-B705-65A46C109073}" destId="{A2CD33AC-3260-4033-AB3D-557158DF1F4F}" srcOrd="2" destOrd="0" presId="urn:microsoft.com/office/officeart/2018/2/layout/IconVerticalSolidList"/>
    <dgm:cxn modelId="{8510242E-7A57-4622-AA85-73E7045AA5A6}" type="presParOf" srcId="{56EF616E-64AA-49AA-B705-65A46C109073}" destId="{6B0E5C60-FA10-4C5B-A444-5E7C93CDEA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E1D7B-D2C1-4ED5-A1A0-58A3D4BBEE1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EDD81A-B376-4B64-BCE6-56C8A7E6655A}">
      <dgm:prSet custT="1"/>
      <dgm:spPr/>
      <dgm:t>
        <a:bodyPr/>
        <a:lstStyle/>
        <a:p>
          <a:pPr>
            <a:lnSpc>
              <a:spcPct val="100000"/>
            </a:lnSpc>
          </a:pPr>
          <a:r>
            <a:rPr lang="en-US" sz="2800" dirty="0"/>
            <a:t>This study aimed to determine the prevalence, knowledge, perceptions, and attitudes toward COVID-19 vaccine uptake among adult patients at the Lillian Ngoyi Community Health Centre in Soweto, South Africa. </a:t>
          </a:r>
        </a:p>
      </dgm:t>
    </dgm:pt>
    <dgm:pt modelId="{8C615680-EF88-4A83-9644-1CF65AF5173E}" type="parTrans" cxnId="{3933B56D-8D29-4C35-903F-C682D47DAE23}">
      <dgm:prSet/>
      <dgm:spPr/>
      <dgm:t>
        <a:bodyPr/>
        <a:lstStyle/>
        <a:p>
          <a:endParaRPr lang="en-US"/>
        </a:p>
      </dgm:t>
    </dgm:pt>
    <dgm:pt modelId="{79CBA7CB-9D48-418F-B243-F90445F71182}" type="sibTrans" cxnId="{3933B56D-8D29-4C35-903F-C682D47DAE23}">
      <dgm:prSet/>
      <dgm:spPr/>
      <dgm:t>
        <a:bodyPr/>
        <a:lstStyle/>
        <a:p>
          <a:endParaRPr lang="en-US"/>
        </a:p>
      </dgm:t>
    </dgm:pt>
    <dgm:pt modelId="{3D1078D1-3878-44C6-9B9F-6D8AFF5B9787}">
      <dgm:prSet custT="1"/>
      <dgm:spPr/>
      <dgm:t>
        <a:bodyPr/>
        <a:lstStyle/>
        <a:p>
          <a:pPr>
            <a:lnSpc>
              <a:spcPct val="100000"/>
            </a:lnSpc>
          </a:pPr>
          <a:r>
            <a:rPr lang="en-US" sz="2800" dirty="0"/>
            <a:t>The study hopes to provide valuable insights that can inform public health strategies and improve vaccine uptake in the communities.</a:t>
          </a:r>
        </a:p>
      </dgm:t>
    </dgm:pt>
    <dgm:pt modelId="{C405206B-EAFE-4F81-9E73-924C419660DC}" type="parTrans" cxnId="{CF7DBB1D-EA7F-4BF5-A2E2-D0D4C2049820}">
      <dgm:prSet/>
      <dgm:spPr/>
      <dgm:t>
        <a:bodyPr/>
        <a:lstStyle/>
        <a:p>
          <a:endParaRPr lang="en-US"/>
        </a:p>
      </dgm:t>
    </dgm:pt>
    <dgm:pt modelId="{6B6FE2C3-C03A-4D64-A628-4F519AB7C0E8}" type="sibTrans" cxnId="{CF7DBB1D-EA7F-4BF5-A2E2-D0D4C2049820}">
      <dgm:prSet/>
      <dgm:spPr/>
      <dgm:t>
        <a:bodyPr/>
        <a:lstStyle/>
        <a:p>
          <a:endParaRPr lang="en-US"/>
        </a:p>
      </dgm:t>
    </dgm:pt>
    <dgm:pt modelId="{3E432E30-2087-4C63-A93F-22BE8CF25B25}" type="pres">
      <dgm:prSet presAssocID="{73CE1D7B-D2C1-4ED5-A1A0-58A3D4BBEE14}" presName="root" presStyleCnt="0">
        <dgm:presLayoutVars>
          <dgm:dir/>
          <dgm:resizeHandles val="exact"/>
        </dgm:presLayoutVars>
      </dgm:prSet>
      <dgm:spPr/>
    </dgm:pt>
    <dgm:pt modelId="{69BB5EC1-B97C-4E24-8440-CD9F30A541CA}" type="pres">
      <dgm:prSet presAssocID="{23EDD81A-B376-4B64-BCE6-56C8A7E6655A}" presName="compNode" presStyleCnt="0"/>
      <dgm:spPr/>
    </dgm:pt>
    <dgm:pt modelId="{CFF24BCE-2589-477D-BC8A-3DDDD9392CC9}" type="pres">
      <dgm:prSet presAssocID="{23EDD81A-B376-4B64-BCE6-56C8A7E6655A}" presName="bgRect" presStyleLbl="bgShp" presStyleIdx="0" presStyleCnt="2"/>
      <dgm:spPr/>
    </dgm:pt>
    <dgm:pt modelId="{657DCE40-94B9-418D-9A40-49691F20B918}" type="pres">
      <dgm:prSet presAssocID="{23EDD81A-B376-4B64-BCE6-56C8A7E665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edle"/>
        </a:ext>
      </dgm:extLst>
    </dgm:pt>
    <dgm:pt modelId="{ED1ACA86-B11F-475D-B504-6DEF8B717D60}" type="pres">
      <dgm:prSet presAssocID="{23EDD81A-B376-4B64-BCE6-56C8A7E6655A}" presName="spaceRect" presStyleCnt="0"/>
      <dgm:spPr/>
    </dgm:pt>
    <dgm:pt modelId="{14C30FD5-62E4-4813-8B82-2808D76A878C}" type="pres">
      <dgm:prSet presAssocID="{23EDD81A-B376-4B64-BCE6-56C8A7E6655A}" presName="parTx" presStyleLbl="revTx" presStyleIdx="0" presStyleCnt="2">
        <dgm:presLayoutVars>
          <dgm:chMax val="0"/>
          <dgm:chPref val="0"/>
        </dgm:presLayoutVars>
      </dgm:prSet>
      <dgm:spPr/>
    </dgm:pt>
    <dgm:pt modelId="{F51F11D0-0B96-4F17-9560-F92899627D17}" type="pres">
      <dgm:prSet presAssocID="{79CBA7CB-9D48-418F-B243-F90445F71182}" presName="sibTrans" presStyleCnt="0"/>
      <dgm:spPr/>
    </dgm:pt>
    <dgm:pt modelId="{7FC8F953-7E95-448E-93DA-2C248B5A1C30}" type="pres">
      <dgm:prSet presAssocID="{3D1078D1-3878-44C6-9B9F-6D8AFF5B9787}" presName="compNode" presStyleCnt="0"/>
      <dgm:spPr/>
    </dgm:pt>
    <dgm:pt modelId="{9F65B627-A6D9-4011-8BA3-5DA2CDE7BE97}" type="pres">
      <dgm:prSet presAssocID="{3D1078D1-3878-44C6-9B9F-6D8AFF5B9787}" presName="bgRect" presStyleLbl="bgShp" presStyleIdx="1" presStyleCnt="2"/>
      <dgm:spPr/>
    </dgm:pt>
    <dgm:pt modelId="{54BC8A22-13F4-4B23-ADEE-97EEBF919FAF}" type="pres">
      <dgm:prSet presAssocID="{3D1078D1-3878-44C6-9B9F-6D8AFF5B978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F2969480-1AE8-4369-A566-9EA0BDEA2819}" type="pres">
      <dgm:prSet presAssocID="{3D1078D1-3878-44C6-9B9F-6D8AFF5B9787}" presName="spaceRect" presStyleCnt="0"/>
      <dgm:spPr/>
    </dgm:pt>
    <dgm:pt modelId="{D40368E6-FDDB-4806-8B9B-68B1AA92D11C}" type="pres">
      <dgm:prSet presAssocID="{3D1078D1-3878-44C6-9B9F-6D8AFF5B9787}" presName="parTx" presStyleLbl="revTx" presStyleIdx="1" presStyleCnt="2">
        <dgm:presLayoutVars>
          <dgm:chMax val="0"/>
          <dgm:chPref val="0"/>
        </dgm:presLayoutVars>
      </dgm:prSet>
      <dgm:spPr/>
    </dgm:pt>
  </dgm:ptLst>
  <dgm:cxnLst>
    <dgm:cxn modelId="{CF7DBB1D-EA7F-4BF5-A2E2-D0D4C2049820}" srcId="{73CE1D7B-D2C1-4ED5-A1A0-58A3D4BBEE14}" destId="{3D1078D1-3878-44C6-9B9F-6D8AFF5B9787}" srcOrd="1" destOrd="0" parTransId="{C405206B-EAFE-4F81-9E73-924C419660DC}" sibTransId="{6B6FE2C3-C03A-4D64-A628-4F519AB7C0E8}"/>
    <dgm:cxn modelId="{6C675B65-65C4-406F-BAE0-99645A1243BE}" type="presOf" srcId="{3D1078D1-3878-44C6-9B9F-6D8AFF5B9787}" destId="{D40368E6-FDDB-4806-8B9B-68B1AA92D11C}" srcOrd="0" destOrd="0" presId="urn:microsoft.com/office/officeart/2018/2/layout/IconVerticalSolidList"/>
    <dgm:cxn modelId="{3933B56D-8D29-4C35-903F-C682D47DAE23}" srcId="{73CE1D7B-D2C1-4ED5-A1A0-58A3D4BBEE14}" destId="{23EDD81A-B376-4B64-BCE6-56C8A7E6655A}" srcOrd="0" destOrd="0" parTransId="{8C615680-EF88-4A83-9644-1CF65AF5173E}" sibTransId="{79CBA7CB-9D48-418F-B243-F90445F71182}"/>
    <dgm:cxn modelId="{D249DF98-3B6B-49BA-9A93-8A3AB1317707}" type="presOf" srcId="{73CE1D7B-D2C1-4ED5-A1A0-58A3D4BBEE14}" destId="{3E432E30-2087-4C63-A93F-22BE8CF25B25}" srcOrd="0" destOrd="0" presId="urn:microsoft.com/office/officeart/2018/2/layout/IconVerticalSolidList"/>
    <dgm:cxn modelId="{A008E1B4-DF85-49E8-958E-500E7D56714C}" type="presOf" srcId="{23EDD81A-B376-4B64-BCE6-56C8A7E6655A}" destId="{14C30FD5-62E4-4813-8B82-2808D76A878C}" srcOrd="0" destOrd="0" presId="urn:microsoft.com/office/officeart/2018/2/layout/IconVerticalSolidList"/>
    <dgm:cxn modelId="{5FF75862-0C7A-4844-B4AF-1F815680A713}" type="presParOf" srcId="{3E432E30-2087-4C63-A93F-22BE8CF25B25}" destId="{69BB5EC1-B97C-4E24-8440-CD9F30A541CA}" srcOrd="0" destOrd="0" presId="urn:microsoft.com/office/officeart/2018/2/layout/IconVerticalSolidList"/>
    <dgm:cxn modelId="{9D8B68B3-4B48-431C-B13A-106D08C72F1F}" type="presParOf" srcId="{69BB5EC1-B97C-4E24-8440-CD9F30A541CA}" destId="{CFF24BCE-2589-477D-BC8A-3DDDD9392CC9}" srcOrd="0" destOrd="0" presId="urn:microsoft.com/office/officeart/2018/2/layout/IconVerticalSolidList"/>
    <dgm:cxn modelId="{55089644-DE2B-48E8-B8F5-896F80DBC318}" type="presParOf" srcId="{69BB5EC1-B97C-4E24-8440-CD9F30A541CA}" destId="{657DCE40-94B9-418D-9A40-49691F20B918}" srcOrd="1" destOrd="0" presId="urn:microsoft.com/office/officeart/2018/2/layout/IconVerticalSolidList"/>
    <dgm:cxn modelId="{A1B28C4D-5172-4F7E-8794-86759ED3EEB8}" type="presParOf" srcId="{69BB5EC1-B97C-4E24-8440-CD9F30A541CA}" destId="{ED1ACA86-B11F-475D-B504-6DEF8B717D60}" srcOrd="2" destOrd="0" presId="urn:microsoft.com/office/officeart/2018/2/layout/IconVerticalSolidList"/>
    <dgm:cxn modelId="{6B4B4B8E-EB45-4BED-A077-8021F0EF4713}" type="presParOf" srcId="{69BB5EC1-B97C-4E24-8440-CD9F30A541CA}" destId="{14C30FD5-62E4-4813-8B82-2808D76A878C}" srcOrd="3" destOrd="0" presId="urn:microsoft.com/office/officeart/2018/2/layout/IconVerticalSolidList"/>
    <dgm:cxn modelId="{C8440C65-C2CF-42AB-AEEF-8449B7D010A3}" type="presParOf" srcId="{3E432E30-2087-4C63-A93F-22BE8CF25B25}" destId="{F51F11D0-0B96-4F17-9560-F92899627D17}" srcOrd="1" destOrd="0" presId="urn:microsoft.com/office/officeart/2018/2/layout/IconVerticalSolidList"/>
    <dgm:cxn modelId="{E0CDEB02-F86F-40A7-A5B1-4EE082A6275B}" type="presParOf" srcId="{3E432E30-2087-4C63-A93F-22BE8CF25B25}" destId="{7FC8F953-7E95-448E-93DA-2C248B5A1C30}" srcOrd="2" destOrd="0" presId="urn:microsoft.com/office/officeart/2018/2/layout/IconVerticalSolidList"/>
    <dgm:cxn modelId="{D7DEB622-FC23-4E87-A564-E3E74945E91B}" type="presParOf" srcId="{7FC8F953-7E95-448E-93DA-2C248B5A1C30}" destId="{9F65B627-A6D9-4011-8BA3-5DA2CDE7BE97}" srcOrd="0" destOrd="0" presId="urn:microsoft.com/office/officeart/2018/2/layout/IconVerticalSolidList"/>
    <dgm:cxn modelId="{B8D262A5-6CA1-4792-A5BB-7B7CDFBDCE5E}" type="presParOf" srcId="{7FC8F953-7E95-448E-93DA-2C248B5A1C30}" destId="{54BC8A22-13F4-4B23-ADEE-97EEBF919FAF}" srcOrd="1" destOrd="0" presId="urn:microsoft.com/office/officeart/2018/2/layout/IconVerticalSolidList"/>
    <dgm:cxn modelId="{1D7A2D21-7C93-48DD-9E21-E8857830C3C0}" type="presParOf" srcId="{7FC8F953-7E95-448E-93DA-2C248B5A1C30}" destId="{F2969480-1AE8-4369-A566-9EA0BDEA2819}" srcOrd="2" destOrd="0" presId="urn:microsoft.com/office/officeart/2018/2/layout/IconVerticalSolidList"/>
    <dgm:cxn modelId="{D5C99D20-9E2B-4571-95A2-8DD518937554}" type="presParOf" srcId="{7FC8F953-7E95-448E-93DA-2C248B5A1C30}" destId="{D40368E6-FDDB-4806-8B9B-68B1AA92D1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B2DAD-85B0-41D0-84D4-088E48E27198}"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8051826-4D0B-4B7F-892A-696D488D7E7B}">
      <dgm:prSet custT="1"/>
      <dgm:spPr/>
      <dgm:t>
        <a:bodyPr/>
        <a:lstStyle/>
        <a:p>
          <a:pPr>
            <a:lnSpc>
              <a:spcPct val="100000"/>
            </a:lnSpc>
          </a:pPr>
          <a:r>
            <a:rPr lang="en-US" sz="2800" b="1" dirty="0"/>
            <a:t>The study employed an observational, case-control quantitative design.</a:t>
          </a:r>
        </a:p>
      </dgm:t>
    </dgm:pt>
    <dgm:pt modelId="{8CFDEE0B-5E3F-498D-8BA2-BE1B698D15D5}" type="parTrans" cxnId="{9616DEC2-6E22-448F-B976-8571B09B0CB0}">
      <dgm:prSet/>
      <dgm:spPr/>
      <dgm:t>
        <a:bodyPr/>
        <a:lstStyle/>
        <a:p>
          <a:endParaRPr lang="en-US"/>
        </a:p>
      </dgm:t>
    </dgm:pt>
    <dgm:pt modelId="{960CEF46-8A84-4655-BE0E-6C54B13866C5}" type="sibTrans" cxnId="{9616DEC2-6E22-448F-B976-8571B09B0CB0}">
      <dgm:prSet/>
      <dgm:spPr/>
      <dgm:t>
        <a:bodyPr/>
        <a:lstStyle/>
        <a:p>
          <a:endParaRPr lang="en-US"/>
        </a:p>
      </dgm:t>
    </dgm:pt>
    <dgm:pt modelId="{645F8DD8-D2A9-4D17-BC8A-1493DFCD04CC}">
      <dgm:prSet custT="1"/>
      <dgm:spPr/>
      <dgm:t>
        <a:bodyPr/>
        <a:lstStyle/>
        <a:p>
          <a:pPr>
            <a:lnSpc>
              <a:spcPct val="100000"/>
            </a:lnSpc>
          </a:pPr>
          <a:r>
            <a:rPr lang="en-US" sz="2400" b="1" dirty="0"/>
            <a:t>Data was collected through in-person interviews using structured questionnaires from 374 participants at Lillian Ngoyi C </a:t>
          </a:r>
        </a:p>
      </dgm:t>
    </dgm:pt>
    <dgm:pt modelId="{D0185C7A-C2B7-4453-B14B-D3671AAB401E}" type="parTrans" cxnId="{DBC273E9-A223-4538-BA52-37983FA27730}">
      <dgm:prSet/>
      <dgm:spPr/>
      <dgm:t>
        <a:bodyPr/>
        <a:lstStyle/>
        <a:p>
          <a:endParaRPr lang="en-US"/>
        </a:p>
      </dgm:t>
    </dgm:pt>
    <dgm:pt modelId="{6DB6D6FA-86B8-4E48-BCAE-A97C3892EB67}" type="sibTrans" cxnId="{DBC273E9-A223-4538-BA52-37983FA27730}">
      <dgm:prSet/>
      <dgm:spPr/>
      <dgm:t>
        <a:bodyPr/>
        <a:lstStyle/>
        <a:p>
          <a:endParaRPr lang="en-US"/>
        </a:p>
      </dgm:t>
    </dgm:pt>
    <dgm:pt modelId="{F07A7E60-8F19-47A9-8C1E-2177602E8AA3}">
      <dgm:prSet custT="1"/>
      <dgm:spPr/>
      <dgm:t>
        <a:bodyPr/>
        <a:lstStyle/>
        <a:p>
          <a:pPr>
            <a:lnSpc>
              <a:spcPct val="100000"/>
            </a:lnSpc>
          </a:pPr>
          <a:r>
            <a:rPr lang="en-US" sz="2400" b="1" dirty="0"/>
            <a:t>The quantitative data gathered was analyzed using the Statistical Package for Social Sciences (SPSS) version 29, employing various statistical techniques to derive meaningful insights.</a:t>
          </a:r>
        </a:p>
      </dgm:t>
    </dgm:pt>
    <dgm:pt modelId="{C1CD8938-0924-4C06-B5F4-881E1D0F5203}" type="parTrans" cxnId="{36560391-15D1-4FEB-ADF9-38C46E5C85A0}">
      <dgm:prSet/>
      <dgm:spPr/>
      <dgm:t>
        <a:bodyPr/>
        <a:lstStyle/>
        <a:p>
          <a:endParaRPr lang="en-US"/>
        </a:p>
      </dgm:t>
    </dgm:pt>
    <dgm:pt modelId="{B96F8870-6BC0-43E5-A50E-F5DE9C051B83}" type="sibTrans" cxnId="{36560391-15D1-4FEB-ADF9-38C46E5C85A0}">
      <dgm:prSet/>
      <dgm:spPr/>
      <dgm:t>
        <a:bodyPr/>
        <a:lstStyle/>
        <a:p>
          <a:endParaRPr lang="en-US"/>
        </a:p>
      </dgm:t>
    </dgm:pt>
    <dgm:pt modelId="{D5088C1B-0FD5-4EE8-AC25-3342704EB919}" type="pres">
      <dgm:prSet presAssocID="{EFBB2DAD-85B0-41D0-84D4-088E48E27198}" presName="root" presStyleCnt="0">
        <dgm:presLayoutVars>
          <dgm:dir/>
          <dgm:resizeHandles val="exact"/>
        </dgm:presLayoutVars>
      </dgm:prSet>
      <dgm:spPr/>
    </dgm:pt>
    <dgm:pt modelId="{D4A36420-B51F-48E0-BBE6-DB39F4A5A856}" type="pres">
      <dgm:prSet presAssocID="{18051826-4D0B-4B7F-892A-696D488D7E7B}" presName="compNode" presStyleCnt="0"/>
      <dgm:spPr/>
    </dgm:pt>
    <dgm:pt modelId="{E6E52B6A-92D3-4F37-8A75-C91FFDE99222}" type="pres">
      <dgm:prSet presAssocID="{18051826-4D0B-4B7F-892A-696D488D7E7B}" presName="bgRect" presStyleLbl="bgShp" presStyleIdx="0" presStyleCnt="3"/>
      <dgm:spPr/>
    </dgm:pt>
    <dgm:pt modelId="{959B3901-59B7-4043-8B77-503DC941AD6F}" type="pres">
      <dgm:prSet presAssocID="{18051826-4D0B-4B7F-892A-696D488D7E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atre"/>
        </a:ext>
      </dgm:extLst>
    </dgm:pt>
    <dgm:pt modelId="{22D96968-7D53-4473-85ED-DDC68BBB6FA0}" type="pres">
      <dgm:prSet presAssocID="{18051826-4D0B-4B7F-892A-696D488D7E7B}" presName="spaceRect" presStyleCnt="0"/>
      <dgm:spPr/>
    </dgm:pt>
    <dgm:pt modelId="{CAD03D1F-26C9-44EA-BFB9-77555209017A}" type="pres">
      <dgm:prSet presAssocID="{18051826-4D0B-4B7F-892A-696D488D7E7B}" presName="parTx" presStyleLbl="revTx" presStyleIdx="0" presStyleCnt="3">
        <dgm:presLayoutVars>
          <dgm:chMax val="0"/>
          <dgm:chPref val="0"/>
        </dgm:presLayoutVars>
      </dgm:prSet>
      <dgm:spPr/>
    </dgm:pt>
    <dgm:pt modelId="{27B1FCFE-11FB-43F6-9993-35F2D8E49722}" type="pres">
      <dgm:prSet presAssocID="{960CEF46-8A84-4655-BE0E-6C54B13866C5}" presName="sibTrans" presStyleCnt="0"/>
      <dgm:spPr/>
    </dgm:pt>
    <dgm:pt modelId="{8E9BD294-5EE5-4DF7-8E4B-34275F78699D}" type="pres">
      <dgm:prSet presAssocID="{645F8DD8-D2A9-4D17-BC8A-1493DFCD04CC}" presName="compNode" presStyleCnt="0"/>
      <dgm:spPr/>
    </dgm:pt>
    <dgm:pt modelId="{C6CB7A33-ED63-4A49-BED6-791D49F2896D}" type="pres">
      <dgm:prSet presAssocID="{645F8DD8-D2A9-4D17-BC8A-1493DFCD04CC}" presName="bgRect" presStyleLbl="bgShp" presStyleIdx="1" presStyleCnt="3"/>
      <dgm:spPr/>
    </dgm:pt>
    <dgm:pt modelId="{F53BBBBE-38EA-4856-AF60-B8700BF49BC1}" type="pres">
      <dgm:prSet presAssocID="{645F8DD8-D2A9-4D17-BC8A-1493DFCD04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A410EAD0-8B14-4D8A-9006-6DB93C15FE1D}" type="pres">
      <dgm:prSet presAssocID="{645F8DD8-D2A9-4D17-BC8A-1493DFCD04CC}" presName="spaceRect" presStyleCnt="0"/>
      <dgm:spPr/>
    </dgm:pt>
    <dgm:pt modelId="{5525AA77-EB47-4E72-924C-93A479543469}" type="pres">
      <dgm:prSet presAssocID="{645F8DD8-D2A9-4D17-BC8A-1493DFCD04CC}" presName="parTx" presStyleLbl="revTx" presStyleIdx="1" presStyleCnt="3">
        <dgm:presLayoutVars>
          <dgm:chMax val="0"/>
          <dgm:chPref val="0"/>
        </dgm:presLayoutVars>
      </dgm:prSet>
      <dgm:spPr/>
    </dgm:pt>
    <dgm:pt modelId="{B4D1E507-290D-42AB-8F13-F151E8DC0EAF}" type="pres">
      <dgm:prSet presAssocID="{6DB6D6FA-86B8-4E48-BCAE-A97C3892EB67}" presName="sibTrans" presStyleCnt="0"/>
      <dgm:spPr/>
    </dgm:pt>
    <dgm:pt modelId="{EFF95066-3455-492D-8051-843233627BD5}" type="pres">
      <dgm:prSet presAssocID="{F07A7E60-8F19-47A9-8C1E-2177602E8AA3}" presName="compNode" presStyleCnt="0"/>
      <dgm:spPr/>
    </dgm:pt>
    <dgm:pt modelId="{6D39ADE5-D05C-4271-AA26-CCB4824C895A}" type="pres">
      <dgm:prSet presAssocID="{F07A7E60-8F19-47A9-8C1E-2177602E8AA3}" presName="bgRect" presStyleLbl="bgShp" presStyleIdx="2" presStyleCnt="3" custLinFactNeighborX="-7005" custLinFactNeighborY="22698"/>
      <dgm:spPr/>
    </dgm:pt>
    <dgm:pt modelId="{A9327EF5-F443-471C-AA30-352B43665BD7}" type="pres">
      <dgm:prSet presAssocID="{F07A7E60-8F19-47A9-8C1E-2177602E8A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Pie Chart"/>
        </a:ext>
      </dgm:extLst>
    </dgm:pt>
    <dgm:pt modelId="{C20EFD08-BDDE-408C-99B6-09AB62B7A6F6}" type="pres">
      <dgm:prSet presAssocID="{F07A7E60-8F19-47A9-8C1E-2177602E8AA3}" presName="spaceRect" presStyleCnt="0"/>
      <dgm:spPr/>
    </dgm:pt>
    <dgm:pt modelId="{D582C690-5813-4933-81D8-0B0F5BF7291A}" type="pres">
      <dgm:prSet presAssocID="{F07A7E60-8F19-47A9-8C1E-2177602E8AA3}" presName="parTx" presStyleLbl="revTx" presStyleIdx="2" presStyleCnt="3">
        <dgm:presLayoutVars>
          <dgm:chMax val="0"/>
          <dgm:chPref val="0"/>
        </dgm:presLayoutVars>
      </dgm:prSet>
      <dgm:spPr/>
    </dgm:pt>
  </dgm:ptLst>
  <dgm:cxnLst>
    <dgm:cxn modelId="{2D54091E-F9E7-49C4-9684-7B97292A7A9B}" type="presOf" srcId="{18051826-4D0B-4B7F-892A-696D488D7E7B}" destId="{CAD03D1F-26C9-44EA-BFB9-77555209017A}" srcOrd="0" destOrd="0" presId="urn:microsoft.com/office/officeart/2018/2/layout/IconVerticalSolidList"/>
    <dgm:cxn modelId="{53E1875E-BF07-47BD-841C-D20EB218BD13}" type="presOf" srcId="{645F8DD8-D2A9-4D17-BC8A-1493DFCD04CC}" destId="{5525AA77-EB47-4E72-924C-93A479543469}" srcOrd="0" destOrd="0" presId="urn:microsoft.com/office/officeart/2018/2/layout/IconVerticalSolidList"/>
    <dgm:cxn modelId="{D7AADA45-5383-4AD9-BF9D-A73264D0D0A0}" type="presOf" srcId="{F07A7E60-8F19-47A9-8C1E-2177602E8AA3}" destId="{D582C690-5813-4933-81D8-0B0F5BF7291A}" srcOrd="0" destOrd="0" presId="urn:microsoft.com/office/officeart/2018/2/layout/IconVerticalSolidList"/>
    <dgm:cxn modelId="{5A23C868-837C-4E2F-B6B8-4FD19E3299F6}" type="presOf" srcId="{EFBB2DAD-85B0-41D0-84D4-088E48E27198}" destId="{D5088C1B-0FD5-4EE8-AC25-3342704EB919}" srcOrd="0" destOrd="0" presId="urn:microsoft.com/office/officeart/2018/2/layout/IconVerticalSolidList"/>
    <dgm:cxn modelId="{36560391-15D1-4FEB-ADF9-38C46E5C85A0}" srcId="{EFBB2DAD-85B0-41D0-84D4-088E48E27198}" destId="{F07A7E60-8F19-47A9-8C1E-2177602E8AA3}" srcOrd="2" destOrd="0" parTransId="{C1CD8938-0924-4C06-B5F4-881E1D0F5203}" sibTransId="{B96F8870-6BC0-43E5-A50E-F5DE9C051B83}"/>
    <dgm:cxn modelId="{9616DEC2-6E22-448F-B976-8571B09B0CB0}" srcId="{EFBB2DAD-85B0-41D0-84D4-088E48E27198}" destId="{18051826-4D0B-4B7F-892A-696D488D7E7B}" srcOrd="0" destOrd="0" parTransId="{8CFDEE0B-5E3F-498D-8BA2-BE1B698D15D5}" sibTransId="{960CEF46-8A84-4655-BE0E-6C54B13866C5}"/>
    <dgm:cxn modelId="{DBC273E9-A223-4538-BA52-37983FA27730}" srcId="{EFBB2DAD-85B0-41D0-84D4-088E48E27198}" destId="{645F8DD8-D2A9-4D17-BC8A-1493DFCD04CC}" srcOrd="1" destOrd="0" parTransId="{D0185C7A-C2B7-4453-B14B-D3671AAB401E}" sibTransId="{6DB6D6FA-86B8-4E48-BCAE-A97C3892EB67}"/>
    <dgm:cxn modelId="{B2A09610-CFE3-4DDA-85F8-63C90CE28FC4}" type="presParOf" srcId="{D5088C1B-0FD5-4EE8-AC25-3342704EB919}" destId="{D4A36420-B51F-48E0-BBE6-DB39F4A5A856}" srcOrd="0" destOrd="0" presId="urn:microsoft.com/office/officeart/2018/2/layout/IconVerticalSolidList"/>
    <dgm:cxn modelId="{F40EAE64-DDAA-4CFB-AA59-A25677E12215}" type="presParOf" srcId="{D4A36420-B51F-48E0-BBE6-DB39F4A5A856}" destId="{E6E52B6A-92D3-4F37-8A75-C91FFDE99222}" srcOrd="0" destOrd="0" presId="urn:microsoft.com/office/officeart/2018/2/layout/IconVerticalSolidList"/>
    <dgm:cxn modelId="{180600BB-A12B-4C97-B6B0-8EE31C8FED7E}" type="presParOf" srcId="{D4A36420-B51F-48E0-BBE6-DB39F4A5A856}" destId="{959B3901-59B7-4043-8B77-503DC941AD6F}" srcOrd="1" destOrd="0" presId="urn:microsoft.com/office/officeart/2018/2/layout/IconVerticalSolidList"/>
    <dgm:cxn modelId="{6C5468D3-3F96-4250-ADD7-D02D5963A80A}" type="presParOf" srcId="{D4A36420-B51F-48E0-BBE6-DB39F4A5A856}" destId="{22D96968-7D53-4473-85ED-DDC68BBB6FA0}" srcOrd="2" destOrd="0" presId="urn:microsoft.com/office/officeart/2018/2/layout/IconVerticalSolidList"/>
    <dgm:cxn modelId="{77781CCF-2FD8-4C00-B264-CC770EF2552C}" type="presParOf" srcId="{D4A36420-B51F-48E0-BBE6-DB39F4A5A856}" destId="{CAD03D1F-26C9-44EA-BFB9-77555209017A}" srcOrd="3" destOrd="0" presId="urn:microsoft.com/office/officeart/2018/2/layout/IconVerticalSolidList"/>
    <dgm:cxn modelId="{E9D9A8B9-A43A-4F59-890E-C92EA708AA24}" type="presParOf" srcId="{D5088C1B-0FD5-4EE8-AC25-3342704EB919}" destId="{27B1FCFE-11FB-43F6-9993-35F2D8E49722}" srcOrd="1" destOrd="0" presId="urn:microsoft.com/office/officeart/2018/2/layout/IconVerticalSolidList"/>
    <dgm:cxn modelId="{2368E1C9-EF86-47A8-A799-1DD48637C4D6}" type="presParOf" srcId="{D5088C1B-0FD5-4EE8-AC25-3342704EB919}" destId="{8E9BD294-5EE5-4DF7-8E4B-34275F78699D}" srcOrd="2" destOrd="0" presId="urn:microsoft.com/office/officeart/2018/2/layout/IconVerticalSolidList"/>
    <dgm:cxn modelId="{4D543F3D-58B7-4DA9-BE3C-B171F5D2E78D}" type="presParOf" srcId="{8E9BD294-5EE5-4DF7-8E4B-34275F78699D}" destId="{C6CB7A33-ED63-4A49-BED6-791D49F2896D}" srcOrd="0" destOrd="0" presId="urn:microsoft.com/office/officeart/2018/2/layout/IconVerticalSolidList"/>
    <dgm:cxn modelId="{FC80BEEA-B10B-49A1-95C1-A45173CE5316}" type="presParOf" srcId="{8E9BD294-5EE5-4DF7-8E4B-34275F78699D}" destId="{F53BBBBE-38EA-4856-AF60-B8700BF49BC1}" srcOrd="1" destOrd="0" presId="urn:microsoft.com/office/officeart/2018/2/layout/IconVerticalSolidList"/>
    <dgm:cxn modelId="{49A62116-1804-41D5-87BA-744E2618CC9D}" type="presParOf" srcId="{8E9BD294-5EE5-4DF7-8E4B-34275F78699D}" destId="{A410EAD0-8B14-4D8A-9006-6DB93C15FE1D}" srcOrd="2" destOrd="0" presId="urn:microsoft.com/office/officeart/2018/2/layout/IconVerticalSolidList"/>
    <dgm:cxn modelId="{22C2D850-52D1-44B4-A803-DFB75F63FDDB}" type="presParOf" srcId="{8E9BD294-5EE5-4DF7-8E4B-34275F78699D}" destId="{5525AA77-EB47-4E72-924C-93A479543469}" srcOrd="3" destOrd="0" presId="urn:microsoft.com/office/officeart/2018/2/layout/IconVerticalSolidList"/>
    <dgm:cxn modelId="{9F9C9BF7-D2DE-4098-B546-8D565BE4B7D4}" type="presParOf" srcId="{D5088C1B-0FD5-4EE8-AC25-3342704EB919}" destId="{B4D1E507-290D-42AB-8F13-F151E8DC0EAF}" srcOrd="3" destOrd="0" presId="urn:microsoft.com/office/officeart/2018/2/layout/IconVerticalSolidList"/>
    <dgm:cxn modelId="{315A3982-2B39-48D2-B6ED-E3F4DED21816}" type="presParOf" srcId="{D5088C1B-0FD5-4EE8-AC25-3342704EB919}" destId="{EFF95066-3455-492D-8051-843233627BD5}" srcOrd="4" destOrd="0" presId="urn:microsoft.com/office/officeart/2018/2/layout/IconVerticalSolidList"/>
    <dgm:cxn modelId="{C006320D-C598-4570-A17A-7CAE9B6B7716}" type="presParOf" srcId="{EFF95066-3455-492D-8051-843233627BD5}" destId="{6D39ADE5-D05C-4271-AA26-CCB4824C895A}" srcOrd="0" destOrd="0" presId="urn:microsoft.com/office/officeart/2018/2/layout/IconVerticalSolidList"/>
    <dgm:cxn modelId="{8A69B8FD-70FC-45C8-BCDC-2E32B435C3BA}" type="presParOf" srcId="{EFF95066-3455-492D-8051-843233627BD5}" destId="{A9327EF5-F443-471C-AA30-352B43665BD7}" srcOrd="1" destOrd="0" presId="urn:microsoft.com/office/officeart/2018/2/layout/IconVerticalSolidList"/>
    <dgm:cxn modelId="{352722D2-1EA2-49B3-9D15-31C5E75E58FA}" type="presParOf" srcId="{EFF95066-3455-492D-8051-843233627BD5}" destId="{C20EFD08-BDDE-408C-99B6-09AB62B7A6F6}" srcOrd="2" destOrd="0" presId="urn:microsoft.com/office/officeart/2018/2/layout/IconVerticalSolidList"/>
    <dgm:cxn modelId="{F8808169-FAA2-4A23-B751-D90AFE6AAB10}" type="presParOf" srcId="{EFF95066-3455-492D-8051-843233627BD5}" destId="{D582C690-5813-4933-81D8-0B0F5BF729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C33F2-83E2-4D82-81AC-CC8EA7E0C09A}"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AAF374C6-07B2-4B5D-A51A-3920F5FBE0D9}">
      <dgm:prSet custT="1"/>
      <dgm:spPr/>
      <dgm:t>
        <a:bodyPr/>
        <a:lstStyle/>
        <a:p>
          <a:r>
            <a:rPr lang="en-US" sz="2800" b="1"/>
            <a:t>1. Vaccine Administration</a:t>
          </a:r>
        </a:p>
        <a:p>
          <a:r>
            <a:rPr lang="en-US" sz="2800"/>
            <a:t>77.3% of participants knew that COVID-19 vaccines are administered through injection.</a:t>
          </a:r>
          <a:endParaRPr lang="en-US" sz="2800" dirty="0"/>
        </a:p>
      </dgm:t>
    </dgm:pt>
    <dgm:pt modelId="{93D1C925-6A0A-40AE-B751-1263C0CDA695}" type="parTrans" cxnId="{353FD1B3-2E2E-4B97-A256-E7A8422A30AD}">
      <dgm:prSet/>
      <dgm:spPr/>
      <dgm:t>
        <a:bodyPr/>
        <a:lstStyle/>
        <a:p>
          <a:endParaRPr lang="en-US" sz="2800"/>
        </a:p>
      </dgm:t>
    </dgm:pt>
    <dgm:pt modelId="{2C1D97B3-A6A5-4B12-A9E6-0E953561674B}" type="sibTrans" cxnId="{353FD1B3-2E2E-4B97-A256-E7A8422A30AD}">
      <dgm:prSet/>
      <dgm:spPr/>
      <dgm:t>
        <a:bodyPr/>
        <a:lstStyle/>
        <a:p>
          <a:endParaRPr lang="en-US" sz="2800"/>
        </a:p>
      </dgm:t>
    </dgm:pt>
    <dgm:pt modelId="{1A796C5E-155A-48DF-9DD4-43890D769049}">
      <dgm:prSet custT="1"/>
      <dgm:spPr/>
      <dgm:t>
        <a:bodyPr/>
        <a:lstStyle/>
        <a:p>
          <a:r>
            <a:rPr lang="en-US" sz="2800" b="1"/>
            <a:t>2. Vaccine Availability</a:t>
          </a:r>
        </a:p>
        <a:p>
          <a:r>
            <a:rPr lang="en-US" sz="2800"/>
            <a:t>77.3% of participants were aware that COVID-19 vaccines are available for free</a:t>
          </a:r>
          <a:endParaRPr lang="en-US" sz="2800" dirty="0"/>
        </a:p>
      </dgm:t>
    </dgm:pt>
    <dgm:pt modelId="{02633288-2FC2-4B73-AD15-DEDA5D20B157}" type="parTrans" cxnId="{0E0FB28B-7756-440F-A7E0-6DD005215FE4}">
      <dgm:prSet/>
      <dgm:spPr/>
      <dgm:t>
        <a:bodyPr/>
        <a:lstStyle/>
        <a:p>
          <a:endParaRPr lang="en-US" sz="2800"/>
        </a:p>
      </dgm:t>
    </dgm:pt>
    <dgm:pt modelId="{EB9374A1-38C2-49AD-BE35-EC0FFD24D53A}" type="sibTrans" cxnId="{0E0FB28B-7756-440F-A7E0-6DD005215FE4}">
      <dgm:prSet/>
      <dgm:spPr/>
      <dgm:t>
        <a:bodyPr/>
        <a:lstStyle/>
        <a:p>
          <a:endParaRPr lang="en-US" sz="2800"/>
        </a:p>
      </dgm:t>
    </dgm:pt>
    <dgm:pt modelId="{4354C921-6475-42BD-901A-D822FAC5A4B6}">
      <dgm:prSet custT="1"/>
      <dgm:spPr/>
      <dgm:t>
        <a:bodyPr/>
        <a:lstStyle/>
        <a:p>
          <a:r>
            <a:rPr lang="en-US" sz="2800" b="1"/>
            <a:t>3. Vaccine Effectiveness</a:t>
          </a:r>
        </a:p>
        <a:p>
          <a:r>
            <a:rPr lang="en-US" sz="2800"/>
            <a:t>Over 46% of participants believed that COVID-19 vaccines can protect the receiver from getting infected.</a:t>
          </a:r>
          <a:endParaRPr lang="en-US" sz="2800" dirty="0"/>
        </a:p>
      </dgm:t>
    </dgm:pt>
    <dgm:pt modelId="{FDF4BB5E-8060-4394-A9EA-E05414AD0F22}" type="parTrans" cxnId="{14E4733F-D2D3-40C5-8A12-49626E995C4F}">
      <dgm:prSet/>
      <dgm:spPr/>
      <dgm:t>
        <a:bodyPr/>
        <a:lstStyle/>
        <a:p>
          <a:endParaRPr lang="en-US" sz="2800"/>
        </a:p>
      </dgm:t>
    </dgm:pt>
    <dgm:pt modelId="{4A1898C8-5242-4A2E-8766-02F6A5D577C4}" type="sibTrans" cxnId="{14E4733F-D2D3-40C5-8A12-49626E995C4F}">
      <dgm:prSet/>
      <dgm:spPr/>
      <dgm:t>
        <a:bodyPr/>
        <a:lstStyle/>
        <a:p>
          <a:endParaRPr lang="en-US" sz="2800"/>
        </a:p>
      </dgm:t>
    </dgm:pt>
    <dgm:pt modelId="{F74B8279-B665-426C-B9DE-D30DEDA24B01}">
      <dgm:prSet custT="1"/>
      <dgm:spPr/>
      <dgm:t>
        <a:bodyPr/>
        <a:lstStyle/>
        <a:p>
          <a:r>
            <a:rPr lang="en-US" sz="2800" b="1"/>
            <a:t>4. Vaccine Safety</a:t>
          </a:r>
        </a:p>
        <a:p>
          <a:r>
            <a:rPr lang="en-US" sz="2800"/>
            <a:t>50% of participants believed that COVID-19 vaccines are safe, while 25% were unsure, and 25% believed the vaccines are not safe.</a:t>
          </a:r>
          <a:endParaRPr lang="en-US" sz="2800" dirty="0"/>
        </a:p>
      </dgm:t>
    </dgm:pt>
    <dgm:pt modelId="{515532A7-D420-45C7-8A18-61871CDAEB94}" type="parTrans" cxnId="{FA5444DD-FE9C-4EA2-8785-637B17C107A3}">
      <dgm:prSet/>
      <dgm:spPr/>
      <dgm:t>
        <a:bodyPr/>
        <a:lstStyle/>
        <a:p>
          <a:endParaRPr lang="en-US" sz="2800"/>
        </a:p>
      </dgm:t>
    </dgm:pt>
    <dgm:pt modelId="{5C17E286-C7B4-4B9A-A86C-38B6B994C3A2}" type="sibTrans" cxnId="{FA5444DD-FE9C-4EA2-8785-637B17C107A3}">
      <dgm:prSet/>
      <dgm:spPr/>
      <dgm:t>
        <a:bodyPr/>
        <a:lstStyle/>
        <a:p>
          <a:endParaRPr lang="en-US" sz="2800"/>
        </a:p>
      </dgm:t>
    </dgm:pt>
    <dgm:pt modelId="{AE3BC63F-B7BC-49E5-9823-B365A3CC62D8}" type="pres">
      <dgm:prSet presAssocID="{D79C33F2-83E2-4D82-81AC-CC8EA7E0C09A}" presName="Name0" presStyleCnt="0">
        <dgm:presLayoutVars>
          <dgm:dir/>
          <dgm:resizeHandles val="exact"/>
        </dgm:presLayoutVars>
      </dgm:prSet>
      <dgm:spPr/>
    </dgm:pt>
    <dgm:pt modelId="{D88D24E3-47DF-4036-BDA1-F8B865C6C536}" type="pres">
      <dgm:prSet presAssocID="{D79C33F2-83E2-4D82-81AC-CC8EA7E0C09A}" presName="cycle" presStyleCnt="0"/>
      <dgm:spPr/>
    </dgm:pt>
    <dgm:pt modelId="{96E7B5A6-F09A-4F13-9641-CBA672F288AA}" type="pres">
      <dgm:prSet presAssocID="{AAF374C6-07B2-4B5D-A51A-3920F5FBE0D9}" presName="nodeFirstNode" presStyleLbl="node1" presStyleIdx="0" presStyleCnt="4">
        <dgm:presLayoutVars>
          <dgm:bulletEnabled val="1"/>
        </dgm:presLayoutVars>
      </dgm:prSet>
      <dgm:spPr/>
    </dgm:pt>
    <dgm:pt modelId="{BC75AD1B-07A9-46D3-9112-E9060B484E8E}" type="pres">
      <dgm:prSet presAssocID="{2C1D97B3-A6A5-4B12-A9E6-0E953561674B}" presName="sibTransFirstNode" presStyleLbl="bgShp" presStyleIdx="0" presStyleCnt="1"/>
      <dgm:spPr/>
    </dgm:pt>
    <dgm:pt modelId="{E736B251-97AE-4734-A4B2-6240937FE56B}" type="pres">
      <dgm:prSet presAssocID="{1A796C5E-155A-48DF-9DD4-43890D769049}" presName="nodeFollowingNodes" presStyleLbl="node1" presStyleIdx="1" presStyleCnt="4">
        <dgm:presLayoutVars>
          <dgm:bulletEnabled val="1"/>
        </dgm:presLayoutVars>
      </dgm:prSet>
      <dgm:spPr/>
    </dgm:pt>
    <dgm:pt modelId="{7D64FD8A-D8FB-42FE-8A2A-23DDBC159F34}" type="pres">
      <dgm:prSet presAssocID="{4354C921-6475-42BD-901A-D822FAC5A4B6}" presName="nodeFollowingNodes" presStyleLbl="node1" presStyleIdx="2" presStyleCnt="4">
        <dgm:presLayoutVars>
          <dgm:bulletEnabled val="1"/>
        </dgm:presLayoutVars>
      </dgm:prSet>
      <dgm:spPr/>
    </dgm:pt>
    <dgm:pt modelId="{63D13328-39F7-40AD-A61B-6B382BFD0214}" type="pres">
      <dgm:prSet presAssocID="{F74B8279-B665-426C-B9DE-D30DEDA24B01}" presName="nodeFollowingNodes" presStyleLbl="node1" presStyleIdx="3" presStyleCnt="4">
        <dgm:presLayoutVars>
          <dgm:bulletEnabled val="1"/>
        </dgm:presLayoutVars>
      </dgm:prSet>
      <dgm:spPr/>
    </dgm:pt>
  </dgm:ptLst>
  <dgm:cxnLst>
    <dgm:cxn modelId="{7BC6EB15-B576-4039-A099-E2C6D572EB28}" type="presOf" srcId="{F74B8279-B665-426C-B9DE-D30DEDA24B01}" destId="{63D13328-39F7-40AD-A61B-6B382BFD0214}" srcOrd="0" destOrd="0" presId="urn:microsoft.com/office/officeart/2005/8/layout/cycle3"/>
    <dgm:cxn modelId="{F224D727-E66D-4169-A005-70C07A813B2C}" type="presOf" srcId="{D79C33F2-83E2-4D82-81AC-CC8EA7E0C09A}" destId="{AE3BC63F-B7BC-49E5-9823-B365A3CC62D8}" srcOrd="0" destOrd="0" presId="urn:microsoft.com/office/officeart/2005/8/layout/cycle3"/>
    <dgm:cxn modelId="{14E4733F-D2D3-40C5-8A12-49626E995C4F}" srcId="{D79C33F2-83E2-4D82-81AC-CC8EA7E0C09A}" destId="{4354C921-6475-42BD-901A-D822FAC5A4B6}" srcOrd="2" destOrd="0" parTransId="{FDF4BB5E-8060-4394-A9EA-E05414AD0F22}" sibTransId="{4A1898C8-5242-4A2E-8766-02F6A5D577C4}"/>
    <dgm:cxn modelId="{9566FD69-12E7-4688-A6C5-7C53B584759C}" type="presOf" srcId="{1A796C5E-155A-48DF-9DD4-43890D769049}" destId="{E736B251-97AE-4734-A4B2-6240937FE56B}" srcOrd="0" destOrd="0" presId="urn:microsoft.com/office/officeart/2005/8/layout/cycle3"/>
    <dgm:cxn modelId="{0FF0106B-DB9A-43FD-ACF8-6667CEEA689B}" type="presOf" srcId="{AAF374C6-07B2-4B5D-A51A-3920F5FBE0D9}" destId="{96E7B5A6-F09A-4F13-9641-CBA672F288AA}" srcOrd="0" destOrd="0" presId="urn:microsoft.com/office/officeart/2005/8/layout/cycle3"/>
    <dgm:cxn modelId="{0E0FB28B-7756-440F-A7E0-6DD005215FE4}" srcId="{D79C33F2-83E2-4D82-81AC-CC8EA7E0C09A}" destId="{1A796C5E-155A-48DF-9DD4-43890D769049}" srcOrd="1" destOrd="0" parTransId="{02633288-2FC2-4B73-AD15-DEDA5D20B157}" sibTransId="{EB9374A1-38C2-49AD-BE35-EC0FFD24D53A}"/>
    <dgm:cxn modelId="{353FD1B3-2E2E-4B97-A256-E7A8422A30AD}" srcId="{D79C33F2-83E2-4D82-81AC-CC8EA7E0C09A}" destId="{AAF374C6-07B2-4B5D-A51A-3920F5FBE0D9}" srcOrd="0" destOrd="0" parTransId="{93D1C925-6A0A-40AE-B751-1263C0CDA695}" sibTransId="{2C1D97B3-A6A5-4B12-A9E6-0E953561674B}"/>
    <dgm:cxn modelId="{80CF6DD3-1A9E-4D32-8DEA-C195E1CF7703}" type="presOf" srcId="{4354C921-6475-42BD-901A-D822FAC5A4B6}" destId="{7D64FD8A-D8FB-42FE-8A2A-23DDBC159F34}" srcOrd="0" destOrd="0" presId="urn:microsoft.com/office/officeart/2005/8/layout/cycle3"/>
    <dgm:cxn modelId="{FA5444DD-FE9C-4EA2-8785-637B17C107A3}" srcId="{D79C33F2-83E2-4D82-81AC-CC8EA7E0C09A}" destId="{F74B8279-B665-426C-B9DE-D30DEDA24B01}" srcOrd="3" destOrd="0" parTransId="{515532A7-D420-45C7-8A18-61871CDAEB94}" sibTransId="{5C17E286-C7B4-4B9A-A86C-38B6B994C3A2}"/>
    <dgm:cxn modelId="{5766A3FE-2522-4D93-AE21-5A6303E56933}" type="presOf" srcId="{2C1D97B3-A6A5-4B12-A9E6-0E953561674B}" destId="{BC75AD1B-07A9-46D3-9112-E9060B484E8E}" srcOrd="0" destOrd="0" presId="urn:microsoft.com/office/officeart/2005/8/layout/cycle3"/>
    <dgm:cxn modelId="{7B294247-33D7-40F1-83CE-00ECD05298E2}" type="presParOf" srcId="{AE3BC63F-B7BC-49E5-9823-B365A3CC62D8}" destId="{D88D24E3-47DF-4036-BDA1-F8B865C6C536}" srcOrd="0" destOrd="0" presId="urn:microsoft.com/office/officeart/2005/8/layout/cycle3"/>
    <dgm:cxn modelId="{2EAE9D2A-7FC7-4F37-9A37-BD4A100628C5}" type="presParOf" srcId="{D88D24E3-47DF-4036-BDA1-F8B865C6C536}" destId="{96E7B5A6-F09A-4F13-9641-CBA672F288AA}" srcOrd="0" destOrd="0" presId="urn:microsoft.com/office/officeart/2005/8/layout/cycle3"/>
    <dgm:cxn modelId="{ABF9F6AC-3C89-4AEF-9881-ABE110213243}" type="presParOf" srcId="{D88D24E3-47DF-4036-BDA1-F8B865C6C536}" destId="{BC75AD1B-07A9-46D3-9112-E9060B484E8E}" srcOrd="1" destOrd="0" presId="urn:microsoft.com/office/officeart/2005/8/layout/cycle3"/>
    <dgm:cxn modelId="{8570C7E7-6EAB-4A72-9B31-4A1ABD932CAE}" type="presParOf" srcId="{D88D24E3-47DF-4036-BDA1-F8B865C6C536}" destId="{E736B251-97AE-4734-A4B2-6240937FE56B}" srcOrd="2" destOrd="0" presId="urn:microsoft.com/office/officeart/2005/8/layout/cycle3"/>
    <dgm:cxn modelId="{1BEB00B1-4484-41ED-B0CD-2C981824E556}" type="presParOf" srcId="{D88D24E3-47DF-4036-BDA1-F8B865C6C536}" destId="{7D64FD8A-D8FB-42FE-8A2A-23DDBC159F34}" srcOrd="3" destOrd="0" presId="urn:microsoft.com/office/officeart/2005/8/layout/cycle3"/>
    <dgm:cxn modelId="{7ACADFC6-A7C6-4F93-B239-88A12395168A}" type="presParOf" srcId="{D88D24E3-47DF-4036-BDA1-F8B865C6C536}" destId="{63D13328-39F7-40AD-A61B-6B382BFD021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42888-6605-411C-8EAC-9FD9783669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6B74B6-1E6F-4E11-AE54-574B3DD2AC20}">
      <dgm:prSet/>
      <dgm:spPr/>
      <dgm:t>
        <a:bodyPr/>
        <a:lstStyle/>
        <a:p>
          <a:r>
            <a:rPr lang="en-US" b="1" i="0" baseline="0" dirty="0"/>
            <a:t>Feeling Safe</a:t>
          </a:r>
          <a:endParaRPr lang="en-US" b="0" i="0" baseline="0" dirty="0"/>
        </a:p>
        <a:p>
          <a:r>
            <a:rPr lang="en-US" b="0" i="0" baseline="0" dirty="0"/>
            <a:t>50.8% of participants believed they would feel safe after being vaccinated.</a:t>
          </a:r>
          <a:endParaRPr lang="en-US" dirty="0"/>
        </a:p>
      </dgm:t>
    </dgm:pt>
    <dgm:pt modelId="{065C9F3C-B23F-4EBE-816E-152D2166DB10}" type="parTrans" cxnId="{D7095044-DDBC-4164-8629-CFB47EB8B3A7}">
      <dgm:prSet/>
      <dgm:spPr/>
      <dgm:t>
        <a:bodyPr/>
        <a:lstStyle/>
        <a:p>
          <a:endParaRPr lang="en-US"/>
        </a:p>
      </dgm:t>
    </dgm:pt>
    <dgm:pt modelId="{89F73A30-2020-4A4D-83B2-E2A393CC0C29}" type="sibTrans" cxnId="{D7095044-DDBC-4164-8629-CFB47EB8B3A7}">
      <dgm:prSet/>
      <dgm:spPr/>
      <dgm:t>
        <a:bodyPr/>
        <a:lstStyle/>
        <a:p>
          <a:endParaRPr lang="en-US"/>
        </a:p>
      </dgm:t>
    </dgm:pt>
    <dgm:pt modelId="{62ED75F3-E568-4937-A6A3-F588195ED371}">
      <dgm:prSet/>
      <dgm:spPr/>
      <dgm:t>
        <a:bodyPr/>
        <a:lstStyle/>
        <a:p>
          <a:r>
            <a:rPr lang="en-US" b="1" i="0" baseline="0" dirty="0"/>
            <a:t>Protecting Others</a:t>
          </a:r>
          <a:endParaRPr lang="en-US" b="0" i="0" baseline="0" dirty="0"/>
        </a:p>
        <a:p>
          <a:r>
            <a:rPr lang="en-US" b="0" i="0" baseline="0" dirty="0"/>
            <a:t>49.4% of participants believed that being vaccinated protects others.</a:t>
          </a:r>
          <a:endParaRPr lang="en-US" dirty="0"/>
        </a:p>
      </dgm:t>
    </dgm:pt>
    <dgm:pt modelId="{85F97F27-6807-4814-B161-1C6E3927E8E9}" type="parTrans" cxnId="{E2EA1A7B-4411-448C-87E8-9260E8F0B472}">
      <dgm:prSet/>
      <dgm:spPr/>
      <dgm:t>
        <a:bodyPr/>
        <a:lstStyle/>
        <a:p>
          <a:endParaRPr lang="en-US"/>
        </a:p>
      </dgm:t>
    </dgm:pt>
    <dgm:pt modelId="{D73C209E-AD51-444A-A58F-0682FE806D3A}" type="sibTrans" cxnId="{E2EA1A7B-4411-448C-87E8-9260E8F0B472}">
      <dgm:prSet/>
      <dgm:spPr/>
      <dgm:t>
        <a:bodyPr/>
        <a:lstStyle/>
        <a:p>
          <a:endParaRPr lang="en-US"/>
        </a:p>
      </dgm:t>
    </dgm:pt>
    <dgm:pt modelId="{202DD703-263E-47C7-80D7-7FCEBA73A044}">
      <dgm:prSet/>
      <dgm:spPr/>
      <dgm:t>
        <a:bodyPr/>
        <a:lstStyle/>
        <a:p>
          <a:r>
            <a:rPr lang="en-US" b="1" i="0" baseline="0" dirty="0"/>
            <a:t>Encouraging Vaccination</a:t>
          </a:r>
          <a:endParaRPr lang="en-US" b="0" i="0" baseline="0" dirty="0"/>
        </a:p>
        <a:p>
          <a:r>
            <a:rPr lang="en-US" b="0" i="0" baseline="0" dirty="0"/>
            <a:t>48.6% of participants agreed they would encourage their family and friends to get vaccinated</a:t>
          </a:r>
          <a:endParaRPr lang="en-US" dirty="0"/>
        </a:p>
      </dgm:t>
    </dgm:pt>
    <dgm:pt modelId="{A0768983-BA97-42EA-9C94-BB9828581CE0}" type="parTrans" cxnId="{D6151821-51F1-4997-BFCA-C44B3E227ABA}">
      <dgm:prSet/>
      <dgm:spPr/>
      <dgm:t>
        <a:bodyPr/>
        <a:lstStyle/>
        <a:p>
          <a:endParaRPr lang="en-US"/>
        </a:p>
      </dgm:t>
    </dgm:pt>
    <dgm:pt modelId="{B966B932-FDC6-40E7-B9A8-3EF3A467A983}" type="sibTrans" cxnId="{D6151821-51F1-4997-BFCA-C44B3E227ABA}">
      <dgm:prSet/>
      <dgm:spPr/>
      <dgm:t>
        <a:bodyPr/>
        <a:lstStyle/>
        <a:p>
          <a:endParaRPr lang="en-US"/>
        </a:p>
      </dgm:t>
    </dgm:pt>
    <dgm:pt modelId="{35F4E18A-914A-4BA9-B8C5-28D41F861DE8}">
      <dgm:prSet/>
      <dgm:spPr/>
      <dgm:t>
        <a:bodyPr/>
        <a:lstStyle/>
        <a:p>
          <a:r>
            <a:rPr lang="en-US" b="1" i="0" baseline="0" dirty="0"/>
            <a:t>Long-term Concerns</a:t>
          </a:r>
          <a:endParaRPr lang="en-US" b="0" i="0" baseline="0" dirty="0"/>
        </a:p>
        <a:p>
          <a:r>
            <a:rPr lang="en-US" b="0" i="0" baseline="0" dirty="0"/>
            <a:t>64.7% of participants were worried about unknown long-term effects of the COVID-19 vaccine.</a:t>
          </a:r>
          <a:endParaRPr lang="en-US" dirty="0"/>
        </a:p>
      </dgm:t>
    </dgm:pt>
    <dgm:pt modelId="{B9012CD7-8EF0-4CA3-8CAD-A5BC73308F88}" type="parTrans" cxnId="{807B6F37-B855-4964-B336-FF7FFADA8602}">
      <dgm:prSet/>
      <dgm:spPr/>
      <dgm:t>
        <a:bodyPr/>
        <a:lstStyle/>
        <a:p>
          <a:endParaRPr lang="en-US"/>
        </a:p>
      </dgm:t>
    </dgm:pt>
    <dgm:pt modelId="{2AB486C0-D609-4587-8A50-DBD605FA192B}" type="sibTrans" cxnId="{807B6F37-B855-4964-B336-FF7FFADA8602}">
      <dgm:prSet/>
      <dgm:spPr/>
      <dgm:t>
        <a:bodyPr/>
        <a:lstStyle/>
        <a:p>
          <a:endParaRPr lang="en-US"/>
        </a:p>
      </dgm:t>
    </dgm:pt>
    <dgm:pt modelId="{8BD500C7-A8BD-48A0-AC70-DE10B99F8536}" type="pres">
      <dgm:prSet presAssocID="{E1842888-6605-411C-8EAC-9FD97836697E}" presName="diagram" presStyleCnt="0">
        <dgm:presLayoutVars>
          <dgm:dir/>
          <dgm:resizeHandles val="exact"/>
        </dgm:presLayoutVars>
      </dgm:prSet>
      <dgm:spPr/>
    </dgm:pt>
    <dgm:pt modelId="{E71DB2EE-6172-44E9-8FBF-10E67B5E6C45}" type="pres">
      <dgm:prSet presAssocID="{C76B74B6-1E6F-4E11-AE54-574B3DD2AC20}" presName="node" presStyleLbl="node1" presStyleIdx="0" presStyleCnt="4">
        <dgm:presLayoutVars>
          <dgm:bulletEnabled val="1"/>
        </dgm:presLayoutVars>
      </dgm:prSet>
      <dgm:spPr/>
    </dgm:pt>
    <dgm:pt modelId="{385B1B1A-6D8C-4E2E-9BFC-99D3D9972450}" type="pres">
      <dgm:prSet presAssocID="{89F73A30-2020-4A4D-83B2-E2A393CC0C29}" presName="sibTrans" presStyleCnt="0"/>
      <dgm:spPr/>
    </dgm:pt>
    <dgm:pt modelId="{DFB705AF-7109-4EA7-9F21-6B682FE2B4F1}" type="pres">
      <dgm:prSet presAssocID="{62ED75F3-E568-4937-A6A3-F588195ED371}" presName="node" presStyleLbl="node1" presStyleIdx="1" presStyleCnt="4">
        <dgm:presLayoutVars>
          <dgm:bulletEnabled val="1"/>
        </dgm:presLayoutVars>
      </dgm:prSet>
      <dgm:spPr/>
    </dgm:pt>
    <dgm:pt modelId="{5BA012F4-AA02-4409-A5DC-DD49C6D563A8}" type="pres">
      <dgm:prSet presAssocID="{D73C209E-AD51-444A-A58F-0682FE806D3A}" presName="sibTrans" presStyleCnt="0"/>
      <dgm:spPr/>
    </dgm:pt>
    <dgm:pt modelId="{71D8CD88-2484-4739-9F43-C28E8D997DC9}" type="pres">
      <dgm:prSet presAssocID="{202DD703-263E-47C7-80D7-7FCEBA73A044}" presName="node" presStyleLbl="node1" presStyleIdx="2" presStyleCnt="4">
        <dgm:presLayoutVars>
          <dgm:bulletEnabled val="1"/>
        </dgm:presLayoutVars>
      </dgm:prSet>
      <dgm:spPr/>
    </dgm:pt>
    <dgm:pt modelId="{A993B40F-D8EC-40EE-AB7C-864FEAB3345C}" type="pres">
      <dgm:prSet presAssocID="{B966B932-FDC6-40E7-B9A8-3EF3A467A983}" presName="sibTrans" presStyleCnt="0"/>
      <dgm:spPr/>
    </dgm:pt>
    <dgm:pt modelId="{5E2ACAE1-EF51-4D9B-8346-7B0639B6D709}" type="pres">
      <dgm:prSet presAssocID="{35F4E18A-914A-4BA9-B8C5-28D41F861DE8}" presName="node" presStyleLbl="node1" presStyleIdx="3" presStyleCnt="4">
        <dgm:presLayoutVars>
          <dgm:bulletEnabled val="1"/>
        </dgm:presLayoutVars>
      </dgm:prSet>
      <dgm:spPr/>
    </dgm:pt>
  </dgm:ptLst>
  <dgm:cxnLst>
    <dgm:cxn modelId="{E55E760E-BC73-42A7-9001-B48B9E6650F0}" type="presOf" srcId="{202DD703-263E-47C7-80D7-7FCEBA73A044}" destId="{71D8CD88-2484-4739-9F43-C28E8D997DC9}" srcOrd="0" destOrd="0" presId="urn:microsoft.com/office/officeart/2005/8/layout/default"/>
    <dgm:cxn modelId="{D6151821-51F1-4997-BFCA-C44B3E227ABA}" srcId="{E1842888-6605-411C-8EAC-9FD97836697E}" destId="{202DD703-263E-47C7-80D7-7FCEBA73A044}" srcOrd="2" destOrd="0" parTransId="{A0768983-BA97-42EA-9C94-BB9828581CE0}" sibTransId="{B966B932-FDC6-40E7-B9A8-3EF3A467A983}"/>
    <dgm:cxn modelId="{642FA22E-1C53-4EBB-A0F0-0C71908583A6}" type="presOf" srcId="{E1842888-6605-411C-8EAC-9FD97836697E}" destId="{8BD500C7-A8BD-48A0-AC70-DE10B99F8536}" srcOrd="0" destOrd="0" presId="urn:microsoft.com/office/officeart/2005/8/layout/default"/>
    <dgm:cxn modelId="{807B6F37-B855-4964-B336-FF7FFADA8602}" srcId="{E1842888-6605-411C-8EAC-9FD97836697E}" destId="{35F4E18A-914A-4BA9-B8C5-28D41F861DE8}" srcOrd="3" destOrd="0" parTransId="{B9012CD7-8EF0-4CA3-8CAD-A5BC73308F88}" sibTransId="{2AB486C0-D609-4587-8A50-DBD605FA192B}"/>
    <dgm:cxn modelId="{D7095044-DDBC-4164-8629-CFB47EB8B3A7}" srcId="{E1842888-6605-411C-8EAC-9FD97836697E}" destId="{C76B74B6-1E6F-4E11-AE54-574B3DD2AC20}" srcOrd="0" destOrd="0" parTransId="{065C9F3C-B23F-4EBE-816E-152D2166DB10}" sibTransId="{89F73A30-2020-4A4D-83B2-E2A393CC0C29}"/>
    <dgm:cxn modelId="{E2EA1A7B-4411-448C-87E8-9260E8F0B472}" srcId="{E1842888-6605-411C-8EAC-9FD97836697E}" destId="{62ED75F3-E568-4937-A6A3-F588195ED371}" srcOrd="1" destOrd="0" parTransId="{85F97F27-6807-4814-B161-1C6E3927E8E9}" sibTransId="{D73C209E-AD51-444A-A58F-0682FE806D3A}"/>
    <dgm:cxn modelId="{8A81E4A0-7804-4B7C-B401-FBE60A435584}" type="presOf" srcId="{62ED75F3-E568-4937-A6A3-F588195ED371}" destId="{DFB705AF-7109-4EA7-9F21-6B682FE2B4F1}" srcOrd="0" destOrd="0" presId="urn:microsoft.com/office/officeart/2005/8/layout/default"/>
    <dgm:cxn modelId="{A8A6DCA4-F00C-4FA7-9EB9-797B635B009C}" type="presOf" srcId="{35F4E18A-914A-4BA9-B8C5-28D41F861DE8}" destId="{5E2ACAE1-EF51-4D9B-8346-7B0639B6D709}" srcOrd="0" destOrd="0" presId="urn:microsoft.com/office/officeart/2005/8/layout/default"/>
    <dgm:cxn modelId="{3E3F14D1-5BE9-4126-A7E9-81B371FD53B6}" type="presOf" srcId="{C76B74B6-1E6F-4E11-AE54-574B3DD2AC20}" destId="{E71DB2EE-6172-44E9-8FBF-10E67B5E6C45}" srcOrd="0" destOrd="0" presId="urn:microsoft.com/office/officeart/2005/8/layout/default"/>
    <dgm:cxn modelId="{6908F093-6351-41A6-B880-4E87E78A6696}" type="presParOf" srcId="{8BD500C7-A8BD-48A0-AC70-DE10B99F8536}" destId="{E71DB2EE-6172-44E9-8FBF-10E67B5E6C45}" srcOrd="0" destOrd="0" presId="urn:microsoft.com/office/officeart/2005/8/layout/default"/>
    <dgm:cxn modelId="{D329E9C3-72CB-46C0-BC2D-890E609516AC}" type="presParOf" srcId="{8BD500C7-A8BD-48A0-AC70-DE10B99F8536}" destId="{385B1B1A-6D8C-4E2E-9BFC-99D3D9972450}" srcOrd="1" destOrd="0" presId="urn:microsoft.com/office/officeart/2005/8/layout/default"/>
    <dgm:cxn modelId="{4AACCBE2-DD6D-465C-B419-89C4989A6706}" type="presParOf" srcId="{8BD500C7-A8BD-48A0-AC70-DE10B99F8536}" destId="{DFB705AF-7109-4EA7-9F21-6B682FE2B4F1}" srcOrd="2" destOrd="0" presId="urn:microsoft.com/office/officeart/2005/8/layout/default"/>
    <dgm:cxn modelId="{15CDDB98-1C34-4AAE-BDDB-4226D02D578B}" type="presParOf" srcId="{8BD500C7-A8BD-48A0-AC70-DE10B99F8536}" destId="{5BA012F4-AA02-4409-A5DC-DD49C6D563A8}" srcOrd="3" destOrd="0" presId="urn:microsoft.com/office/officeart/2005/8/layout/default"/>
    <dgm:cxn modelId="{C4704FAB-9186-4281-8565-9BF80F7F0A87}" type="presParOf" srcId="{8BD500C7-A8BD-48A0-AC70-DE10B99F8536}" destId="{71D8CD88-2484-4739-9F43-C28E8D997DC9}" srcOrd="4" destOrd="0" presId="urn:microsoft.com/office/officeart/2005/8/layout/default"/>
    <dgm:cxn modelId="{186A88D0-D275-4003-8ADA-5CC5047A5BA6}" type="presParOf" srcId="{8BD500C7-A8BD-48A0-AC70-DE10B99F8536}" destId="{A993B40F-D8EC-40EE-AB7C-864FEAB3345C}" srcOrd="5" destOrd="0" presId="urn:microsoft.com/office/officeart/2005/8/layout/default"/>
    <dgm:cxn modelId="{65223C52-4FFE-4E19-A7DE-A715CC4D1528}" type="presParOf" srcId="{8BD500C7-A8BD-48A0-AC70-DE10B99F8536}" destId="{5E2ACAE1-EF51-4D9B-8346-7B0639B6D70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341693-5205-4386-8F34-D8F9B89987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FB6C91-F00D-4E13-A5BA-231B1C56490C}">
      <dgm:prSet/>
      <dgm:spPr/>
      <dgm:t>
        <a:bodyPr/>
        <a:lstStyle/>
        <a:p>
          <a:r>
            <a:rPr lang="en-US"/>
            <a:t>In conclusion, the study found that there is a high rate of COVID-19 vaccine uptake among females, but there are mixed attitudes towards vaccine safety, with some participants believing in conspiracy theories. </a:t>
          </a:r>
        </a:p>
      </dgm:t>
    </dgm:pt>
    <dgm:pt modelId="{7E5D00A1-D89D-4CD9-9948-14369AE14CD6}" type="parTrans" cxnId="{0AD84ACD-8D5E-48F3-9069-7F645BE2DE80}">
      <dgm:prSet/>
      <dgm:spPr/>
      <dgm:t>
        <a:bodyPr/>
        <a:lstStyle/>
        <a:p>
          <a:endParaRPr lang="en-US"/>
        </a:p>
      </dgm:t>
    </dgm:pt>
    <dgm:pt modelId="{B6B5DBED-DF5C-4B22-9749-08133689A158}" type="sibTrans" cxnId="{0AD84ACD-8D5E-48F3-9069-7F645BE2DE80}">
      <dgm:prSet/>
      <dgm:spPr/>
      <dgm:t>
        <a:bodyPr/>
        <a:lstStyle/>
        <a:p>
          <a:endParaRPr lang="en-US"/>
        </a:p>
      </dgm:t>
    </dgm:pt>
    <dgm:pt modelId="{3018B0EF-E00C-40DE-82F3-29095352AADB}">
      <dgm:prSet/>
      <dgm:spPr/>
      <dgm:t>
        <a:bodyPr/>
        <a:lstStyle/>
        <a:p>
          <a:r>
            <a:rPr lang="en-US"/>
            <a:t>This highlights the importance of improving public education and addressing misinformation about COVID-19 vaccines. </a:t>
          </a:r>
        </a:p>
      </dgm:t>
    </dgm:pt>
    <dgm:pt modelId="{03870639-317C-4111-B2F6-081CFA901E69}" type="parTrans" cxnId="{99B7F18C-3471-49EA-9449-1B011831B114}">
      <dgm:prSet/>
      <dgm:spPr/>
      <dgm:t>
        <a:bodyPr/>
        <a:lstStyle/>
        <a:p>
          <a:endParaRPr lang="en-US"/>
        </a:p>
      </dgm:t>
    </dgm:pt>
    <dgm:pt modelId="{66FB87D0-82D3-4132-AF2D-12A4EB51BA9C}" type="sibTrans" cxnId="{99B7F18C-3471-49EA-9449-1B011831B114}">
      <dgm:prSet/>
      <dgm:spPr/>
      <dgm:t>
        <a:bodyPr/>
        <a:lstStyle/>
        <a:p>
          <a:endParaRPr lang="en-US"/>
        </a:p>
      </dgm:t>
    </dgm:pt>
    <dgm:pt modelId="{0A054354-264B-402C-99F8-BBF5D43B35AD}">
      <dgm:prSet/>
      <dgm:spPr/>
      <dgm:t>
        <a:bodyPr/>
        <a:lstStyle/>
        <a:p>
          <a:r>
            <a:rPr lang="en-US"/>
            <a:t>The study recommends implementing targeted health education programs and increasing government efforts to improve vaccine knowledge and address these concerns.</a:t>
          </a:r>
        </a:p>
      </dgm:t>
    </dgm:pt>
    <dgm:pt modelId="{1A8E7AD7-5994-4720-8EAE-8C7CE6A1E33B}" type="parTrans" cxnId="{53701837-B487-4B70-8DEB-6733BFD0656F}">
      <dgm:prSet/>
      <dgm:spPr/>
      <dgm:t>
        <a:bodyPr/>
        <a:lstStyle/>
        <a:p>
          <a:endParaRPr lang="en-US"/>
        </a:p>
      </dgm:t>
    </dgm:pt>
    <dgm:pt modelId="{8CF2A6F6-2470-4B40-B9A5-1B60FDB6D197}" type="sibTrans" cxnId="{53701837-B487-4B70-8DEB-6733BFD0656F}">
      <dgm:prSet/>
      <dgm:spPr/>
      <dgm:t>
        <a:bodyPr/>
        <a:lstStyle/>
        <a:p>
          <a:endParaRPr lang="en-US"/>
        </a:p>
      </dgm:t>
    </dgm:pt>
    <dgm:pt modelId="{35AA6B28-625D-4E68-8D2E-4A4EB8F000BB}" type="pres">
      <dgm:prSet presAssocID="{85341693-5205-4386-8F34-D8F9B89987E0}" presName="linear" presStyleCnt="0">
        <dgm:presLayoutVars>
          <dgm:animLvl val="lvl"/>
          <dgm:resizeHandles val="exact"/>
        </dgm:presLayoutVars>
      </dgm:prSet>
      <dgm:spPr/>
    </dgm:pt>
    <dgm:pt modelId="{FD0D6C51-411A-4463-9F62-E8FAB1EFBFFE}" type="pres">
      <dgm:prSet presAssocID="{98FB6C91-F00D-4E13-A5BA-231B1C56490C}" presName="parentText" presStyleLbl="node1" presStyleIdx="0" presStyleCnt="3">
        <dgm:presLayoutVars>
          <dgm:chMax val="0"/>
          <dgm:bulletEnabled val="1"/>
        </dgm:presLayoutVars>
      </dgm:prSet>
      <dgm:spPr/>
    </dgm:pt>
    <dgm:pt modelId="{40D8B77D-F30F-4118-B15A-C2659489096E}" type="pres">
      <dgm:prSet presAssocID="{B6B5DBED-DF5C-4B22-9749-08133689A158}" presName="spacer" presStyleCnt="0"/>
      <dgm:spPr/>
    </dgm:pt>
    <dgm:pt modelId="{027AEB00-99A3-471F-82E3-CACCE72B5AA8}" type="pres">
      <dgm:prSet presAssocID="{3018B0EF-E00C-40DE-82F3-29095352AADB}" presName="parentText" presStyleLbl="node1" presStyleIdx="1" presStyleCnt="3">
        <dgm:presLayoutVars>
          <dgm:chMax val="0"/>
          <dgm:bulletEnabled val="1"/>
        </dgm:presLayoutVars>
      </dgm:prSet>
      <dgm:spPr/>
    </dgm:pt>
    <dgm:pt modelId="{A7CA65E5-7A38-4F96-84EB-44160D8598EB}" type="pres">
      <dgm:prSet presAssocID="{66FB87D0-82D3-4132-AF2D-12A4EB51BA9C}" presName="spacer" presStyleCnt="0"/>
      <dgm:spPr/>
    </dgm:pt>
    <dgm:pt modelId="{B1CB25B1-FC8B-41F0-9BD1-E5CC730F23D2}" type="pres">
      <dgm:prSet presAssocID="{0A054354-264B-402C-99F8-BBF5D43B35AD}" presName="parentText" presStyleLbl="node1" presStyleIdx="2" presStyleCnt="3">
        <dgm:presLayoutVars>
          <dgm:chMax val="0"/>
          <dgm:bulletEnabled val="1"/>
        </dgm:presLayoutVars>
      </dgm:prSet>
      <dgm:spPr/>
    </dgm:pt>
  </dgm:ptLst>
  <dgm:cxnLst>
    <dgm:cxn modelId="{C8935115-B8CB-49DF-99DE-1E8240BE4ED0}" type="presOf" srcId="{3018B0EF-E00C-40DE-82F3-29095352AADB}" destId="{027AEB00-99A3-471F-82E3-CACCE72B5AA8}" srcOrd="0" destOrd="0" presId="urn:microsoft.com/office/officeart/2005/8/layout/vList2"/>
    <dgm:cxn modelId="{53701837-B487-4B70-8DEB-6733BFD0656F}" srcId="{85341693-5205-4386-8F34-D8F9B89987E0}" destId="{0A054354-264B-402C-99F8-BBF5D43B35AD}" srcOrd="2" destOrd="0" parTransId="{1A8E7AD7-5994-4720-8EAE-8C7CE6A1E33B}" sibTransId="{8CF2A6F6-2470-4B40-B9A5-1B60FDB6D197}"/>
    <dgm:cxn modelId="{99B7F18C-3471-49EA-9449-1B011831B114}" srcId="{85341693-5205-4386-8F34-D8F9B89987E0}" destId="{3018B0EF-E00C-40DE-82F3-29095352AADB}" srcOrd="1" destOrd="0" parTransId="{03870639-317C-4111-B2F6-081CFA901E69}" sibTransId="{66FB87D0-82D3-4132-AF2D-12A4EB51BA9C}"/>
    <dgm:cxn modelId="{17CEAEA1-6B01-42B3-85BC-41FA20B452F3}" type="presOf" srcId="{85341693-5205-4386-8F34-D8F9B89987E0}" destId="{35AA6B28-625D-4E68-8D2E-4A4EB8F000BB}" srcOrd="0" destOrd="0" presId="urn:microsoft.com/office/officeart/2005/8/layout/vList2"/>
    <dgm:cxn modelId="{CA25B2A5-DC9C-4B00-906C-E0BE8E276261}" type="presOf" srcId="{98FB6C91-F00D-4E13-A5BA-231B1C56490C}" destId="{FD0D6C51-411A-4463-9F62-E8FAB1EFBFFE}" srcOrd="0" destOrd="0" presId="urn:microsoft.com/office/officeart/2005/8/layout/vList2"/>
    <dgm:cxn modelId="{0AD84ACD-8D5E-48F3-9069-7F645BE2DE80}" srcId="{85341693-5205-4386-8F34-D8F9B89987E0}" destId="{98FB6C91-F00D-4E13-A5BA-231B1C56490C}" srcOrd="0" destOrd="0" parTransId="{7E5D00A1-D89D-4CD9-9948-14369AE14CD6}" sibTransId="{B6B5DBED-DF5C-4B22-9749-08133689A158}"/>
    <dgm:cxn modelId="{E70606FA-6DBD-4BE6-B0F2-62501E06AD8B}" type="presOf" srcId="{0A054354-264B-402C-99F8-BBF5D43B35AD}" destId="{B1CB25B1-FC8B-41F0-9BD1-E5CC730F23D2}" srcOrd="0" destOrd="0" presId="urn:microsoft.com/office/officeart/2005/8/layout/vList2"/>
    <dgm:cxn modelId="{8BCBB470-A802-4CEE-AFB8-79A4C3F87E31}" type="presParOf" srcId="{35AA6B28-625D-4E68-8D2E-4A4EB8F000BB}" destId="{FD0D6C51-411A-4463-9F62-E8FAB1EFBFFE}" srcOrd="0" destOrd="0" presId="urn:microsoft.com/office/officeart/2005/8/layout/vList2"/>
    <dgm:cxn modelId="{50D392F3-4B74-47B0-909D-D3D0B6492F0B}" type="presParOf" srcId="{35AA6B28-625D-4E68-8D2E-4A4EB8F000BB}" destId="{40D8B77D-F30F-4118-B15A-C2659489096E}" srcOrd="1" destOrd="0" presId="urn:microsoft.com/office/officeart/2005/8/layout/vList2"/>
    <dgm:cxn modelId="{D884017B-18F3-49D4-99CD-3436CD852860}" type="presParOf" srcId="{35AA6B28-625D-4E68-8D2E-4A4EB8F000BB}" destId="{027AEB00-99A3-471F-82E3-CACCE72B5AA8}" srcOrd="2" destOrd="0" presId="urn:microsoft.com/office/officeart/2005/8/layout/vList2"/>
    <dgm:cxn modelId="{AAAB9011-49A5-4220-9D5F-F43D2CD0AE28}" type="presParOf" srcId="{35AA6B28-625D-4E68-8D2E-4A4EB8F000BB}" destId="{A7CA65E5-7A38-4F96-84EB-44160D8598EB}" srcOrd="3" destOrd="0" presId="urn:microsoft.com/office/officeart/2005/8/layout/vList2"/>
    <dgm:cxn modelId="{5212B68E-FC82-438C-966E-2B13B9AA33D4}" type="presParOf" srcId="{35AA6B28-625D-4E68-8D2E-4A4EB8F000BB}" destId="{B1CB25B1-FC8B-41F0-9BD1-E5CC730F23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2CCDC6-4224-4FDF-9195-F102D9E6ABE2}"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A8AD17F3-519E-477B-94F3-5FFA706B5888}">
      <dgm:prSet custT="1"/>
      <dgm:spPr/>
      <dgm:t>
        <a:bodyPr/>
        <a:lstStyle/>
        <a:p>
          <a:r>
            <a:rPr lang="en-US" sz="2000" b="1" i="0" baseline="0" dirty="0"/>
            <a:t>Enhance Public Education</a:t>
          </a:r>
          <a:endParaRPr lang="en-US" sz="2000" b="0" i="0" baseline="0" dirty="0"/>
        </a:p>
        <a:p>
          <a:r>
            <a:rPr lang="en-US" sz="2000" b="0" i="0" baseline="0" dirty="0"/>
            <a:t>Develop and implement tailored health education programs to provide accurate and complete information on the benefits and safety of COVID-19 vaccines.</a:t>
          </a:r>
          <a:endParaRPr lang="en-US" sz="2000" dirty="0"/>
        </a:p>
      </dgm:t>
    </dgm:pt>
    <dgm:pt modelId="{8F4D3CC7-2CE7-438D-8B16-97A04833CC31}" type="parTrans" cxnId="{085DB744-EC13-4C9B-9061-B308B2E436F5}">
      <dgm:prSet/>
      <dgm:spPr/>
      <dgm:t>
        <a:bodyPr/>
        <a:lstStyle/>
        <a:p>
          <a:endParaRPr lang="en-US"/>
        </a:p>
      </dgm:t>
    </dgm:pt>
    <dgm:pt modelId="{58458DB8-310B-4898-B7FA-31FE3DFF6319}" type="sibTrans" cxnId="{085DB744-EC13-4C9B-9061-B308B2E436F5}">
      <dgm:prSet phldrT="2"/>
      <dgm:spPr/>
      <dgm:t>
        <a:bodyPr/>
        <a:lstStyle/>
        <a:p>
          <a:r>
            <a:rPr lang="en-US" dirty="0"/>
            <a:t>1</a:t>
          </a:r>
        </a:p>
      </dgm:t>
    </dgm:pt>
    <dgm:pt modelId="{A1DC8D89-A1D4-46BF-8847-D274443E4B39}">
      <dgm:prSet/>
      <dgm:spPr/>
      <dgm:t>
        <a:bodyPr/>
        <a:lstStyle/>
        <a:p>
          <a:r>
            <a:rPr lang="en-US" b="1" i="0" baseline="0" dirty="0"/>
            <a:t>Address Misconceptions</a:t>
          </a:r>
          <a:endParaRPr lang="en-US" b="0" i="0" baseline="0" dirty="0"/>
        </a:p>
        <a:p>
          <a:r>
            <a:rPr lang="en-US" b="0" i="0" baseline="0" dirty="0"/>
            <a:t>Counter the numerous conspiracy theories and misinformation in the public domain through targeted communication strategies.</a:t>
          </a:r>
          <a:endParaRPr lang="en-US" dirty="0"/>
        </a:p>
      </dgm:t>
    </dgm:pt>
    <dgm:pt modelId="{95177C31-EFCA-44BC-845B-8BD9B1AAF7DE}" type="parTrans" cxnId="{3C4F60A9-EE99-4436-A4CB-B681D8B21F75}">
      <dgm:prSet/>
      <dgm:spPr/>
      <dgm:t>
        <a:bodyPr/>
        <a:lstStyle/>
        <a:p>
          <a:endParaRPr lang="en-US"/>
        </a:p>
      </dgm:t>
    </dgm:pt>
    <dgm:pt modelId="{1F0BD203-CB64-413D-8FF8-418514833B29}" type="sibTrans" cxnId="{3C4F60A9-EE99-4436-A4CB-B681D8B21F75}">
      <dgm:prSet phldrT="4"/>
      <dgm:spPr/>
      <dgm:t>
        <a:bodyPr/>
        <a:lstStyle/>
        <a:p>
          <a:r>
            <a:rPr lang="en-US" dirty="0"/>
            <a:t>2</a:t>
          </a:r>
        </a:p>
      </dgm:t>
    </dgm:pt>
    <dgm:pt modelId="{2BB4DD2A-2330-4075-B0D1-4A03E126FEDD}">
      <dgm:prSet/>
      <dgm:spPr/>
      <dgm:t>
        <a:bodyPr/>
        <a:lstStyle/>
        <a:p>
          <a:r>
            <a:rPr lang="en-US" b="1" i="0" baseline="0" dirty="0"/>
            <a:t>Engage the Community</a:t>
          </a:r>
          <a:endParaRPr lang="en-US" b="0" i="0" baseline="0" dirty="0"/>
        </a:p>
        <a:p>
          <a:r>
            <a:rPr lang="en-US" b="0" i="0" baseline="0" dirty="0"/>
            <a:t>Involve community leaders and trusted sources to promote vaccine acceptance and address specific concerns or hesitancies.</a:t>
          </a:r>
          <a:endParaRPr lang="en-US" dirty="0"/>
        </a:p>
      </dgm:t>
    </dgm:pt>
    <dgm:pt modelId="{275A175F-2178-4641-9FBA-0623F003149A}" type="parTrans" cxnId="{88DAAA3F-F68B-4B43-8C9F-C8AAF30B1AF1}">
      <dgm:prSet/>
      <dgm:spPr/>
      <dgm:t>
        <a:bodyPr/>
        <a:lstStyle/>
        <a:p>
          <a:endParaRPr lang="en-US"/>
        </a:p>
      </dgm:t>
    </dgm:pt>
    <dgm:pt modelId="{449F0504-0389-4B89-8968-80B52725C61B}" type="sibTrans" cxnId="{88DAAA3F-F68B-4B43-8C9F-C8AAF30B1AF1}">
      <dgm:prSet phldrT="6"/>
      <dgm:spPr/>
      <dgm:t>
        <a:bodyPr/>
        <a:lstStyle/>
        <a:p>
          <a:r>
            <a:rPr lang="en-US" dirty="0"/>
            <a:t>3</a:t>
          </a:r>
        </a:p>
      </dgm:t>
    </dgm:pt>
    <dgm:pt modelId="{F04D61AD-A3D5-4CEA-B863-6E11998D7064}">
      <dgm:prSet/>
      <dgm:spPr/>
      <dgm:t>
        <a:bodyPr/>
        <a:lstStyle/>
        <a:p>
          <a:r>
            <a:rPr lang="en-US" b="1" i="0" baseline="0" dirty="0"/>
            <a:t>Improve Vaccine Access</a:t>
          </a:r>
          <a:endParaRPr lang="en-US" b="0" i="0" baseline="0" dirty="0"/>
        </a:p>
        <a:p>
          <a:r>
            <a:rPr lang="en-US" b="0" i="0" baseline="0" dirty="0"/>
            <a:t>Ensure equitable and convenient access to COVID-19 vaccines, especially in underserved communities.</a:t>
          </a:r>
          <a:endParaRPr lang="en-US" dirty="0"/>
        </a:p>
      </dgm:t>
    </dgm:pt>
    <dgm:pt modelId="{AB555AF7-BED0-463E-897E-2F1A57888644}" type="parTrans" cxnId="{DDEC274C-DEDF-40B0-9284-4F92D976C6E3}">
      <dgm:prSet/>
      <dgm:spPr/>
      <dgm:t>
        <a:bodyPr/>
        <a:lstStyle/>
        <a:p>
          <a:endParaRPr lang="en-US"/>
        </a:p>
      </dgm:t>
    </dgm:pt>
    <dgm:pt modelId="{0AF9C9DB-6C8E-48B0-89FF-042033F73E9C}" type="sibTrans" cxnId="{DDEC274C-DEDF-40B0-9284-4F92D976C6E3}">
      <dgm:prSet phldrT="8"/>
      <dgm:spPr/>
      <dgm:t>
        <a:bodyPr/>
        <a:lstStyle/>
        <a:p>
          <a:r>
            <a:rPr lang="en-US" dirty="0"/>
            <a:t>4</a:t>
          </a:r>
        </a:p>
      </dgm:t>
    </dgm:pt>
    <dgm:pt modelId="{1FBD5E1F-A1F8-4081-8043-E746EBED488B}">
      <dgm:prSet/>
      <dgm:spPr/>
      <dgm:t>
        <a:bodyPr/>
        <a:lstStyle/>
        <a:p>
          <a:r>
            <a:rPr lang="en-US" b="1" i="0" baseline="0" dirty="0"/>
            <a:t>Monitor and Respond to Evolving Perceptions</a:t>
          </a:r>
          <a:endParaRPr lang="en-US" b="0" i="0" baseline="0" dirty="0"/>
        </a:p>
        <a:p>
          <a:r>
            <a:rPr lang="en-US" b="0" i="0" baseline="0" dirty="0"/>
            <a:t>Continuously monitor the community's knowledge, perceptions, and attitudes towards COVID-19 vaccines, and adapt strategies accordingly.</a:t>
          </a:r>
          <a:endParaRPr lang="en-US" dirty="0"/>
        </a:p>
      </dgm:t>
    </dgm:pt>
    <dgm:pt modelId="{FD6487DD-8724-460E-B63D-D7CB2C89B04F}" type="parTrans" cxnId="{56EDC16B-41A6-4612-AB26-658152231096}">
      <dgm:prSet/>
      <dgm:spPr/>
      <dgm:t>
        <a:bodyPr/>
        <a:lstStyle/>
        <a:p>
          <a:endParaRPr lang="en-US"/>
        </a:p>
      </dgm:t>
    </dgm:pt>
    <dgm:pt modelId="{D8B9BC39-E3D7-4482-A9CD-32AC391A5390}" type="sibTrans" cxnId="{56EDC16B-41A6-4612-AB26-658152231096}">
      <dgm:prSet phldrT="10"/>
      <dgm:spPr/>
      <dgm:t>
        <a:bodyPr/>
        <a:lstStyle/>
        <a:p>
          <a:r>
            <a:rPr lang="en-US" dirty="0"/>
            <a:t>5</a:t>
          </a:r>
        </a:p>
      </dgm:t>
    </dgm:pt>
    <dgm:pt modelId="{22AA54ED-FEC3-4457-BE37-49CE3DB54CA4}" type="pres">
      <dgm:prSet presAssocID="{BE2CCDC6-4224-4FDF-9195-F102D9E6ABE2}" presName="linearFlow" presStyleCnt="0">
        <dgm:presLayoutVars>
          <dgm:dir/>
          <dgm:animLvl val="lvl"/>
          <dgm:resizeHandles val="exact"/>
        </dgm:presLayoutVars>
      </dgm:prSet>
      <dgm:spPr/>
    </dgm:pt>
    <dgm:pt modelId="{22461F46-5586-4653-BDBD-81277B35C5A9}" type="pres">
      <dgm:prSet presAssocID="{A8AD17F3-519E-477B-94F3-5FFA706B5888}" presName="compositeNode" presStyleCnt="0"/>
      <dgm:spPr/>
    </dgm:pt>
    <dgm:pt modelId="{0604FC8C-5BE1-41F3-9B61-FCEEAF839A95}" type="pres">
      <dgm:prSet presAssocID="{A8AD17F3-519E-477B-94F3-5FFA706B5888}" presName="parTx" presStyleLbl="node1" presStyleIdx="0" presStyleCnt="0">
        <dgm:presLayoutVars>
          <dgm:chMax val="0"/>
          <dgm:chPref val="0"/>
          <dgm:bulletEnabled val="1"/>
        </dgm:presLayoutVars>
      </dgm:prSet>
      <dgm:spPr/>
    </dgm:pt>
    <dgm:pt modelId="{5CAFDD01-5F38-44F8-9006-2EB567577CBC}" type="pres">
      <dgm:prSet presAssocID="{A8AD17F3-519E-477B-94F3-5FFA706B5888}" presName="parSh" presStyleCnt="0"/>
      <dgm:spPr/>
    </dgm:pt>
    <dgm:pt modelId="{BDAEB255-9B56-4C7D-83C2-139CC98A26BA}" type="pres">
      <dgm:prSet presAssocID="{A8AD17F3-519E-477B-94F3-5FFA706B5888}" presName="lineNode" presStyleLbl="alignAccFollowNode1" presStyleIdx="0" presStyleCnt="15"/>
      <dgm:spPr/>
    </dgm:pt>
    <dgm:pt modelId="{E9B16E91-052A-42A2-99CE-87186A7466FF}" type="pres">
      <dgm:prSet presAssocID="{A8AD17F3-519E-477B-94F3-5FFA706B5888}" presName="lineArrowNode" presStyleLbl="alignAccFollowNode1" presStyleIdx="1" presStyleCnt="15"/>
      <dgm:spPr/>
    </dgm:pt>
    <dgm:pt modelId="{289FF79F-F006-4C7E-937E-AA4C5383D70D}" type="pres">
      <dgm:prSet presAssocID="{58458DB8-310B-4898-B7FA-31FE3DFF6319}" presName="sibTransNodeCircle" presStyleLbl="alignNode1" presStyleIdx="0" presStyleCnt="5">
        <dgm:presLayoutVars>
          <dgm:chMax val="0"/>
          <dgm:bulletEnabled/>
        </dgm:presLayoutVars>
      </dgm:prSet>
      <dgm:spPr/>
    </dgm:pt>
    <dgm:pt modelId="{8F676B1F-744A-4D09-8F15-8027F4455532}" type="pres">
      <dgm:prSet presAssocID="{58458DB8-310B-4898-B7FA-31FE3DFF6319}" presName="spacerBetweenCircleAndCallout" presStyleCnt="0">
        <dgm:presLayoutVars/>
      </dgm:prSet>
      <dgm:spPr/>
    </dgm:pt>
    <dgm:pt modelId="{F6B1399F-6954-477E-8C8D-2ABD524534CD}" type="pres">
      <dgm:prSet presAssocID="{A8AD17F3-519E-477B-94F3-5FFA706B5888}" presName="nodeText" presStyleLbl="alignAccFollowNode1" presStyleIdx="2" presStyleCnt="15">
        <dgm:presLayoutVars>
          <dgm:bulletEnabled val="1"/>
        </dgm:presLayoutVars>
      </dgm:prSet>
      <dgm:spPr/>
    </dgm:pt>
    <dgm:pt modelId="{A111E0BB-6A12-4EEE-9DD5-FB0548FE9956}" type="pres">
      <dgm:prSet presAssocID="{58458DB8-310B-4898-B7FA-31FE3DFF6319}" presName="sibTransComposite" presStyleCnt="0"/>
      <dgm:spPr/>
    </dgm:pt>
    <dgm:pt modelId="{73158075-F3F6-4723-BC2A-9AEAEC7CC9FE}" type="pres">
      <dgm:prSet presAssocID="{A1DC8D89-A1D4-46BF-8847-D274443E4B39}" presName="compositeNode" presStyleCnt="0"/>
      <dgm:spPr/>
    </dgm:pt>
    <dgm:pt modelId="{A9BA9E18-6B3F-47E7-B664-E4E484A376F2}" type="pres">
      <dgm:prSet presAssocID="{A1DC8D89-A1D4-46BF-8847-D274443E4B39}" presName="parTx" presStyleLbl="node1" presStyleIdx="0" presStyleCnt="0">
        <dgm:presLayoutVars>
          <dgm:chMax val="0"/>
          <dgm:chPref val="0"/>
          <dgm:bulletEnabled val="1"/>
        </dgm:presLayoutVars>
      </dgm:prSet>
      <dgm:spPr/>
    </dgm:pt>
    <dgm:pt modelId="{E74BC909-FA46-49DB-A978-7963167860AF}" type="pres">
      <dgm:prSet presAssocID="{A1DC8D89-A1D4-46BF-8847-D274443E4B39}" presName="parSh" presStyleCnt="0"/>
      <dgm:spPr/>
    </dgm:pt>
    <dgm:pt modelId="{97A4DFAF-711E-4235-8F84-CD2B33AE9AF3}" type="pres">
      <dgm:prSet presAssocID="{A1DC8D89-A1D4-46BF-8847-D274443E4B39}" presName="lineNode" presStyleLbl="alignAccFollowNode1" presStyleIdx="3" presStyleCnt="15"/>
      <dgm:spPr/>
    </dgm:pt>
    <dgm:pt modelId="{30AF954E-100A-487C-9F4C-A9343D22821D}" type="pres">
      <dgm:prSet presAssocID="{A1DC8D89-A1D4-46BF-8847-D274443E4B39}" presName="lineArrowNode" presStyleLbl="alignAccFollowNode1" presStyleIdx="4" presStyleCnt="15"/>
      <dgm:spPr/>
    </dgm:pt>
    <dgm:pt modelId="{95B023BD-F1B2-4987-B26B-00752FDC0C43}" type="pres">
      <dgm:prSet presAssocID="{1F0BD203-CB64-413D-8FF8-418514833B29}" presName="sibTransNodeCircle" presStyleLbl="alignNode1" presStyleIdx="1" presStyleCnt="5">
        <dgm:presLayoutVars>
          <dgm:chMax val="0"/>
          <dgm:bulletEnabled/>
        </dgm:presLayoutVars>
      </dgm:prSet>
      <dgm:spPr/>
    </dgm:pt>
    <dgm:pt modelId="{E4DABD4F-8554-4F90-94A6-4BE12CC6FC00}" type="pres">
      <dgm:prSet presAssocID="{1F0BD203-CB64-413D-8FF8-418514833B29}" presName="spacerBetweenCircleAndCallout" presStyleCnt="0">
        <dgm:presLayoutVars/>
      </dgm:prSet>
      <dgm:spPr/>
    </dgm:pt>
    <dgm:pt modelId="{348DEA64-F0A4-4091-B32A-376CF31234EB}" type="pres">
      <dgm:prSet presAssocID="{A1DC8D89-A1D4-46BF-8847-D274443E4B39}" presName="nodeText" presStyleLbl="alignAccFollowNode1" presStyleIdx="5" presStyleCnt="15">
        <dgm:presLayoutVars>
          <dgm:bulletEnabled val="1"/>
        </dgm:presLayoutVars>
      </dgm:prSet>
      <dgm:spPr/>
    </dgm:pt>
    <dgm:pt modelId="{D56A36F5-4410-4A82-AC0F-735B0940B14C}" type="pres">
      <dgm:prSet presAssocID="{1F0BD203-CB64-413D-8FF8-418514833B29}" presName="sibTransComposite" presStyleCnt="0"/>
      <dgm:spPr/>
    </dgm:pt>
    <dgm:pt modelId="{D649357B-8FF9-4564-B9AE-740400679018}" type="pres">
      <dgm:prSet presAssocID="{2BB4DD2A-2330-4075-B0D1-4A03E126FEDD}" presName="compositeNode" presStyleCnt="0"/>
      <dgm:spPr/>
    </dgm:pt>
    <dgm:pt modelId="{7006FE9D-43FD-40B4-B1F4-7A00D3F6A6AF}" type="pres">
      <dgm:prSet presAssocID="{2BB4DD2A-2330-4075-B0D1-4A03E126FEDD}" presName="parTx" presStyleLbl="node1" presStyleIdx="0" presStyleCnt="0">
        <dgm:presLayoutVars>
          <dgm:chMax val="0"/>
          <dgm:chPref val="0"/>
          <dgm:bulletEnabled val="1"/>
        </dgm:presLayoutVars>
      </dgm:prSet>
      <dgm:spPr/>
    </dgm:pt>
    <dgm:pt modelId="{A18DC254-DE88-4BB2-AB09-6C13B4F62544}" type="pres">
      <dgm:prSet presAssocID="{2BB4DD2A-2330-4075-B0D1-4A03E126FEDD}" presName="parSh" presStyleCnt="0"/>
      <dgm:spPr/>
    </dgm:pt>
    <dgm:pt modelId="{77DF9686-D074-489A-AFFB-668AC4C1A085}" type="pres">
      <dgm:prSet presAssocID="{2BB4DD2A-2330-4075-B0D1-4A03E126FEDD}" presName="lineNode" presStyleLbl="alignAccFollowNode1" presStyleIdx="6" presStyleCnt="15"/>
      <dgm:spPr/>
    </dgm:pt>
    <dgm:pt modelId="{CB188EDF-FBB5-4C0E-9AD5-DFF49A1A8C8F}" type="pres">
      <dgm:prSet presAssocID="{2BB4DD2A-2330-4075-B0D1-4A03E126FEDD}" presName="lineArrowNode" presStyleLbl="alignAccFollowNode1" presStyleIdx="7" presStyleCnt="15"/>
      <dgm:spPr/>
    </dgm:pt>
    <dgm:pt modelId="{700EC1F4-1217-41D8-9961-0294EB2FD090}" type="pres">
      <dgm:prSet presAssocID="{449F0504-0389-4B89-8968-80B52725C61B}" presName="sibTransNodeCircle" presStyleLbl="alignNode1" presStyleIdx="2" presStyleCnt="5">
        <dgm:presLayoutVars>
          <dgm:chMax val="0"/>
          <dgm:bulletEnabled/>
        </dgm:presLayoutVars>
      </dgm:prSet>
      <dgm:spPr/>
    </dgm:pt>
    <dgm:pt modelId="{995A0227-64B5-4629-BB09-D493FCD6F90D}" type="pres">
      <dgm:prSet presAssocID="{449F0504-0389-4B89-8968-80B52725C61B}" presName="spacerBetweenCircleAndCallout" presStyleCnt="0">
        <dgm:presLayoutVars/>
      </dgm:prSet>
      <dgm:spPr/>
    </dgm:pt>
    <dgm:pt modelId="{B1453F6E-B7E3-4A35-916B-E39C389056E5}" type="pres">
      <dgm:prSet presAssocID="{2BB4DD2A-2330-4075-B0D1-4A03E126FEDD}" presName="nodeText" presStyleLbl="alignAccFollowNode1" presStyleIdx="8" presStyleCnt="15">
        <dgm:presLayoutVars>
          <dgm:bulletEnabled val="1"/>
        </dgm:presLayoutVars>
      </dgm:prSet>
      <dgm:spPr/>
    </dgm:pt>
    <dgm:pt modelId="{7B4FB92D-A353-4F35-B169-3FEDC7252063}" type="pres">
      <dgm:prSet presAssocID="{449F0504-0389-4B89-8968-80B52725C61B}" presName="sibTransComposite" presStyleCnt="0"/>
      <dgm:spPr/>
    </dgm:pt>
    <dgm:pt modelId="{A608FFB7-1446-4B2A-A663-E974DC5468C3}" type="pres">
      <dgm:prSet presAssocID="{F04D61AD-A3D5-4CEA-B863-6E11998D7064}" presName="compositeNode" presStyleCnt="0"/>
      <dgm:spPr/>
    </dgm:pt>
    <dgm:pt modelId="{5EC625E6-DFFB-4011-A472-F5D68B2A8D4F}" type="pres">
      <dgm:prSet presAssocID="{F04D61AD-A3D5-4CEA-B863-6E11998D7064}" presName="parTx" presStyleLbl="node1" presStyleIdx="0" presStyleCnt="0">
        <dgm:presLayoutVars>
          <dgm:chMax val="0"/>
          <dgm:chPref val="0"/>
          <dgm:bulletEnabled val="1"/>
        </dgm:presLayoutVars>
      </dgm:prSet>
      <dgm:spPr/>
    </dgm:pt>
    <dgm:pt modelId="{D06EA2A6-88B0-40B5-B136-B2F32D8A83E5}" type="pres">
      <dgm:prSet presAssocID="{F04D61AD-A3D5-4CEA-B863-6E11998D7064}" presName="parSh" presStyleCnt="0"/>
      <dgm:spPr/>
    </dgm:pt>
    <dgm:pt modelId="{5D340F81-FB7B-4AED-8ECD-42CE565E821C}" type="pres">
      <dgm:prSet presAssocID="{F04D61AD-A3D5-4CEA-B863-6E11998D7064}" presName="lineNode" presStyleLbl="alignAccFollowNode1" presStyleIdx="9" presStyleCnt="15"/>
      <dgm:spPr/>
    </dgm:pt>
    <dgm:pt modelId="{ADBF8075-2B5F-42C5-89FA-50DBCB68C688}" type="pres">
      <dgm:prSet presAssocID="{F04D61AD-A3D5-4CEA-B863-6E11998D7064}" presName="lineArrowNode" presStyleLbl="alignAccFollowNode1" presStyleIdx="10" presStyleCnt="15"/>
      <dgm:spPr/>
    </dgm:pt>
    <dgm:pt modelId="{2662D7F7-34E1-480E-A85C-83D42D80682D}" type="pres">
      <dgm:prSet presAssocID="{0AF9C9DB-6C8E-48B0-89FF-042033F73E9C}" presName="sibTransNodeCircle" presStyleLbl="alignNode1" presStyleIdx="3" presStyleCnt="5">
        <dgm:presLayoutVars>
          <dgm:chMax val="0"/>
          <dgm:bulletEnabled/>
        </dgm:presLayoutVars>
      </dgm:prSet>
      <dgm:spPr/>
    </dgm:pt>
    <dgm:pt modelId="{B7F0ABC0-D428-40DE-9470-820920DFA2E4}" type="pres">
      <dgm:prSet presAssocID="{0AF9C9DB-6C8E-48B0-89FF-042033F73E9C}" presName="spacerBetweenCircleAndCallout" presStyleCnt="0">
        <dgm:presLayoutVars/>
      </dgm:prSet>
      <dgm:spPr/>
    </dgm:pt>
    <dgm:pt modelId="{AC727AC4-0ABD-4A04-8EFD-F27CB96A7ADE}" type="pres">
      <dgm:prSet presAssocID="{F04D61AD-A3D5-4CEA-B863-6E11998D7064}" presName="nodeText" presStyleLbl="alignAccFollowNode1" presStyleIdx="11" presStyleCnt="15">
        <dgm:presLayoutVars>
          <dgm:bulletEnabled val="1"/>
        </dgm:presLayoutVars>
      </dgm:prSet>
      <dgm:spPr/>
    </dgm:pt>
    <dgm:pt modelId="{BE89EA4A-9D8F-4252-89B0-BB1F6289C0EB}" type="pres">
      <dgm:prSet presAssocID="{0AF9C9DB-6C8E-48B0-89FF-042033F73E9C}" presName="sibTransComposite" presStyleCnt="0"/>
      <dgm:spPr/>
    </dgm:pt>
    <dgm:pt modelId="{8E73EBF8-DC0D-49B6-A472-B30F3D2CE0CA}" type="pres">
      <dgm:prSet presAssocID="{1FBD5E1F-A1F8-4081-8043-E746EBED488B}" presName="compositeNode" presStyleCnt="0"/>
      <dgm:spPr/>
    </dgm:pt>
    <dgm:pt modelId="{06907960-87C8-4096-BD41-2EDD6CE98CD3}" type="pres">
      <dgm:prSet presAssocID="{1FBD5E1F-A1F8-4081-8043-E746EBED488B}" presName="parTx" presStyleLbl="node1" presStyleIdx="0" presStyleCnt="0">
        <dgm:presLayoutVars>
          <dgm:chMax val="0"/>
          <dgm:chPref val="0"/>
          <dgm:bulletEnabled val="1"/>
        </dgm:presLayoutVars>
      </dgm:prSet>
      <dgm:spPr/>
    </dgm:pt>
    <dgm:pt modelId="{BF2E0695-A2B6-4B20-B8E8-6AF2BA8F67E0}" type="pres">
      <dgm:prSet presAssocID="{1FBD5E1F-A1F8-4081-8043-E746EBED488B}" presName="parSh" presStyleCnt="0"/>
      <dgm:spPr/>
    </dgm:pt>
    <dgm:pt modelId="{4F8D349C-48C6-4CDF-B6D8-80A6722A8D72}" type="pres">
      <dgm:prSet presAssocID="{1FBD5E1F-A1F8-4081-8043-E746EBED488B}" presName="lineNode" presStyleLbl="alignAccFollowNode1" presStyleIdx="12" presStyleCnt="15"/>
      <dgm:spPr/>
    </dgm:pt>
    <dgm:pt modelId="{3E9CFDA9-1D37-47A9-910A-DB3463E4DE91}" type="pres">
      <dgm:prSet presAssocID="{1FBD5E1F-A1F8-4081-8043-E746EBED488B}" presName="lineArrowNode" presStyleLbl="alignAccFollowNode1" presStyleIdx="13" presStyleCnt="15"/>
      <dgm:spPr/>
    </dgm:pt>
    <dgm:pt modelId="{EA7543BD-F792-4F65-873A-4089B511C06C}" type="pres">
      <dgm:prSet presAssocID="{D8B9BC39-E3D7-4482-A9CD-32AC391A5390}" presName="sibTransNodeCircle" presStyleLbl="alignNode1" presStyleIdx="4" presStyleCnt="5">
        <dgm:presLayoutVars>
          <dgm:chMax val="0"/>
          <dgm:bulletEnabled/>
        </dgm:presLayoutVars>
      </dgm:prSet>
      <dgm:spPr/>
    </dgm:pt>
    <dgm:pt modelId="{A3F21695-BC07-4EFB-8669-552ED8CACE7F}" type="pres">
      <dgm:prSet presAssocID="{D8B9BC39-E3D7-4482-A9CD-32AC391A5390}" presName="spacerBetweenCircleAndCallout" presStyleCnt="0">
        <dgm:presLayoutVars/>
      </dgm:prSet>
      <dgm:spPr/>
    </dgm:pt>
    <dgm:pt modelId="{71055CEA-A6AF-4171-B818-1ECCDCE6EAD0}" type="pres">
      <dgm:prSet presAssocID="{1FBD5E1F-A1F8-4081-8043-E746EBED488B}" presName="nodeText" presStyleLbl="alignAccFollowNode1" presStyleIdx="14" presStyleCnt="15">
        <dgm:presLayoutVars>
          <dgm:bulletEnabled val="1"/>
        </dgm:presLayoutVars>
      </dgm:prSet>
      <dgm:spPr/>
    </dgm:pt>
  </dgm:ptLst>
  <dgm:cxnLst>
    <dgm:cxn modelId="{3F593A06-AC57-4C7E-BCC9-C76681BD6EBD}" type="presOf" srcId="{2BB4DD2A-2330-4075-B0D1-4A03E126FEDD}" destId="{B1453F6E-B7E3-4A35-916B-E39C389056E5}" srcOrd="0" destOrd="0" presId="urn:microsoft.com/office/officeart/2016/7/layout/LinearArrowProcessNumbered"/>
    <dgm:cxn modelId="{3D045308-06CA-4F88-BE0D-1729A8C77998}" type="presOf" srcId="{58458DB8-310B-4898-B7FA-31FE3DFF6319}" destId="{289FF79F-F006-4C7E-937E-AA4C5383D70D}" srcOrd="0" destOrd="0" presId="urn:microsoft.com/office/officeart/2016/7/layout/LinearArrowProcessNumbered"/>
    <dgm:cxn modelId="{4D71FB10-3257-4095-BA8E-9B99CE63E099}" type="presOf" srcId="{F04D61AD-A3D5-4CEA-B863-6E11998D7064}" destId="{AC727AC4-0ABD-4A04-8EFD-F27CB96A7ADE}" srcOrd="0" destOrd="0" presId="urn:microsoft.com/office/officeart/2016/7/layout/LinearArrowProcessNumbered"/>
    <dgm:cxn modelId="{88DAAA3F-F68B-4B43-8C9F-C8AAF30B1AF1}" srcId="{BE2CCDC6-4224-4FDF-9195-F102D9E6ABE2}" destId="{2BB4DD2A-2330-4075-B0D1-4A03E126FEDD}" srcOrd="2" destOrd="0" parTransId="{275A175F-2178-4641-9FBA-0623F003149A}" sibTransId="{449F0504-0389-4B89-8968-80B52725C61B}"/>
    <dgm:cxn modelId="{085DB744-EC13-4C9B-9061-B308B2E436F5}" srcId="{BE2CCDC6-4224-4FDF-9195-F102D9E6ABE2}" destId="{A8AD17F3-519E-477B-94F3-5FFA706B5888}" srcOrd="0" destOrd="0" parTransId="{8F4D3CC7-2CE7-438D-8B16-97A04833CC31}" sibTransId="{58458DB8-310B-4898-B7FA-31FE3DFF6319}"/>
    <dgm:cxn modelId="{57C2B847-FF08-4C46-B75E-26D975C28B92}" type="presOf" srcId="{A1DC8D89-A1D4-46BF-8847-D274443E4B39}" destId="{348DEA64-F0A4-4091-B32A-376CF31234EB}" srcOrd="0" destOrd="0" presId="urn:microsoft.com/office/officeart/2016/7/layout/LinearArrowProcessNumbered"/>
    <dgm:cxn modelId="{56EDC16B-41A6-4612-AB26-658152231096}" srcId="{BE2CCDC6-4224-4FDF-9195-F102D9E6ABE2}" destId="{1FBD5E1F-A1F8-4081-8043-E746EBED488B}" srcOrd="4" destOrd="0" parTransId="{FD6487DD-8724-460E-B63D-D7CB2C89B04F}" sibTransId="{D8B9BC39-E3D7-4482-A9CD-32AC391A5390}"/>
    <dgm:cxn modelId="{DDEC274C-DEDF-40B0-9284-4F92D976C6E3}" srcId="{BE2CCDC6-4224-4FDF-9195-F102D9E6ABE2}" destId="{F04D61AD-A3D5-4CEA-B863-6E11998D7064}" srcOrd="3" destOrd="0" parTransId="{AB555AF7-BED0-463E-897E-2F1A57888644}" sibTransId="{0AF9C9DB-6C8E-48B0-89FF-042033F73E9C}"/>
    <dgm:cxn modelId="{F293B67A-CB84-4308-8EFD-02FAB80286CE}" type="presOf" srcId="{BE2CCDC6-4224-4FDF-9195-F102D9E6ABE2}" destId="{22AA54ED-FEC3-4457-BE37-49CE3DB54CA4}" srcOrd="0" destOrd="0" presId="urn:microsoft.com/office/officeart/2016/7/layout/LinearArrowProcessNumbered"/>
    <dgm:cxn modelId="{499B6C80-D78C-4309-AA37-DA528A5634F7}" type="presOf" srcId="{449F0504-0389-4B89-8968-80B52725C61B}" destId="{700EC1F4-1217-41D8-9961-0294EB2FD090}" srcOrd="0" destOrd="0" presId="urn:microsoft.com/office/officeart/2016/7/layout/LinearArrowProcessNumbered"/>
    <dgm:cxn modelId="{0ADC958C-786C-4CB4-A95B-11B22C63E1D2}" type="presOf" srcId="{0AF9C9DB-6C8E-48B0-89FF-042033F73E9C}" destId="{2662D7F7-34E1-480E-A85C-83D42D80682D}" srcOrd="0" destOrd="0" presId="urn:microsoft.com/office/officeart/2016/7/layout/LinearArrowProcessNumbered"/>
    <dgm:cxn modelId="{3C4F60A9-EE99-4436-A4CB-B681D8B21F75}" srcId="{BE2CCDC6-4224-4FDF-9195-F102D9E6ABE2}" destId="{A1DC8D89-A1D4-46BF-8847-D274443E4B39}" srcOrd="1" destOrd="0" parTransId="{95177C31-EFCA-44BC-845B-8BD9B1AAF7DE}" sibTransId="{1F0BD203-CB64-413D-8FF8-418514833B29}"/>
    <dgm:cxn modelId="{D1C078AD-FC05-4EFC-8E82-3C0581F0C579}" type="presOf" srcId="{1FBD5E1F-A1F8-4081-8043-E746EBED488B}" destId="{71055CEA-A6AF-4171-B818-1ECCDCE6EAD0}" srcOrd="0" destOrd="0" presId="urn:microsoft.com/office/officeart/2016/7/layout/LinearArrowProcessNumbered"/>
    <dgm:cxn modelId="{B796FAB3-CEBC-4447-9D22-29E996D71FE5}" type="presOf" srcId="{D8B9BC39-E3D7-4482-A9CD-32AC391A5390}" destId="{EA7543BD-F792-4F65-873A-4089B511C06C}" srcOrd="0" destOrd="0" presId="urn:microsoft.com/office/officeart/2016/7/layout/LinearArrowProcessNumbered"/>
    <dgm:cxn modelId="{ADEFC3D8-A80E-4A6E-8599-872B7D3999D5}" type="presOf" srcId="{A8AD17F3-519E-477B-94F3-5FFA706B5888}" destId="{F6B1399F-6954-477E-8C8D-2ABD524534CD}" srcOrd="0" destOrd="0" presId="urn:microsoft.com/office/officeart/2016/7/layout/LinearArrowProcessNumbered"/>
    <dgm:cxn modelId="{EF0393EC-F567-4B72-9F70-3B740CE4EEFA}" type="presOf" srcId="{1F0BD203-CB64-413D-8FF8-418514833B29}" destId="{95B023BD-F1B2-4987-B26B-00752FDC0C43}" srcOrd="0" destOrd="0" presId="urn:microsoft.com/office/officeart/2016/7/layout/LinearArrowProcessNumbered"/>
    <dgm:cxn modelId="{FFE00484-93FC-445C-A924-560075902A66}" type="presParOf" srcId="{22AA54ED-FEC3-4457-BE37-49CE3DB54CA4}" destId="{22461F46-5586-4653-BDBD-81277B35C5A9}" srcOrd="0" destOrd="0" presId="urn:microsoft.com/office/officeart/2016/7/layout/LinearArrowProcessNumbered"/>
    <dgm:cxn modelId="{7ACE263B-2C42-427C-A2E4-887BD0908806}" type="presParOf" srcId="{22461F46-5586-4653-BDBD-81277B35C5A9}" destId="{0604FC8C-5BE1-41F3-9B61-FCEEAF839A95}" srcOrd="0" destOrd="0" presId="urn:microsoft.com/office/officeart/2016/7/layout/LinearArrowProcessNumbered"/>
    <dgm:cxn modelId="{761E564B-9E8A-4CC1-B848-133D9FFF1361}" type="presParOf" srcId="{22461F46-5586-4653-BDBD-81277B35C5A9}" destId="{5CAFDD01-5F38-44F8-9006-2EB567577CBC}" srcOrd="1" destOrd="0" presId="urn:microsoft.com/office/officeart/2016/7/layout/LinearArrowProcessNumbered"/>
    <dgm:cxn modelId="{55BD79B5-49B4-441E-B490-7EF589660B48}" type="presParOf" srcId="{5CAFDD01-5F38-44F8-9006-2EB567577CBC}" destId="{BDAEB255-9B56-4C7D-83C2-139CC98A26BA}" srcOrd="0" destOrd="0" presId="urn:microsoft.com/office/officeart/2016/7/layout/LinearArrowProcessNumbered"/>
    <dgm:cxn modelId="{73150B64-6596-4E23-BB84-0C2FE6C74BB1}" type="presParOf" srcId="{5CAFDD01-5F38-44F8-9006-2EB567577CBC}" destId="{E9B16E91-052A-42A2-99CE-87186A7466FF}" srcOrd="1" destOrd="0" presId="urn:microsoft.com/office/officeart/2016/7/layout/LinearArrowProcessNumbered"/>
    <dgm:cxn modelId="{BE78A23D-7E8F-4990-BE12-9B800583E4D5}" type="presParOf" srcId="{5CAFDD01-5F38-44F8-9006-2EB567577CBC}" destId="{289FF79F-F006-4C7E-937E-AA4C5383D70D}" srcOrd="2" destOrd="0" presId="urn:microsoft.com/office/officeart/2016/7/layout/LinearArrowProcessNumbered"/>
    <dgm:cxn modelId="{5B6BC72A-917F-4A90-8603-62000AEEDD18}" type="presParOf" srcId="{5CAFDD01-5F38-44F8-9006-2EB567577CBC}" destId="{8F676B1F-744A-4D09-8F15-8027F4455532}" srcOrd="3" destOrd="0" presId="urn:microsoft.com/office/officeart/2016/7/layout/LinearArrowProcessNumbered"/>
    <dgm:cxn modelId="{040D2177-1AD1-4EA6-A34A-7C765E28D023}" type="presParOf" srcId="{22461F46-5586-4653-BDBD-81277B35C5A9}" destId="{F6B1399F-6954-477E-8C8D-2ABD524534CD}" srcOrd="2" destOrd="0" presId="urn:microsoft.com/office/officeart/2016/7/layout/LinearArrowProcessNumbered"/>
    <dgm:cxn modelId="{61C245D0-E1C8-4EA5-9B55-913B9D77EED9}" type="presParOf" srcId="{22AA54ED-FEC3-4457-BE37-49CE3DB54CA4}" destId="{A111E0BB-6A12-4EEE-9DD5-FB0548FE9956}" srcOrd="1" destOrd="0" presId="urn:microsoft.com/office/officeart/2016/7/layout/LinearArrowProcessNumbered"/>
    <dgm:cxn modelId="{4EF5280D-49EF-48CD-8738-5261B042FF48}" type="presParOf" srcId="{22AA54ED-FEC3-4457-BE37-49CE3DB54CA4}" destId="{73158075-F3F6-4723-BC2A-9AEAEC7CC9FE}" srcOrd="2" destOrd="0" presId="urn:microsoft.com/office/officeart/2016/7/layout/LinearArrowProcessNumbered"/>
    <dgm:cxn modelId="{B810AFE2-2F97-4459-A434-B15246697039}" type="presParOf" srcId="{73158075-F3F6-4723-BC2A-9AEAEC7CC9FE}" destId="{A9BA9E18-6B3F-47E7-B664-E4E484A376F2}" srcOrd="0" destOrd="0" presId="urn:microsoft.com/office/officeart/2016/7/layout/LinearArrowProcessNumbered"/>
    <dgm:cxn modelId="{A33E8797-EAF5-4C2A-91A3-32914308B17E}" type="presParOf" srcId="{73158075-F3F6-4723-BC2A-9AEAEC7CC9FE}" destId="{E74BC909-FA46-49DB-A978-7963167860AF}" srcOrd="1" destOrd="0" presId="urn:microsoft.com/office/officeart/2016/7/layout/LinearArrowProcessNumbered"/>
    <dgm:cxn modelId="{2DCC68F2-B181-47C0-A842-E45D4EA33486}" type="presParOf" srcId="{E74BC909-FA46-49DB-A978-7963167860AF}" destId="{97A4DFAF-711E-4235-8F84-CD2B33AE9AF3}" srcOrd="0" destOrd="0" presId="urn:microsoft.com/office/officeart/2016/7/layout/LinearArrowProcessNumbered"/>
    <dgm:cxn modelId="{4384EF81-DC14-4327-AC54-20B9C64BAAD4}" type="presParOf" srcId="{E74BC909-FA46-49DB-A978-7963167860AF}" destId="{30AF954E-100A-487C-9F4C-A9343D22821D}" srcOrd="1" destOrd="0" presId="urn:microsoft.com/office/officeart/2016/7/layout/LinearArrowProcessNumbered"/>
    <dgm:cxn modelId="{BCC4E091-B9F0-4C4B-B115-159C2A5F4D93}" type="presParOf" srcId="{E74BC909-FA46-49DB-A978-7963167860AF}" destId="{95B023BD-F1B2-4987-B26B-00752FDC0C43}" srcOrd="2" destOrd="0" presId="urn:microsoft.com/office/officeart/2016/7/layout/LinearArrowProcessNumbered"/>
    <dgm:cxn modelId="{39D44934-EF68-4CE8-984D-1FFF1A19FCE9}" type="presParOf" srcId="{E74BC909-FA46-49DB-A978-7963167860AF}" destId="{E4DABD4F-8554-4F90-94A6-4BE12CC6FC00}" srcOrd="3" destOrd="0" presId="urn:microsoft.com/office/officeart/2016/7/layout/LinearArrowProcessNumbered"/>
    <dgm:cxn modelId="{A3EC7705-9C8A-4732-903F-C08061E7D253}" type="presParOf" srcId="{73158075-F3F6-4723-BC2A-9AEAEC7CC9FE}" destId="{348DEA64-F0A4-4091-B32A-376CF31234EB}" srcOrd="2" destOrd="0" presId="urn:microsoft.com/office/officeart/2016/7/layout/LinearArrowProcessNumbered"/>
    <dgm:cxn modelId="{682BEA64-959F-4D6F-87C0-CD86F1DE44C3}" type="presParOf" srcId="{22AA54ED-FEC3-4457-BE37-49CE3DB54CA4}" destId="{D56A36F5-4410-4A82-AC0F-735B0940B14C}" srcOrd="3" destOrd="0" presId="urn:microsoft.com/office/officeart/2016/7/layout/LinearArrowProcessNumbered"/>
    <dgm:cxn modelId="{88743827-A2E8-437F-B947-402D4D195329}" type="presParOf" srcId="{22AA54ED-FEC3-4457-BE37-49CE3DB54CA4}" destId="{D649357B-8FF9-4564-B9AE-740400679018}" srcOrd="4" destOrd="0" presId="urn:microsoft.com/office/officeart/2016/7/layout/LinearArrowProcessNumbered"/>
    <dgm:cxn modelId="{4648CD40-0470-4539-9257-8DBC7FC03994}" type="presParOf" srcId="{D649357B-8FF9-4564-B9AE-740400679018}" destId="{7006FE9D-43FD-40B4-B1F4-7A00D3F6A6AF}" srcOrd="0" destOrd="0" presId="urn:microsoft.com/office/officeart/2016/7/layout/LinearArrowProcessNumbered"/>
    <dgm:cxn modelId="{A4D1F84E-2A83-44FC-BCCC-0777DEC542B3}" type="presParOf" srcId="{D649357B-8FF9-4564-B9AE-740400679018}" destId="{A18DC254-DE88-4BB2-AB09-6C13B4F62544}" srcOrd="1" destOrd="0" presId="urn:microsoft.com/office/officeart/2016/7/layout/LinearArrowProcessNumbered"/>
    <dgm:cxn modelId="{67012863-FEE6-4329-BF39-B20F5BD75B0F}" type="presParOf" srcId="{A18DC254-DE88-4BB2-AB09-6C13B4F62544}" destId="{77DF9686-D074-489A-AFFB-668AC4C1A085}" srcOrd="0" destOrd="0" presId="urn:microsoft.com/office/officeart/2016/7/layout/LinearArrowProcessNumbered"/>
    <dgm:cxn modelId="{F75ECC4A-D05B-4E30-8AF3-F5402A3F2CDE}" type="presParOf" srcId="{A18DC254-DE88-4BB2-AB09-6C13B4F62544}" destId="{CB188EDF-FBB5-4C0E-9AD5-DFF49A1A8C8F}" srcOrd="1" destOrd="0" presId="urn:microsoft.com/office/officeart/2016/7/layout/LinearArrowProcessNumbered"/>
    <dgm:cxn modelId="{3D8F9703-74AC-4C6C-BF6E-18D2EAD30EF0}" type="presParOf" srcId="{A18DC254-DE88-4BB2-AB09-6C13B4F62544}" destId="{700EC1F4-1217-41D8-9961-0294EB2FD090}" srcOrd="2" destOrd="0" presId="urn:microsoft.com/office/officeart/2016/7/layout/LinearArrowProcessNumbered"/>
    <dgm:cxn modelId="{CEA46A90-6E92-454E-B7B7-41EB0FC1C2C6}" type="presParOf" srcId="{A18DC254-DE88-4BB2-AB09-6C13B4F62544}" destId="{995A0227-64B5-4629-BB09-D493FCD6F90D}" srcOrd="3" destOrd="0" presId="urn:microsoft.com/office/officeart/2016/7/layout/LinearArrowProcessNumbered"/>
    <dgm:cxn modelId="{C76A82C3-1430-4DEA-9890-56233CEF3299}" type="presParOf" srcId="{D649357B-8FF9-4564-B9AE-740400679018}" destId="{B1453F6E-B7E3-4A35-916B-E39C389056E5}" srcOrd="2" destOrd="0" presId="urn:microsoft.com/office/officeart/2016/7/layout/LinearArrowProcessNumbered"/>
    <dgm:cxn modelId="{A9369B2F-D12C-4011-A322-570D6A58D0A8}" type="presParOf" srcId="{22AA54ED-FEC3-4457-BE37-49CE3DB54CA4}" destId="{7B4FB92D-A353-4F35-B169-3FEDC7252063}" srcOrd="5" destOrd="0" presId="urn:microsoft.com/office/officeart/2016/7/layout/LinearArrowProcessNumbered"/>
    <dgm:cxn modelId="{D6F726D4-2F39-4B76-9C3F-F1B0A0545224}" type="presParOf" srcId="{22AA54ED-FEC3-4457-BE37-49CE3DB54CA4}" destId="{A608FFB7-1446-4B2A-A663-E974DC5468C3}" srcOrd="6" destOrd="0" presId="urn:microsoft.com/office/officeart/2016/7/layout/LinearArrowProcessNumbered"/>
    <dgm:cxn modelId="{C22405E2-20F4-4ABB-A9F6-EFAECDAFD917}" type="presParOf" srcId="{A608FFB7-1446-4B2A-A663-E974DC5468C3}" destId="{5EC625E6-DFFB-4011-A472-F5D68B2A8D4F}" srcOrd="0" destOrd="0" presId="urn:microsoft.com/office/officeart/2016/7/layout/LinearArrowProcessNumbered"/>
    <dgm:cxn modelId="{B28BF78F-65C0-485C-BD11-BCF3F695B465}" type="presParOf" srcId="{A608FFB7-1446-4B2A-A663-E974DC5468C3}" destId="{D06EA2A6-88B0-40B5-B136-B2F32D8A83E5}" srcOrd="1" destOrd="0" presId="urn:microsoft.com/office/officeart/2016/7/layout/LinearArrowProcessNumbered"/>
    <dgm:cxn modelId="{3B791413-40E3-4012-82C7-1E484419F47B}" type="presParOf" srcId="{D06EA2A6-88B0-40B5-B136-B2F32D8A83E5}" destId="{5D340F81-FB7B-4AED-8ECD-42CE565E821C}" srcOrd="0" destOrd="0" presId="urn:microsoft.com/office/officeart/2016/7/layout/LinearArrowProcessNumbered"/>
    <dgm:cxn modelId="{3092CAD0-50B4-47DD-9F5E-CBB144546624}" type="presParOf" srcId="{D06EA2A6-88B0-40B5-B136-B2F32D8A83E5}" destId="{ADBF8075-2B5F-42C5-89FA-50DBCB68C688}" srcOrd="1" destOrd="0" presId="urn:microsoft.com/office/officeart/2016/7/layout/LinearArrowProcessNumbered"/>
    <dgm:cxn modelId="{31AB846C-AEB8-4F95-BE0D-7AEFCA4170AC}" type="presParOf" srcId="{D06EA2A6-88B0-40B5-B136-B2F32D8A83E5}" destId="{2662D7F7-34E1-480E-A85C-83D42D80682D}" srcOrd="2" destOrd="0" presId="urn:microsoft.com/office/officeart/2016/7/layout/LinearArrowProcessNumbered"/>
    <dgm:cxn modelId="{5593549B-1684-40B8-9C84-036E9DD8B1DE}" type="presParOf" srcId="{D06EA2A6-88B0-40B5-B136-B2F32D8A83E5}" destId="{B7F0ABC0-D428-40DE-9470-820920DFA2E4}" srcOrd="3" destOrd="0" presId="urn:microsoft.com/office/officeart/2016/7/layout/LinearArrowProcessNumbered"/>
    <dgm:cxn modelId="{E91CAE53-422E-4D19-997F-FA92948C1358}" type="presParOf" srcId="{A608FFB7-1446-4B2A-A663-E974DC5468C3}" destId="{AC727AC4-0ABD-4A04-8EFD-F27CB96A7ADE}" srcOrd="2" destOrd="0" presId="urn:microsoft.com/office/officeart/2016/7/layout/LinearArrowProcessNumbered"/>
    <dgm:cxn modelId="{5447E80D-851C-484B-9043-B6F9CE183B57}" type="presParOf" srcId="{22AA54ED-FEC3-4457-BE37-49CE3DB54CA4}" destId="{BE89EA4A-9D8F-4252-89B0-BB1F6289C0EB}" srcOrd="7" destOrd="0" presId="urn:microsoft.com/office/officeart/2016/7/layout/LinearArrowProcessNumbered"/>
    <dgm:cxn modelId="{1D036F83-0D63-407D-932B-208EF1C794C9}" type="presParOf" srcId="{22AA54ED-FEC3-4457-BE37-49CE3DB54CA4}" destId="{8E73EBF8-DC0D-49B6-A472-B30F3D2CE0CA}" srcOrd="8" destOrd="0" presId="urn:microsoft.com/office/officeart/2016/7/layout/LinearArrowProcessNumbered"/>
    <dgm:cxn modelId="{88C85BB0-6889-478F-B60C-3CC3BC40596F}" type="presParOf" srcId="{8E73EBF8-DC0D-49B6-A472-B30F3D2CE0CA}" destId="{06907960-87C8-4096-BD41-2EDD6CE98CD3}" srcOrd="0" destOrd="0" presId="urn:microsoft.com/office/officeart/2016/7/layout/LinearArrowProcessNumbered"/>
    <dgm:cxn modelId="{78CEDEB9-DA1D-4ED8-9B14-4088BD649A7A}" type="presParOf" srcId="{8E73EBF8-DC0D-49B6-A472-B30F3D2CE0CA}" destId="{BF2E0695-A2B6-4B20-B8E8-6AF2BA8F67E0}" srcOrd="1" destOrd="0" presId="urn:microsoft.com/office/officeart/2016/7/layout/LinearArrowProcessNumbered"/>
    <dgm:cxn modelId="{36889B29-C15F-4EA3-B975-8C3685B3BA1C}" type="presParOf" srcId="{BF2E0695-A2B6-4B20-B8E8-6AF2BA8F67E0}" destId="{4F8D349C-48C6-4CDF-B6D8-80A6722A8D72}" srcOrd="0" destOrd="0" presId="urn:microsoft.com/office/officeart/2016/7/layout/LinearArrowProcessNumbered"/>
    <dgm:cxn modelId="{09613DEE-D88B-43E9-954A-9CE841485ED7}" type="presParOf" srcId="{BF2E0695-A2B6-4B20-B8E8-6AF2BA8F67E0}" destId="{3E9CFDA9-1D37-47A9-910A-DB3463E4DE91}" srcOrd="1" destOrd="0" presId="urn:microsoft.com/office/officeart/2016/7/layout/LinearArrowProcessNumbered"/>
    <dgm:cxn modelId="{69837018-E768-43C9-B5CE-F0AD0AD61933}" type="presParOf" srcId="{BF2E0695-A2B6-4B20-B8E8-6AF2BA8F67E0}" destId="{EA7543BD-F792-4F65-873A-4089B511C06C}" srcOrd="2" destOrd="0" presId="urn:microsoft.com/office/officeart/2016/7/layout/LinearArrowProcessNumbered"/>
    <dgm:cxn modelId="{5FDCB69F-3106-440E-A856-AA3649294A39}" type="presParOf" srcId="{BF2E0695-A2B6-4B20-B8E8-6AF2BA8F67E0}" destId="{A3F21695-BC07-4EFB-8669-552ED8CACE7F}" srcOrd="3" destOrd="0" presId="urn:microsoft.com/office/officeart/2016/7/layout/LinearArrowProcessNumbered"/>
    <dgm:cxn modelId="{D3297CDF-F1A9-4EFE-B61F-B7E2680CD4D1}" type="presParOf" srcId="{8E73EBF8-DC0D-49B6-A472-B30F3D2CE0CA}" destId="{71055CEA-A6AF-4171-B818-1ECCDCE6EAD0}"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F433-6C3C-4DBA-8AFE-2BBF88B398F3}">
      <dsp:nvSpPr>
        <dsp:cNvPr id="0" name=""/>
        <dsp:cNvSpPr/>
      </dsp:nvSpPr>
      <dsp:spPr>
        <a:xfrm>
          <a:off x="0" y="3014"/>
          <a:ext cx="10287000" cy="143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8FDF8-6610-43DF-87EF-70F7AF2A942A}">
      <dsp:nvSpPr>
        <dsp:cNvPr id="0" name=""/>
        <dsp:cNvSpPr/>
      </dsp:nvSpPr>
      <dsp:spPr>
        <a:xfrm>
          <a:off x="434429" y="326143"/>
          <a:ext cx="790644" cy="789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02C38F-16EA-42DB-805A-352C5142C80C}">
      <dsp:nvSpPr>
        <dsp:cNvPr id="0" name=""/>
        <dsp:cNvSpPr/>
      </dsp:nvSpPr>
      <dsp:spPr>
        <a:xfrm>
          <a:off x="1659503" y="3014"/>
          <a:ext cx="8362591" cy="1437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9" tIns="152139" rIns="152139" bIns="152139" numCol="1" spcCol="1270" anchor="ctr" anchorCtr="0">
          <a:noAutofit/>
        </a:bodyPr>
        <a:lstStyle/>
        <a:p>
          <a:pPr marL="0" lvl="0" indent="0" algn="l" defTabSz="1066800">
            <a:lnSpc>
              <a:spcPct val="100000"/>
            </a:lnSpc>
            <a:spcBef>
              <a:spcPct val="0"/>
            </a:spcBef>
            <a:spcAft>
              <a:spcPct val="35000"/>
            </a:spcAft>
            <a:buNone/>
          </a:pPr>
          <a:r>
            <a:rPr lang="en-US" sz="2400" kern="1200" dirty="0"/>
            <a:t>The COVID-19 pandemic has had a significant impact globally and  the development and distribution of effective vaccines has been crucial in the fight against the virus.</a:t>
          </a:r>
        </a:p>
      </dsp:txBody>
      <dsp:txXfrm>
        <a:off x="1659503" y="3014"/>
        <a:ext cx="8362591" cy="1437534"/>
      </dsp:txXfrm>
    </dsp:sp>
    <dsp:sp modelId="{CBE2CBFB-3DFE-448F-BE71-44ADDF1F3F11}">
      <dsp:nvSpPr>
        <dsp:cNvPr id="0" name=""/>
        <dsp:cNvSpPr/>
      </dsp:nvSpPr>
      <dsp:spPr>
        <a:xfrm>
          <a:off x="0" y="1714364"/>
          <a:ext cx="10287000" cy="143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A68F3-00C7-4A99-8398-43A7C556C246}">
      <dsp:nvSpPr>
        <dsp:cNvPr id="0" name=""/>
        <dsp:cNvSpPr/>
      </dsp:nvSpPr>
      <dsp:spPr>
        <a:xfrm>
          <a:off x="434429" y="2037494"/>
          <a:ext cx="790644" cy="789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254B4-9DDF-4DB5-8BB6-F7701F52E5C5}">
      <dsp:nvSpPr>
        <dsp:cNvPr id="0" name=""/>
        <dsp:cNvSpPr/>
      </dsp:nvSpPr>
      <dsp:spPr>
        <a:xfrm>
          <a:off x="1659503" y="1714364"/>
          <a:ext cx="8362591" cy="1437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9" tIns="152139" rIns="152139" bIns="152139" numCol="1" spcCol="1270" anchor="ctr" anchorCtr="0">
          <a:noAutofit/>
        </a:bodyPr>
        <a:lstStyle/>
        <a:p>
          <a:pPr marL="0" lvl="0" indent="0" algn="l" defTabSz="1066800">
            <a:lnSpc>
              <a:spcPct val="100000"/>
            </a:lnSpc>
            <a:spcBef>
              <a:spcPct val="0"/>
            </a:spcBef>
            <a:spcAft>
              <a:spcPct val="35000"/>
            </a:spcAft>
            <a:buNone/>
          </a:pPr>
          <a:r>
            <a:rPr lang="en-US" sz="2400" kern="1200" dirty="0"/>
            <a:t>However, Vaccine hesitancy and acceptance are major concerns for global health due to various factors such as mistrust in healthcare providers, concerns about vaccine safety, side effects, and effectiveness. </a:t>
          </a:r>
        </a:p>
      </dsp:txBody>
      <dsp:txXfrm>
        <a:off x="1659503" y="1714364"/>
        <a:ext cx="8362591" cy="1437534"/>
      </dsp:txXfrm>
    </dsp:sp>
    <dsp:sp modelId="{51DA4974-4027-4216-AF52-A479F5710658}">
      <dsp:nvSpPr>
        <dsp:cNvPr id="0" name=""/>
        <dsp:cNvSpPr/>
      </dsp:nvSpPr>
      <dsp:spPr>
        <a:xfrm>
          <a:off x="0" y="3425715"/>
          <a:ext cx="10287000" cy="143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810EE-30BC-454A-8ADD-5B19193C12CB}">
      <dsp:nvSpPr>
        <dsp:cNvPr id="0" name=""/>
        <dsp:cNvSpPr/>
      </dsp:nvSpPr>
      <dsp:spPr>
        <a:xfrm>
          <a:off x="434429" y="3748844"/>
          <a:ext cx="790644" cy="789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E5C60-FA10-4C5B-A444-5E7C93CDEA3F}">
      <dsp:nvSpPr>
        <dsp:cNvPr id="0" name=""/>
        <dsp:cNvSpPr/>
      </dsp:nvSpPr>
      <dsp:spPr>
        <a:xfrm>
          <a:off x="1659503" y="3425715"/>
          <a:ext cx="8362591" cy="1437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39" tIns="152139" rIns="152139" bIns="152139" numCol="1" spcCol="1270" anchor="ctr" anchorCtr="0">
          <a:noAutofit/>
        </a:bodyPr>
        <a:lstStyle/>
        <a:p>
          <a:pPr marL="0" lvl="0" indent="0" algn="l" defTabSz="1066800">
            <a:lnSpc>
              <a:spcPct val="100000"/>
            </a:lnSpc>
            <a:spcBef>
              <a:spcPct val="0"/>
            </a:spcBef>
            <a:spcAft>
              <a:spcPct val="35000"/>
            </a:spcAft>
            <a:buNone/>
          </a:pPr>
          <a:r>
            <a:rPr lang="en-US" sz="2400" kern="1200" dirty="0"/>
            <a:t>Therefore, understanding vaccine acceptance is crucial for public health efforts to control the spread of the virus.</a:t>
          </a:r>
        </a:p>
      </dsp:txBody>
      <dsp:txXfrm>
        <a:off x="1659503" y="3425715"/>
        <a:ext cx="8362591" cy="1437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24BCE-2589-477D-BC8A-3DDDD9392CC9}">
      <dsp:nvSpPr>
        <dsp:cNvPr id="0" name=""/>
        <dsp:cNvSpPr/>
      </dsp:nvSpPr>
      <dsp:spPr>
        <a:xfrm>
          <a:off x="0" y="270220"/>
          <a:ext cx="11920956" cy="22293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DCE40-94B9-418D-9A40-49691F20B918}">
      <dsp:nvSpPr>
        <dsp:cNvPr id="0" name=""/>
        <dsp:cNvSpPr/>
      </dsp:nvSpPr>
      <dsp:spPr>
        <a:xfrm>
          <a:off x="674368" y="771816"/>
          <a:ext cx="1226123" cy="1226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30FD5-62E4-4813-8B82-2808D76A878C}">
      <dsp:nvSpPr>
        <dsp:cNvPr id="0" name=""/>
        <dsp:cNvSpPr/>
      </dsp:nvSpPr>
      <dsp:spPr>
        <a:xfrm>
          <a:off x="2574859" y="270220"/>
          <a:ext cx="9346096" cy="222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36" tIns="235936" rIns="235936" bIns="235936" numCol="1" spcCol="1270" anchor="ctr" anchorCtr="0">
          <a:noAutofit/>
        </a:bodyPr>
        <a:lstStyle/>
        <a:p>
          <a:pPr marL="0" lvl="0" indent="0" algn="l" defTabSz="1244600">
            <a:lnSpc>
              <a:spcPct val="100000"/>
            </a:lnSpc>
            <a:spcBef>
              <a:spcPct val="0"/>
            </a:spcBef>
            <a:spcAft>
              <a:spcPct val="35000"/>
            </a:spcAft>
            <a:buNone/>
          </a:pPr>
          <a:r>
            <a:rPr lang="en-US" sz="2800" kern="1200" dirty="0"/>
            <a:t>This study aimed to determine the prevalence, knowledge, perceptions, and attitudes toward COVID-19 vaccine uptake among adult patients at the Lillian Ngoyi Community Health Centre in Soweto, South Africa. </a:t>
          </a:r>
        </a:p>
      </dsp:txBody>
      <dsp:txXfrm>
        <a:off x="2574859" y="270220"/>
        <a:ext cx="9346096" cy="2229315"/>
      </dsp:txXfrm>
    </dsp:sp>
    <dsp:sp modelId="{9F65B627-A6D9-4011-8BA3-5DA2CDE7BE97}">
      <dsp:nvSpPr>
        <dsp:cNvPr id="0" name=""/>
        <dsp:cNvSpPr/>
      </dsp:nvSpPr>
      <dsp:spPr>
        <a:xfrm>
          <a:off x="0" y="2904866"/>
          <a:ext cx="11920956" cy="22293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C8A22-13F4-4B23-ADEE-97EEBF919FAF}">
      <dsp:nvSpPr>
        <dsp:cNvPr id="0" name=""/>
        <dsp:cNvSpPr/>
      </dsp:nvSpPr>
      <dsp:spPr>
        <a:xfrm>
          <a:off x="674368" y="3406462"/>
          <a:ext cx="1226123" cy="1226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368E6-FDDB-4806-8B9B-68B1AA92D11C}">
      <dsp:nvSpPr>
        <dsp:cNvPr id="0" name=""/>
        <dsp:cNvSpPr/>
      </dsp:nvSpPr>
      <dsp:spPr>
        <a:xfrm>
          <a:off x="2574859" y="2904866"/>
          <a:ext cx="9346096" cy="2229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936" tIns="235936" rIns="235936" bIns="235936" numCol="1" spcCol="1270" anchor="ctr" anchorCtr="0">
          <a:noAutofit/>
        </a:bodyPr>
        <a:lstStyle/>
        <a:p>
          <a:pPr marL="0" lvl="0" indent="0" algn="l" defTabSz="1244600">
            <a:lnSpc>
              <a:spcPct val="100000"/>
            </a:lnSpc>
            <a:spcBef>
              <a:spcPct val="0"/>
            </a:spcBef>
            <a:spcAft>
              <a:spcPct val="35000"/>
            </a:spcAft>
            <a:buNone/>
          </a:pPr>
          <a:r>
            <a:rPr lang="en-US" sz="2800" kern="1200" dirty="0"/>
            <a:t>The study hopes to provide valuable insights that can inform public health strategies and improve vaccine uptake in the communities.</a:t>
          </a:r>
        </a:p>
      </dsp:txBody>
      <dsp:txXfrm>
        <a:off x="2574859" y="2904866"/>
        <a:ext cx="9346096" cy="2229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52B6A-92D3-4F37-8A75-C91FFDE99222}">
      <dsp:nvSpPr>
        <dsp:cNvPr id="0" name=""/>
        <dsp:cNvSpPr/>
      </dsp:nvSpPr>
      <dsp:spPr>
        <a:xfrm>
          <a:off x="0" y="799"/>
          <a:ext cx="15773400" cy="1871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B3901-59B7-4043-8B77-503DC941AD6F}">
      <dsp:nvSpPr>
        <dsp:cNvPr id="0" name=""/>
        <dsp:cNvSpPr/>
      </dsp:nvSpPr>
      <dsp:spPr>
        <a:xfrm>
          <a:off x="566245" y="421974"/>
          <a:ext cx="1029537" cy="1029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03D1F-26C9-44EA-BFB9-77555209017A}">
      <dsp:nvSpPr>
        <dsp:cNvPr id="0" name=""/>
        <dsp:cNvSpPr/>
      </dsp:nvSpPr>
      <dsp:spPr>
        <a:xfrm>
          <a:off x="2162028" y="799"/>
          <a:ext cx="1361137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1244600">
            <a:lnSpc>
              <a:spcPct val="100000"/>
            </a:lnSpc>
            <a:spcBef>
              <a:spcPct val="0"/>
            </a:spcBef>
            <a:spcAft>
              <a:spcPct val="35000"/>
            </a:spcAft>
            <a:buNone/>
          </a:pPr>
          <a:r>
            <a:rPr lang="en-US" sz="2800" b="1" kern="1200" dirty="0"/>
            <a:t>The study employed an observational, case-control quantitative design.</a:t>
          </a:r>
        </a:p>
      </dsp:txBody>
      <dsp:txXfrm>
        <a:off x="2162028" y="799"/>
        <a:ext cx="13611371" cy="1871885"/>
      </dsp:txXfrm>
    </dsp:sp>
    <dsp:sp modelId="{C6CB7A33-ED63-4A49-BED6-791D49F2896D}">
      <dsp:nvSpPr>
        <dsp:cNvPr id="0" name=""/>
        <dsp:cNvSpPr/>
      </dsp:nvSpPr>
      <dsp:spPr>
        <a:xfrm>
          <a:off x="0" y="2340657"/>
          <a:ext cx="15773400" cy="1871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BBBBE-38EA-4856-AF60-B8700BF49BC1}">
      <dsp:nvSpPr>
        <dsp:cNvPr id="0" name=""/>
        <dsp:cNvSpPr/>
      </dsp:nvSpPr>
      <dsp:spPr>
        <a:xfrm>
          <a:off x="566245" y="2761831"/>
          <a:ext cx="1029537" cy="1029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5AA77-EB47-4E72-924C-93A479543469}">
      <dsp:nvSpPr>
        <dsp:cNvPr id="0" name=""/>
        <dsp:cNvSpPr/>
      </dsp:nvSpPr>
      <dsp:spPr>
        <a:xfrm>
          <a:off x="2162028" y="2340657"/>
          <a:ext cx="1361137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1066800">
            <a:lnSpc>
              <a:spcPct val="100000"/>
            </a:lnSpc>
            <a:spcBef>
              <a:spcPct val="0"/>
            </a:spcBef>
            <a:spcAft>
              <a:spcPct val="35000"/>
            </a:spcAft>
            <a:buNone/>
          </a:pPr>
          <a:r>
            <a:rPr lang="en-US" sz="2400" b="1" kern="1200" dirty="0"/>
            <a:t>Data was collected through in-person interviews using structured questionnaires from 374 participants at Lillian Ngoyi C </a:t>
          </a:r>
        </a:p>
      </dsp:txBody>
      <dsp:txXfrm>
        <a:off x="2162028" y="2340657"/>
        <a:ext cx="13611371" cy="1871885"/>
      </dsp:txXfrm>
    </dsp:sp>
    <dsp:sp modelId="{6D39ADE5-D05C-4271-AA26-CCB4824C895A}">
      <dsp:nvSpPr>
        <dsp:cNvPr id="0" name=""/>
        <dsp:cNvSpPr/>
      </dsp:nvSpPr>
      <dsp:spPr>
        <a:xfrm>
          <a:off x="0" y="4681314"/>
          <a:ext cx="15773400" cy="18718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27EF5-F443-471C-AA30-352B43665BD7}">
      <dsp:nvSpPr>
        <dsp:cNvPr id="0" name=""/>
        <dsp:cNvSpPr/>
      </dsp:nvSpPr>
      <dsp:spPr>
        <a:xfrm>
          <a:off x="566245" y="5101688"/>
          <a:ext cx="1029537" cy="1029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2C690-5813-4933-81D8-0B0F5BF7291A}">
      <dsp:nvSpPr>
        <dsp:cNvPr id="0" name=""/>
        <dsp:cNvSpPr/>
      </dsp:nvSpPr>
      <dsp:spPr>
        <a:xfrm>
          <a:off x="2162028" y="4680514"/>
          <a:ext cx="13611371" cy="1871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08" tIns="198108" rIns="198108" bIns="198108" numCol="1" spcCol="1270" anchor="ctr" anchorCtr="0">
          <a:noAutofit/>
        </a:bodyPr>
        <a:lstStyle/>
        <a:p>
          <a:pPr marL="0" lvl="0" indent="0" algn="l" defTabSz="1066800">
            <a:lnSpc>
              <a:spcPct val="100000"/>
            </a:lnSpc>
            <a:spcBef>
              <a:spcPct val="0"/>
            </a:spcBef>
            <a:spcAft>
              <a:spcPct val="35000"/>
            </a:spcAft>
            <a:buNone/>
          </a:pPr>
          <a:r>
            <a:rPr lang="en-US" sz="2400" b="1" kern="1200" dirty="0"/>
            <a:t>The quantitative data gathered was analyzed using the Statistical Package for Social Sciences (SPSS) version 29, employing various statistical techniques to derive meaningful insights.</a:t>
          </a:r>
        </a:p>
      </dsp:txBody>
      <dsp:txXfrm>
        <a:off x="2162028" y="4680514"/>
        <a:ext cx="13611371" cy="1871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5AD1B-07A9-46D3-9112-E9060B484E8E}">
      <dsp:nvSpPr>
        <dsp:cNvPr id="0" name=""/>
        <dsp:cNvSpPr/>
      </dsp:nvSpPr>
      <dsp:spPr>
        <a:xfrm>
          <a:off x="4481394" y="-271316"/>
          <a:ext cx="8106010" cy="8106010"/>
        </a:xfrm>
        <a:prstGeom prst="circularArrow">
          <a:avLst>
            <a:gd name="adj1" fmla="val 4668"/>
            <a:gd name="adj2" fmla="val 272909"/>
            <a:gd name="adj3" fmla="val 12703351"/>
            <a:gd name="adj4" fmla="val 18119040"/>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7B5A6-F09A-4F13-9641-CBA672F288AA}">
      <dsp:nvSpPr>
        <dsp:cNvPr id="0" name=""/>
        <dsp:cNvSpPr/>
      </dsp:nvSpPr>
      <dsp:spPr>
        <a:xfrm>
          <a:off x="5750718" y="2258"/>
          <a:ext cx="5567362" cy="27836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1. Vaccine Administration</a:t>
          </a:r>
        </a:p>
        <a:p>
          <a:pPr marL="0" lvl="0" indent="0" algn="ctr" defTabSz="1244600">
            <a:lnSpc>
              <a:spcPct val="90000"/>
            </a:lnSpc>
            <a:spcBef>
              <a:spcPct val="0"/>
            </a:spcBef>
            <a:spcAft>
              <a:spcPct val="35000"/>
            </a:spcAft>
            <a:buNone/>
          </a:pPr>
          <a:r>
            <a:rPr lang="en-US" sz="2800" kern="1200"/>
            <a:t>77.3% of participants knew that COVID-19 vaccines are administered through injection.</a:t>
          </a:r>
          <a:endParaRPr lang="en-US" sz="2800" kern="1200" dirty="0"/>
        </a:p>
      </dsp:txBody>
      <dsp:txXfrm>
        <a:off x="5886606" y="138146"/>
        <a:ext cx="5295586" cy="2511905"/>
      </dsp:txXfrm>
    </dsp:sp>
    <dsp:sp modelId="{E736B251-97AE-4734-A4B2-6240937FE56B}">
      <dsp:nvSpPr>
        <dsp:cNvPr id="0" name=""/>
        <dsp:cNvSpPr/>
      </dsp:nvSpPr>
      <dsp:spPr>
        <a:xfrm>
          <a:off x="8661314" y="2912854"/>
          <a:ext cx="5567362" cy="2783681"/>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2. Vaccine Availability</a:t>
          </a:r>
        </a:p>
        <a:p>
          <a:pPr marL="0" lvl="0" indent="0" algn="ctr" defTabSz="1244600">
            <a:lnSpc>
              <a:spcPct val="90000"/>
            </a:lnSpc>
            <a:spcBef>
              <a:spcPct val="0"/>
            </a:spcBef>
            <a:spcAft>
              <a:spcPct val="35000"/>
            </a:spcAft>
            <a:buNone/>
          </a:pPr>
          <a:r>
            <a:rPr lang="en-US" sz="2800" kern="1200"/>
            <a:t>77.3% of participants were aware that COVID-19 vaccines are available for free</a:t>
          </a:r>
          <a:endParaRPr lang="en-US" sz="2800" kern="1200" dirty="0"/>
        </a:p>
      </dsp:txBody>
      <dsp:txXfrm>
        <a:off x="8797202" y="3048742"/>
        <a:ext cx="5295586" cy="2511905"/>
      </dsp:txXfrm>
    </dsp:sp>
    <dsp:sp modelId="{7D64FD8A-D8FB-42FE-8A2A-23DDBC159F34}">
      <dsp:nvSpPr>
        <dsp:cNvPr id="0" name=""/>
        <dsp:cNvSpPr/>
      </dsp:nvSpPr>
      <dsp:spPr>
        <a:xfrm>
          <a:off x="5750718" y="5823450"/>
          <a:ext cx="5567362" cy="2783681"/>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3. Vaccine Effectiveness</a:t>
          </a:r>
        </a:p>
        <a:p>
          <a:pPr marL="0" lvl="0" indent="0" algn="ctr" defTabSz="1244600">
            <a:lnSpc>
              <a:spcPct val="90000"/>
            </a:lnSpc>
            <a:spcBef>
              <a:spcPct val="0"/>
            </a:spcBef>
            <a:spcAft>
              <a:spcPct val="35000"/>
            </a:spcAft>
            <a:buNone/>
          </a:pPr>
          <a:r>
            <a:rPr lang="en-US" sz="2800" kern="1200"/>
            <a:t>Over 46% of participants believed that COVID-19 vaccines can protect the receiver from getting infected.</a:t>
          </a:r>
          <a:endParaRPr lang="en-US" sz="2800" kern="1200" dirty="0"/>
        </a:p>
      </dsp:txBody>
      <dsp:txXfrm>
        <a:off x="5886606" y="5959338"/>
        <a:ext cx="5295586" cy="2511905"/>
      </dsp:txXfrm>
    </dsp:sp>
    <dsp:sp modelId="{63D13328-39F7-40AD-A61B-6B382BFD0214}">
      <dsp:nvSpPr>
        <dsp:cNvPr id="0" name=""/>
        <dsp:cNvSpPr/>
      </dsp:nvSpPr>
      <dsp:spPr>
        <a:xfrm>
          <a:off x="2840122" y="2912854"/>
          <a:ext cx="5567362" cy="278368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4. Vaccine Safety</a:t>
          </a:r>
        </a:p>
        <a:p>
          <a:pPr marL="0" lvl="0" indent="0" algn="ctr" defTabSz="1244600">
            <a:lnSpc>
              <a:spcPct val="90000"/>
            </a:lnSpc>
            <a:spcBef>
              <a:spcPct val="0"/>
            </a:spcBef>
            <a:spcAft>
              <a:spcPct val="35000"/>
            </a:spcAft>
            <a:buNone/>
          </a:pPr>
          <a:r>
            <a:rPr lang="en-US" sz="2800" kern="1200"/>
            <a:t>50% of participants believed that COVID-19 vaccines are safe, while 25% were unsure, and 25% believed the vaccines are not safe.</a:t>
          </a:r>
          <a:endParaRPr lang="en-US" sz="2800" kern="1200" dirty="0"/>
        </a:p>
      </dsp:txBody>
      <dsp:txXfrm>
        <a:off x="2976010" y="3048742"/>
        <a:ext cx="5295586" cy="2511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DB2EE-6172-44E9-8FBF-10E67B5E6C45}">
      <dsp:nvSpPr>
        <dsp:cNvPr id="0" name=""/>
        <dsp:cNvSpPr/>
      </dsp:nvSpPr>
      <dsp:spPr>
        <a:xfrm>
          <a:off x="2367741" y="5073"/>
          <a:ext cx="5764150" cy="345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i="0" kern="1200" baseline="0" dirty="0"/>
            <a:t>Feeling Safe</a:t>
          </a:r>
          <a:endParaRPr lang="en-US" sz="3900" b="0" i="0" kern="1200" baseline="0" dirty="0"/>
        </a:p>
        <a:p>
          <a:pPr marL="0" lvl="0" indent="0" algn="ctr" defTabSz="1733550">
            <a:lnSpc>
              <a:spcPct val="90000"/>
            </a:lnSpc>
            <a:spcBef>
              <a:spcPct val="0"/>
            </a:spcBef>
            <a:spcAft>
              <a:spcPct val="35000"/>
            </a:spcAft>
            <a:buNone/>
          </a:pPr>
          <a:r>
            <a:rPr lang="en-US" sz="3900" b="0" i="0" kern="1200" baseline="0" dirty="0"/>
            <a:t>50.8% of participants believed they would feel safe after being vaccinated.</a:t>
          </a:r>
          <a:endParaRPr lang="en-US" sz="3900" kern="1200" dirty="0"/>
        </a:p>
      </dsp:txBody>
      <dsp:txXfrm>
        <a:off x="2367741" y="5073"/>
        <a:ext cx="5764150" cy="3458490"/>
      </dsp:txXfrm>
    </dsp:sp>
    <dsp:sp modelId="{DFB705AF-7109-4EA7-9F21-6B682FE2B4F1}">
      <dsp:nvSpPr>
        <dsp:cNvPr id="0" name=""/>
        <dsp:cNvSpPr/>
      </dsp:nvSpPr>
      <dsp:spPr>
        <a:xfrm>
          <a:off x="8708307" y="5073"/>
          <a:ext cx="5764150" cy="345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i="0" kern="1200" baseline="0" dirty="0"/>
            <a:t>Protecting Others</a:t>
          </a:r>
          <a:endParaRPr lang="en-US" sz="3900" b="0" i="0" kern="1200" baseline="0" dirty="0"/>
        </a:p>
        <a:p>
          <a:pPr marL="0" lvl="0" indent="0" algn="ctr" defTabSz="1733550">
            <a:lnSpc>
              <a:spcPct val="90000"/>
            </a:lnSpc>
            <a:spcBef>
              <a:spcPct val="0"/>
            </a:spcBef>
            <a:spcAft>
              <a:spcPct val="35000"/>
            </a:spcAft>
            <a:buNone/>
          </a:pPr>
          <a:r>
            <a:rPr lang="en-US" sz="3900" b="0" i="0" kern="1200" baseline="0" dirty="0"/>
            <a:t>49.4% of participants believed that being vaccinated protects others.</a:t>
          </a:r>
          <a:endParaRPr lang="en-US" sz="3900" kern="1200" dirty="0"/>
        </a:p>
      </dsp:txBody>
      <dsp:txXfrm>
        <a:off x="8708307" y="5073"/>
        <a:ext cx="5764150" cy="3458490"/>
      </dsp:txXfrm>
    </dsp:sp>
    <dsp:sp modelId="{71D8CD88-2484-4739-9F43-C28E8D997DC9}">
      <dsp:nvSpPr>
        <dsp:cNvPr id="0" name=""/>
        <dsp:cNvSpPr/>
      </dsp:nvSpPr>
      <dsp:spPr>
        <a:xfrm>
          <a:off x="2367741" y="4039978"/>
          <a:ext cx="5764150" cy="345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i="0" kern="1200" baseline="0" dirty="0"/>
            <a:t>Encouraging Vaccination</a:t>
          </a:r>
          <a:endParaRPr lang="en-US" sz="3900" b="0" i="0" kern="1200" baseline="0" dirty="0"/>
        </a:p>
        <a:p>
          <a:pPr marL="0" lvl="0" indent="0" algn="ctr" defTabSz="1733550">
            <a:lnSpc>
              <a:spcPct val="90000"/>
            </a:lnSpc>
            <a:spcBef>
              <a:spcPct val="0"/>
            </a:spcBef>
            <a:spcAft>
              <a:spcPct val="35000"/>
            </a:spcAft>
            <a:buNone/>
          </a:pPr>
          <a:r>
            <a:rPr lang="en-US" sz="3900" b="0" i="0" kern="1200" baseline="0" dirty="0"/>
            <a:t>48.6% of participants agreed they would encourage their family and friends to get vaccinated</a:t>
          </a:r>
          <a:endParaRPr lang="en-US" sz="3900" kern="1200" dirty="0"/>
        </a:p>
      </dsp:txBody>
      <dsp:txXfrm>
        <a:off x="2367741" y="4039978"/>
        <a:ext cx="5764150" cy="3458490"/>
      </dsp:txXfrm>
    </dsp:sp>
    <dsp:sp modelId="{5E2ACAE1-EF51-4D9B-8346-7B0639B6D709}">
      <dsp:nvSpPr>
        <dsp:cNvPr id="0" name=""/>
        <dsp:cNvSpPr/>
      </dsp:nvSpPr>
      <dsp:spPr>
        <a:xfrm>
          <a:off x="8708307" y="4039978"/>
          <a:ext cx="5764150" cy="3458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i="0" kern="1200" baseline="0" dirty="0"/>
            <a:t>Long-term Concerns</a:t>
          </a:r>
          <a:endParaRPr lang="en-US" sz="3900" b="0" i="0" kern="1200" baseline="0" dirty="0"/>
        </a:p>
        <a:p>
          <a:pPr marL="0" lvl="0" indent="0" algn="ctr" defTabSz="1733550">
            <a:lnSpc>
              <a:spcPct val="90000"/>
            </a:lnSpc>
            <a:spcBef>
              <a:spcPct val="0"/>
            </a:spcBef>
            <a:spcAft>
              <a:spcPct val="35000"/>
            </a:spcAft>
            <a:buNone/>
          </a:pPr>
          <a:r>
            <a:rPr lang="en-US" sz="3900" b="0" i="0" kern="1200" baseline="0" dirty="0"/>
            <a:t>64.7% of participants were worried about unknown long-term effects of the COVID-19 vaccine.</a:t>
          </a:r>
          <a:endParaRPr lang="en-US" sz="3900" kern="1200" dirty="0"/>
        </a:p>
      </dsp:txBody>
      <dsp:txXfrm>
        <a:off x="8708307" y="4039978"/>
        <a:ext cx="5764150" cy="3458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D6C51-411A-4463-9F62-E8FAB1EFBFFE}">
      <dsp:nvSpPr>
        <dsp:cNvPr id="0" name=""/>
        <dsp:cNvSpPr/>
      </dsp:nvSpPr>
      <dsp:spPr>
        <a:xfrm>
          <a:off x="0" y="35470"/>
          <a:ext cx="16192500" cy="2144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In conclusion, the study found that there is a high rate of COVID-19 vaccine uptake among females, but there are mixed attitudes towards vaccine safety, with some participants believing in conspiracy theories. </a:t>
          </a:r>
        </a:p>
      </dsp:txBody>
      <dsp:txXfrm>
        <a:off x="104691" y="140161"/>
        <a:ext cx="15983118" cy="1935228"/>
      </dsp:txXfrm>
    </dsp:sp>
    <dsp:sp modelId="{027AEB00-99A3-471F-82E3-CACCE72B5AA8}">
      <dsp:nvSpPr>
        <dsp:cNvPr id="0" name=""/>
        <dsp:cNvSpPr/>
      </dsp:nvSpPr>
      <dsp:spPr>
        <a:xfrm>
          <a:off x="0" y="2292400"/>
          <a:ext cx="16192500" cy="2144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This highlights the importance of improving public education and addressing misinformation about COVID-19 vaccines. </a:t>
          </a:r>
        </a:p>
      </dsp:txBody>
      <dsp:txXfrm>
        <a:off x="104691" y="2397091"/>
        <a:ext cx="15983118" cy="1935228"/>
      </dsp:txXfrm>
    </dsp:sp>
    <dsp:sp modelId="{B1CB25B1-FC8B-41F0-9BD1-E5CC730F23D2}">
      <dsp:nvSpPr>
        <dsp:cNvPr id="0" name=""/>
        <dsp:cNvSpPr/>
      </dsp:nvSpPr>
      <dsp:spPr>
        <a:xfrm>
          <a:off x="0" y="4549330"/>
          <a:ext cx="16192500" cy="2144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The study recommends implementing targeted health education programs and increasing government efforts to improve vaccine knowledge and address these concerns.</a:t>
          </a:r>
        </a:p>
      </dsp:txBody>
      <dsp:txXfrm>
        <a:off x="104691" y="4654021"/>
        <a:ext cx="15983118" cy="19352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EB255-9B56-4C7D-83C2-139CC98A26BA}">
      <dsp:nvSpPr>
        <dsp:cNvPr id="0" name=""/>
        <dsp:cNvSpPr/>
      </dsp:nvSpPr>
      <dsp:spPr>
        <a:xfrm>
          <a:off x="1685664" y="820726"/>
          <a:ext cx="1346887"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16E91-052A-42A2-99CE-87186A7466FF}">
      <dsp:nvSpPr>
        <dsp:cNvPr id="0" name=""/>
        <dsp:cNvSpPr/>
      </dsp:nvSpPr>
      <dsp:spPr>
        <a:xfrm>
          <a:off x="3113364" y="707623"/>
          <a:ext cx="154892" cy="290927"/>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9FF79F-F006-4C7E-937E-AA4C5383D70D}">
      <dsp:nvSpPr>
        <dsp:cNvPr id="0" name=""/>
        <dsp:cNvSpPr/>
      </dsp:nvSpPr>
      <dsp:spPr>
        <a:xfrm>
          <a:off x="791971" y="95430"/>
          <a:ext cx="1450664" cy="14506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94" tIns="56294" rIns="56294" bIns="56294" numCol="1" spcCol="1270" anchor="ctr" anchorCtr="0">
          <a:noAutofit/>
        </a:bodyPr>
        <a:lstStyle/>
        <a:p>
          <a:pPr marL="0" lvl="0" indent="0" algn="ctr" defTabSz="2667000">
            <a:lnSpc>
              <a:spcPct val="90000"/>
            </a:lnSpc>
            <a:spcBef>
              <a:spcPct val="0"/>
            </a:spcBef>
            <a:spcAft>
              <a:spcPct val="35000"/>
            </a:spcAft>
            <a:buNone/>
          </a:pPr>
          <a:r>
            <a:rPr lang="en-US" sz="6000" kern="1200" dirty="0"/>
            <a:t>1</a:t>
          </a:r>
        </a:p>
      </dsp:txBody>
      <dsp:txXfrm>
        <a:off x="1004416" y="307875"/>
        <a:ext cx="1025774" cy="1025774"/>
      </dsp:txXfrm>
    </dsp:sp>
    <dsp:sp modelId="{F6B1399F-6954-477E-8C8D-2ABD524534CD}">
      <dsp:nvSpPr>
        <dsp:cNvPr id="0" name=""/>
        <dsp:cNvSpPr/>
      </dsp:nvSpPr>
      <dsp:spPr>
        <a:xfrm>
          <a:off x="2055" y="1711694"/>
          <a:ext cx="3030495" cy="38697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9049" tIns="165100" rIns="239049" bIns="1651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Enhance Public Education</a:t>
          </a:r>
          <a:endParaRPr lang="en-US" sz="2000" b="0" i="0" kern="1200" baseline="0" dirty="0"/>
        </a:p>
        <a:p>
          <a:pPr marL="0" lvl="0" indent="0" algn="l" defTabSz="889000">
            <a:lnSpc>
              <a:spcPct val="90000"/>
            </a:lnSpc>
            <a:spcBef>
              <a:spcPct val="0"/>
            </a:spcBef>
            <a:spcAft>
              <a:spcPct val="35000"/>
            </a:spcAft>
            <a:buNone/>
          </a:pPr>
          <a:r>
            <a:rPr lang="en-US" sz="2000" b="0" i="0" kern="1200" baseline="0" dirty="0"/>
            <a:t>Develop and implement tailored health education programs to provide accurate and complete information on the benefits and safety of COVID-19 vaccines.</a:t>
          </a:r>
          <a:endParaRPr lang="en-US" sz="2000" kern="1200" dirty="0"/>
        </a:p>
      </dsp:txBody>
      <dsp:txXfrm>
        <a:off x="2055" y="2317793"/>
        <a:ext cx="3030495" cy="3263676"/>
      </dsp:txXfrm>
    </dsp:sp>
    <dsp:sp modelId="{97A4DFAF-711E-4235-8F84-CD2B33AE9AF3}">
      <dsp:nvSpPr>
        <dsp:cNvPr id="0" name=""/>
        <dsp:cNvSpPr/>
      </dsp:nvSpPr>
      <dsp:spPr>
        <a:xfrm>
          <a:off x="3369273" y="820726"/>
          <a:ext cx="3030495"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F954E-100A-487C-9F4C-A9343D22821D}">
      <dsp:nvSpPr>
        <dsp:cNvPr id="0" name=""/>
        <dsp:cNvSpPr/>
      </dsp:nvSpPr>
      <dsp:spPr>
        <a:xfrm>
          <a:off x="6480582" y="707623"/>
          <a:ext cx="154892" cy="290927"/>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023BD-F1B2-4987-B26B-00752FDC0C43}">
      <dsp:nvSpPr>
        <dsp:cNvPr id="0" name=""/>
        <dsp:cNvSpPr/>
      </dsp:nvSpPr>
      <dsp:spPr>
        <a:xfrm>
          <a:off x="4159189" y="95430"/>
          <a:ext cx="1450664" cy="14506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94" tIns="56294" rIns="56294" bIns="56294" numCol="1" spcCol="1270" anchor="ctr" anchorCtr="0">
          <a:noAutofit/>
        </a:bodyPr>
        <a:lstStyle/>
        <a:p>
          <a:pPr marL="0" lvl="0" indent="0" algn="ctr" defTabSz="2667000">
            <a:lnSpc>
              <a:spcPct val="90000"/>
            </a:lnSpc>
            <a:spcBef>
              <a:spcPct val="0"/>
            </a:spcBef>
            <a:spcAft>
              <a:spcPct val="35000"/>
            </a:spcAft>
            <a:buNone/>
          </a:pPr>
          <a:r>
            <a:rPr lang="en-US" sz="6000" kern="1200" dirty="0"/>
            <a:t>2</a:t>
          </a:r>
        </a:p>
      </dsp:txBody>
      <dsp:txXfrm>
        <a:off x="4371634" y="307875"/>
        <a:ext cx="1025774" cy="1025774"/>
      </dsp:txXfrm>
    </dsp:sp>
    <dsp:sp modelId="{348DEA64-F0A4-4091-B32A-376CF31234EB}">
      <dsp:nvSpPr>
        <dsp:cNvPr id="0" name=""/>
        <dsp:cNvSpPr/>
      </dsp:nvSpPr>
      <dsp:spPr>
        <a:xfrm>
          <a:off x="3369273" y="1711694"/>
          <a:ext cx="3030495" cy="38697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9049" tIns="165100" rIns="239049" bIns="1651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Address Misconceptions</a:t>
          </a:r>
          <a:endParaRPr lang="en-US" sz="2000" b="0" i="0" kern="1200" baseline="0" dirty="0"/>
        </a:p>
        <a:p>
          <a:pPr marL="0" lvl="0" indent="0" algn="l" defTabSz="889000">
            <a:lnSpc>
              <a:spcPct val="90000"/>
            </a:lnSpc>
            <a:spcBef>
              <a:spcPct val="0"/>
            </a:spcBef>
            <a:spcAft>
              <a:spcPct val="35000"/>
            </a:spcAft>
            <a:buNone/>
          </a:pPr>
          <a:r>
            <a:rPr lang="en-US" sz="2000" b="0" i="0" kern="1200" baseline="0" dirty="0"/>
            <a:t>Counter the numerous conspiracy theories and misinformation in the public domain through targeted communication strategies.</a:t>
          </a:r>
          <a:endParaRPr lang="en-US" sz="2000" kern="1200" dirty="0"/>
        </a:p>
      </dsp:txBody>
      <dsp:txXfrm>
        <a:off x="3369273" y="2317793"/>
        <a:ext cx="3030495" cy="3263676"/>
      </dsp:txXfrm>
    </dsp:sp>
    <dsp:sp modelId="{77DF9686-D074-489A-AFFB-668AC4C1A085}">
      <dsp:nvSpPr>
        <dsp:cNvPr id="0" name=""/>
        <dsp:cNvSpPr/>
      </dsp:nvSpPr>
      <dsp:spPr>
        <a:xfrm>
          <a:off x="6736491" y="820726"/>
          <a:ext cx="3030495"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88EDF-FBB5-4C0E-9AD5-DFF49A1A8C8F}">
      <dsp:nvSpPr>
        <dsp:cNvPr id="0" name=""/>
        <dsp:cNvSpPr/>
      </dsp:nvSpPr>
      <dsp:spPr>
        <a:xfrm>
          <a:off x="9847800" y="707623"/>
          <a:ext cx="154892" cy="290927"/>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EC1F4-1217-41D8-9961-0294EB2FD090}">
      <dsp:nvSpPr>
        <dsp:cNvPr id="0" name=""/>
        <dsp:cNvSpPr/>
      </dsp:nvSpPr>
      <dsp:spPr>
        <a:xfrm>
          <a:off x="7526406" y="95430"/>
          <a:ext cx="1450664" cy="14506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94" tIns="56294" rIns="56294" bIns="56294" numCol="1" spcCol="1270" anchor="ctr" anchorCtr="0">
          <a:noAutofit/>
        </a:bodyPr>
        <a:lstStyle/>
        <a:p>
          <a:pPr marL="0" lvl="0" indent="0" algn="ctr" defTabSz="2667000">
            <a:lnSpc>
              <a:spcPct val="90000"/>
            </a:lnSpc>
            <a:spcBef>
              <a:spcPct val="0"/>
            </a:spcBef>
            <a:spcAft>
              <a:spcPct val="35000"/>
            </a:spcAft>
            <a:buNone/>
          </a:pPr>
          <a:r>
            <a:rPr lang="en-US" sz="6000" kern="1200" dirty="0"/>
            <a:t>3</a:t>
          </a:r>
        </a:p>
      </dsp:txBody>
      <dsp:txXfrm>
        <a:off x="7738851" y="307875"/>
        <a:ext cx="1025774" cy="1025774"/>
      </dsp:txXfrm>
    </dsp:sp>
    <dsp:sp modelId="{B1453F6E-B7E3-4A35-916B-E39C389056E5}">
      <dsp:nvSpPr>
        <dsp:cNvPr id="0" name=""/>
        <dsp:cNvSpPr/>
      </dsp:nvSpPr>
      <dsp:spPr>
        <a:xfrm>
          <a:off x="6736491" y="1711694"/>
          <a:ext cx="3030495" cy="38697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9049" tIns="165100" rIns="239049" bIns="1651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Engage the Community</a:t>
          </a:r>
          <a:endParaRPr lang="en-US" sz="2000" b="0" i="0" kern="1200" baseline="0" dirty="0"/>
        </a:p>
        <a:p>
          <a:pPr marL="0" lvl="0" indent="0" algn="l" defTabSz="889000">
            <a:lnSpc>
              <a:spcPct val="90000"/>
            </a:lnSpc>
            <a:spcBef>
              <a:spcPct val="0"/>
            </a:spcBef>
            <a:spcAft>
              <a:spcPct val="35000"/>
            </a:spcAft>
            <a:buNone/>
          </a:pPr>
          <a:r>
            <a:rPr lang="en-US" sz="2000" b="0" i="0" kern="1200" baseline="0" dirty="0"/>
            <a:t>Involve community leaders and trusted sources to promote vaccine acceptance and address specific concerns or hesitancies.</a:t>
          </a:r>
          <a:endParaRPr lang="en-US" sz="2000" kern="1200" dirty="0"/>
        </a:p>
      </dsp:txBody>
      <dsp:txXfrm>
        <a:off x="6736491" y="2317793"/>
        <a:ext cx="3030495" cy="3263676"/>
      </dsp:txXfrm>
    </dsp:sp>
    <dsp:sp modelId="{5D340F81-FB7B-4AED-8ECD-42CE565E821C}">
      <dsp:nvSpPr>
        <dsp:cNvPr id="0" name=""/>
        <dsp:cNvSpPr/>
      </dsp:nvSpPr>
      <dsp:spPr>
        <a:xfrm>
          <a:off x="10103708" y="820726"/>
          <a:ext cx="3030495"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BF8075-2B5F-42C5-89FA-50DBCB68C688}">
      <dsp:nvSpPr>
        <dsp:cNvPr id="0" name=""/>
        <dsp:cNvSpPr/>
      </dsp:nvSpPr>
      <dsp:spPr>
        <a:xfrm>
          <a:off x="13215018" y="707623"/>
          <a:ext cx="154892" cy="290927"/>
        </a:xfrm>
        <a:prstGeom prst="chevron">
          <a:avLst>
            <a:gd name="adj" fmla="val 9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2D7F7-34E1-480E-A85C-83D42D80682D}">
      <dsp:nvSpPr>
        <dsp:cNvPr id="0" name=""/>
        <dsp:cNvSpPr/>
      </dsp:nvSpPr>
      <dsp:spPr>
        <a:xfrm>
          <a:off x="10893624" y="95430"/>
          <a:ext cx="1450664" cy="14506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94" tIns="56294" rIns="56294" bIns="56294" numCol="1" spcCol="1270" anchor="ctr" anchorCtr="0">
          <a:noAutofit/>
        </a:bodyPr>
        <a:lstStyle/>
        <a:p>
          <a:pPr marL="0" lvl="0" indent="0" algn="ctr" defTabSz="2667000">
            <a:lnSpc>
              <a:spcPct val="90000"/>
            </a:lnSpc>
            <a:spcBef>
              <a:spcPct val="0"/>
            </a:spcBef>
            <a:spcAft>
              <a:spcPct val="35000"/>
            </a:spcAft>
            <a:buNone/>
          </a:pPr>
          <a:r>
            <a:rPr lang="en-US" sz="6000" kern="1200" dirty="0"/>
            <a:t>4</a:t>
          </a:r>
        </a:p>
      </dsp:txBody>
      <dsp:txXfrm>
        <a:off x="11106069" y="307875"/>
        <a:ext cx="1025774" cy="1025774"/>
      </dsp:txXfrm>
    </dsp:sp>
    <dsp:sp modelId="{AC727AC4-0ABD-4A04-8EFD-F27CB96A7ADE}">
      <dsp:nvSpPr>
        <dsp:cNvPr id="0" name=""/>
        <dsp:cNvSpPr/>
      </dsp:nvSpPr>
      <dsp:spPr>
        <a:xfrm>
          <a:off x="10103708" y="1711694"/>
          <a:ext cx="3030495" cy="38697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9049" tIns="165100" rIns="239049" bIns="1651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Improve Vaccine Access</a:t>
          </a:r>
          <a:endParaRPr lang="en-US" sz="2000" b="0" i="0" kern="1200" baseline="0" dirty="0"/>
        </a:p>
        <a:p>
          <a:pPr marL="0" lvl="0" indent="0" algn="l" defTabSz="889000">
            <a:lnSpc>
              <a:spcPct val="90000"/>
            </a:lnSpc>
            <a:spcBef>
              <a:spcPct val="0"/>
            </a:spcBef>
            <a:spcAft>
              <a:spcPct val="35000"/>
            </a:spcAft>
            <a:buNone/>
          </a:pPr>
          <a:r>
            <a:rPr lang="en-US" sz="2000" b="0" i="0" kern="1200" baseline="0" dirty="0"/>
            <a:t>Ensure equitable and convenient access to COVID-19 vaccines, especially in underserved communities.</a:t>
          </a:r>
          <a:endParaRPr lang="en-US" sz="2000" kern="1200" dirty="0"/>
        </a:p>
      </dsp:txBody>
      <dsp:txXfrm>
        <a:off x="10103708" y="2317793"/>
        <a:ext cx="3030495" cy="3263676"/>
      </dsp:txXfrm>
    </dsp:sp>
    <dsp:sp modelId="{4F8D349C-48C6-4CDF-B6D8-80A6722A8D72}">
      <dsp:nvSpPr>
        <dsp:cNvPr id="0" name=""/>
        <dsp:cNvSpPr/>
      </dsp:nvSpPr>
      <dsp:spPr>
        <a:xfrm>
          <a:off x="13470926" y="820726"/>
          <a:ext cx="1515247" cy="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543BD-F792-4F65-873A-4089B511C06C}">
      <dsp:nvSpPr>
        <dsp:cNvPr id="0" name=""/>
        <dsp:cNvSpPr/>
      </dsp:nvSpPr>
      <dsp:spPr>
        <a:xfrm>
          <a:off x="14260842" y="95430"/>
          <a:ext cx="1450664" cy="14506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294" tIns="56294" rIns="56294" bIns="56294" numCol="1" spcCol="1270" anchor="ctr" anchorCtr="0">
          <a:noAutofit/>
        </a:bodyPr>
        <a:lstStyle/>
        <a:p>
          <a:pPr marL="0" lvl="0" indent="0" algn="ctr" defTabSz="2667000">
            <a:lnSpc>
              <a:spcPct val="90000"/>
            </a:lnSpc>
            <a:spcBef>
              <a:spcPct val="0"/>
            </a:spcBef>
            <a:spcAft>
              <a:spcPct val="35000"/>
            </a:spcAft>
            <a:buNone/>
          </a:pPr>
          <a:r>
            <a:rPr lang="en-US" sz="6000" kern="1200" dirty="0"/>
            <a:t>5</a:t>
          </a:r>
        </a:p>
      </dsp:txBody>
      <dsp:txXfrm>
        <a:off x="14473287" y="307875"/>
        <a:ext cx="1025774" cy="1025774"/>
      </dsp:txXfrm>
    </dsp:sp>
    <dsp:sp modelId="{71055CEA-A6AF-4171-B818-1ECCDCE6EAD0}">
      <dsp:nvSpPr>
        <dsp:cNvPr id="0" name=""/>
        <dsp:cNvSpPr/>
      </dsp:nvSpPr>
      <dsp:spPr>
        <a:xfrm>
          <a:off x="13470926" y="1711694"/>
          <a:ext cx="3030495" cy="3869775"/>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9049" tIns="165100" rIns="239049" bIns="165100" numCol="1" spcCol="1270" anchor="t" anchorCtr="0">
          <a:noAutofit/>
        </a:bodyPr>
        <a:lstStyle/>
        <a:p>
          <a:pPr marL="0" lvl="0" indent="0" algn="l" defTabSz="889000">
            <a:lnSpc>
              <a:spcPct val="90000"/>
            </a:lnSpc>
            <a:spcBef>
              <a:spcPct val="0"/>
            </a:spcBef>
            <a:spcAft>
              <a:spcPct val="35000"/>
            </a:spcAft>
            <a:buNone/>
          </a:pPr>
          <a:r>
            <a:rPr lang="en-US" sz="2000" b="1" i="0" kern="1200" baseline="0" dirty="0"/>
            <a:t>Monitor and Respond to Evolving Perceptions</a:t>
          </a:r>
          <a:endParaRPr lang="en-US" sz="2000" b="0" i="0" kern="1200" baseline="0" dirty="0"/>
        </a:p>
        <a:p>
          <a:pPr marL="0" lvl="0" indent="0" algn="l" defTabSz="889000">
            <a:lnSpc>
              <a:spcPct val="90000"/>
            </a:lnSpc>
            <a:spcBef>
              <a:spcPct val="0"/>
            </a:spcBef>
            <a:spcAft>
              <a:spcPct val="35000"/>
            </a:spcAft>
            <a:buNone/>
          </a:pPr>
          <a:r>
            <a:rPr lang="en-US" sz="2000" b="0" i="0" kern="1200" baseline="0" dirty="0"/>
            <a:t>Continuously monitor the community's knowledge, perceptions, and attitudes towards COVID-19 vaccines, and adapt strategies accordingly.</a:t>
          </a:r>
          <a:endParaRPr lang="en-US" sz="2000" kern="1200" dirty="0"/>
        </a:p>
      </dsp:txBody>
      <dsp:txXfrm>
        <a:off x="13470926" y="2317793"/>
        <a:ext cx="3030495" cy="32636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583BB-F6E0-4842-83B3-844C20C9C904}"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E24F5-8461-4DA9-B8F2-04991FD8E7F8}" type="slidenum">
              <a:rPr lang="en-US" smtClean="0"/>
              <a:t>‹#›</a:t>
            </a:fld>
            <a:endParaRPr lang="en-US"/>
          </a:p>
        </p:txBody>
      </p:sp>
    </p:spTree>
    <p:extLst>
      <p:ext uri="{BB962C8B-B14F-4D97-AF65-F5344CB8AC3E}">
        <p14:creationId xmlns:p14="http://schemas.microsoft.com/office/powerpoint/2010/main" val="276533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29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256741"/>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1143000" rtl="0" eaLnBrk="1" latinLnBrk="0" hangingPunct="1">
        <a:spcBef>
          <a:spcPct val="0"/>
        </a:spcBef>
        <a:buNone/>
        <a:defRPr sz="5500" kern="1200">
          <a:solidFill>
            <a:schemeClr val="tx1"/>
          </a:solidFill>
          <a:latin typeface="+mj-lt"/>
          <a:ea typeface="+mj-ea"/>
          <a:cs typeface="+mj-cs"/>
        </a:defRPr>
      </a:lvl1pPr>
    </p:titleStyle>
    <p:bodyStyle>
      <a:lvl1pPr marL="428625" indent="-428625" algn="l" defTabSz="1143000"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8688" indent="-357188" algn="l" defTabSz="114300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8750" indent="-285750" algn="l" defTabSz="114300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0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71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43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4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6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7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3000" rtl="0" eaLnBrk="1" latinLnBrk="0" hangingPunct="1">
        <a:defRPr sz="2250" kern="1200">
          <a:solidFill>
            <a:schemeClr val="tx1"/>
          </a:solidFill>
          <a:latin typeface="+mn-lt"/>
          <a:ea typeface="+mn-ea"/>
          <a:cs typeface="+mn-cs"/>
        </a:defRPr>
      </a:lvl1pPr>
      <a:lvl2pPr marL="571500" algn="l" defTabSz="1143000" rtl="0" eaLnBrk="1" latinLnBrk="0" hangingPunct="1">
        <a:defRPr sz="2250" kern="1200">
          <a:solidFill>
            <a:schemeClr val="tx1"/>
          </a:solidFill>
          <a:latin typeface="+mn-lt"/>
          <a:ea typeface="+mn-ea"/>
          <a:cs typeface="+mn-cs"/>
        </a:defRPr>
      </a:lvl2pPr>
      <a:lvl3pPr marL="1143000" algn="l" defTabSz="1143000" rtl="0" eaLnBrk="1" latinLnBrk="0" hangingPunct="1">
        <a:defRPr sz="2250" kern="1200">
          <a:solidFill>
            <a:schemeClr val="tx1"/>
          </a:solidFill>
          <a:latin typeface="+mn-lt"/>
          <a:ea typeface="+mn-ea"/>
          <a:cs typeface="+mn-cs"/>
        </a:defRPr>
      </a:lvl3pPr>
      <a:lvl4pPr marL="1714500" algn="l" defTabSz="1143000" rtl="0" eaLnBrk="1" latinLnBrk="0" hangingPunct="1">
        <a:defRPr sz="2250" kern="1200">
          <a:solidFill>
            <a:schemeClr val="tx1"/>
          </a:solidFill>
          <a:latin typeface="+mn-lt"/>
          <a:ea typeface="+mn-ea"/>
          <a:cs typeface="+mn-cs"/>
        </a:defRPr>
      </a:lvl4pPr>
      <a:lvl5pPr marL="2286000" algn="l" defTabSz="1143000" rtl="0" eaLnBrk="1" latinLnBrk="0" hangingPunct="1">
        <a:defRPr sz="2250" kern="1200">
          <a:solidFill>
            <a:schemeClr val="tx1"/>
          </a:solidFill>
          <a:latin typeface="+mn-lt"/>
          <a:ea typeface="+mn-ea"/>
          <a:cs typeface="+mn-cs"/>
        </a:defRPr>
      </a:lvl5pPr>
      <a:lvl6pPr marL="2857500" algn="l" defTabSz="1143000" rtl="0" eaLnBrk="1" latinLnBrk="0" hangingPunct="1">
        <a:defRPr sz="2250" kern="1200">
          <a:solidFill>
            <a:schemeClr val="tx1"/>
          </a:solidFill>
          <a:latin typeface="+mn-lt"/>
          <a:ea typeface="+mn-ea"/>
          <a:cs typeface="+mn-cs"/>
        </a:defRPr>
      </a:lvl6pPr>
      <a:lvl7pPr marL="3429000" algn="l" defTabSz="1143000" rtl="0" eaLnBrk="1" latinLnBrk="0" hangingPunct="1">
        <a:defRPr sz="2250" kern="1200">
          <a:solidFill>
            <a:schemeClr val="tx1"/>
          </a:solidFill>
          <a:latin typeface="+mn-lt"/>
          <a:ea typeface="+mn-ea"/>
          <a:cs typeface="+mn-cs"/>
        </a:defRPr>
      </a:lvl7pPr>
      <a:lvl8pPr marL="4000500" algn="l" defTabSz="1143000" rtl="0" eaLnBrk="1" latinLnBrk="0" hangingPunct="1">
        <a:defRPr sz="2250" kern="1200">
          <a:solidFill>
            <a:schemeClr val="tx1"/>
          </a:solidFill>
          <a:latin typeface="+mn-lt"/>
          <a:ea typeface="+mn-ea"/>
          <a:cs typeface="+mn-cs"/>
        </a:defRPr>
      </a:lvl8pPr>
      <a:lvl9pPr marL="4572000" algn="l" defTabSz="1143000" rtl="0" eaLnBrk="1" latinLnBrk="0" hangingPunct="1">
        <a:defRPr sz="2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80"/>
              </a:lnSpc>
            </a:pPr>
            <a:r>
              <a:rPr lang="en-US" sz="6700">
                <a:solidFill>
                  <a:srgbClr val="DCB05B"/>
                </a:solidFill>
                <a:latin typeface="Montserrat Ultra-Bold" panose="00000900000000000000"/>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80"/>
              </a:lnSpc>
            </a:pPr>
            <a:r>
              <a:rPr lang="en-US" sz="6700">
                <a:solidFill>
                  <a:srgbClr val="0063A0"/>
                </a:solidFill>
                <a:latin typeface="Montserrat Ultra-Bold" panose="00000900000000000000"/>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p:cNvSpPr>
            <a:spLocks noGrp="1"/>
          </p:cNvSpPr>
          <p:nvPr>
            <p:ph type="ctrTitle"/>
          </p:nvPr>
        </p:nvSpPr>
        <p:spPr>
          <a:xfrm>
            <a:off x="2217232" y="4634578"/>
            <a:ext cx="12801600" cy="1470025"/>
          </a:xfrm>
        </p:spPr>
        <p:txBody>
          <a:bodyPr>
            <a:noAutofit/>
          </a:bodyPr>
          <a:lstStyle/>
          <a:p>
            <a:pPr marL="0" marR="0" lvl="0" indent="0" algn="l" defTabSz="914400" rtl="0" eaLnBrk="1" fontAlgn="auto" latinLnBrk="0" hangingPunct="1">
              <a:lnSpc>
                <a:spcPts val="8216"/>
              </a:lnSpc>
              <a:spcBef>
                <a:spcPts val="0"/>
              </a:spcBef>
              <a:spcAft>
                <a:spcPts val="0"/>
              </a:spcAft>
              <a:buClrTx/>
              <a:buSzTx/>
              <a:buFontTx/>
              <a:buNone/>
              <a:tabLst/>
              <a:defRPr/>
            </a:pPr>
            <a:r>
              <a:rPr kumimoji="0" lang="en-US" sz="6573" b="1" i="0" u="none" strike="noStrike" kern="1200" cap="none" spc="0" normalizeH="0" baseline="0" noProof="0" dirty="0">
                <a:ln>
                  <a:noFill/>
                </a:ln>
                <a:solidFill>
                  <a:srgbClr val="505468"/>
                </a:solidFill>
                <a:effectLst/>
                <a:uLnTx/>
                <a:uFillTx/>
                <a:latin typeface="Instrument Sans" pitchFamily="34" charset="0"/>
                <a:ea typeface="Instrument Sans" pitchFamily="34" charset="-122"/>
                <a:cs typeface="Instrument Sans" pitchFamily="34" charset="-120"/>
              </a:rPr>
              <a:t>Determination of COVID-19 Vaccine Uptake in Soweto</a:t>
            </a:r>
            <a:endParaRPr kumimoji="0" lang="en-US" sz="657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BFD80EC-B629-061E-8770-11F7CB19D015}"/>
              </a:ext>
            </a:extLst>
          </p:cNvPr>
          <p:cNvSpPr txBox="1"/>
          <p:nvPr/>
        </p:nvSpPr>
        <p:spPr>
          <a:xfrm>
            <a:off x="1828800" y="8039100"/>
            <a:ext cx="4878708" cy="584775"/>
          </a:xfrm>
          <a:prstGeom prst="rect">
            <a:avLst/>
          </a:prstGeom>
          <a:noFill/>
        </p:spPr>
        <p:txBody>
          <a:bodyPr wrap="none" rtlCol="0">
            <a:spAutoFit/>
          </a:bodyPr>
          <a:lstStyle/>
          <a:p>
            <a:r>
              <a:rPr lang="en-US" sz="3200" b="1" dirty="0"/>
              <a:t>Presenter: Bongani Ntimani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5EE01-073A-D541-91CE-C09C96DF7DF9}"/>
              </a:ext>
            </a:extLst>
          </p:cNvPr>
          <p:cNvSpPr>
            <a:spLocks noGrp="1"/>
          </p:cNvSpPr>
          <p:nvPr>
            <p:ph type="title"/>
          </p:nvPr>
        </p:nvSpPr>
        <p:spPr>
          <a:xfrm>
            <a:off x="1257300" y="835782"/>
            <a:ext cx="15773400" cy="1700248"/>
          </a:xfrm>
        </p:spPr>
        <p:txBody>
          <a:bodyPr>
            <a:normAutofit/>
          </a:bodyPr>
          <a:lstStyle/>
          <a:p>
            <a:pPr marL="0" marR="0" lvl="0" indent="0" defTabSz="914400" rtl="0" eaLnBrk="1" fontAlgn="auto" latinLnBrk="0" hangingPunct="1">
              <a:lnSpc>
                <a:spcPct val="90000"/>
              </a:lnSpc>
              <a:spcBef>
                <a:spcPts val="0"/>
              </a:spcBef>
              <a:spcAft>
                <a:spcPts val="0"/>
              </a:spcAft>
              <a:tabLst/>
              <a:defRPr/>
            </a:pPr>
            <a:r>
              <a:rPr kumimoji="0" lang="en-US" sz="5500" b="1" i="0" u="none" strike="noStrike" kern="1200" cap="none" spc="0" normalizeH="0" baseline="0" noProof="0" dirty="0">
                <a:ln>
                  <a:noFill/>
                </a:ln>
                <a:solidFill>
                  <a:schemeClr val="accent1"/>
                </a:solidFill>
                <a:effectLst/>
                <a:uLnTx/>
                <a:uFillTx/>
                <a:latin typeface="Instrument Sans" pitchFamily="34" charset="0"/>
                <a:ea typeface="Instrument Sans" pitchFamily="34" charset="-122"/>
                <a:cs typeface="Instrument Sans" pitchFamily="34" charset="-120"/>
              </a:rPr>
              <a:t>Barriers to COVID-19 Vaccine Uptake</a:t>
            </a:r>
            <a:br>
              <a:rPr kumimoji="0" lang="en-US" sz="5500" b="0" i="0" u="none" strike="noStrike" kern="1200" cap="none" spc="0" normalizeH="0" baseline="0" noProof="0" dirty="0">
                <a:ln>
                  <a:noFill/>
                </a:ln>
                <a:solidFill>
                  <a:schemeClr val="accent1"/>
                </a:solidFill>
                <a:effectLst/>
                <a:uLnTx/>
                <a:uFillTx/>
                <a:latin typeface="Calibri" panose="020F0502020204030204"/>
                <a:ea typeface="+mn-ea"/>
                <a:cs typeface="+mn-cs"/>
              </a:rPr>
            </a:br>
            <a:endParaRPr lang="en-US" sz="5500" dirty="0">
              <a:solidFill>
                <a:schemeClr val="accent1"/>
              </a:solidFill>
            </a:endParaRPr>
          </a:p>
        </p:txBody>
      </p:sp>
      <p:pic>
        <p:nvPicPr>
          <p:cNvPr id="5" name="Image 2" descr="preencoded.png">
            <a:extLst>
              <a:ext uri="{FF2B5EF4-FFF2-40B4-BE49-F238E27FC236}">
                <a16:creationId xmlns:a16="http://schemas.microsoft.com/office/drawing/2014/main" id="{324D43BE-E89F-BDB8-61A0-90CABAE1AB93}"/>
              </a:ext>
            </a:extLst>
          </p:cNvPr>
          <p:cNvPicPr>
            <a:picLocks noChangeAspect="1"/>
          </p:cNvPicPr>
          <p:nvPr/>
        </p:nvPicPr>
        <p:blipFill>
          <a:blip r:embed="rId2">
            <a:duotone>
              <a:prstClr val="black"/>
              <a:schemeClr val="accent1">
                <a:tint val="45000"/>
                <a:satMod val="400000"/>
              </a:schemeClr>
            </a:duotone>
          </a:blip>
          <a:stretch>
            <a:fillRect/>
          </a:stretch>
        </p:blipFill>
        <p:spPr>
          <a:xfrm>
            <a:off x="1257300" y="2231555"/>
            <a:ext cx="5147708" cy="1604585"/>
          </a:xfrm>
          <a:prstGeom prst="rect">
            <a:avLst/>
          </a:prstGeom>
        </p:spPr>
      </p:pic>
      <p:sp>
        <p:nvSpPr>
          <p:cNvPr id="6" name="Text 2">
            <a:extLst>
              <a:ext uri="{FF2B5EF4-FFF2-40B4-BE49-F238E27FC236}">
                <a16:creationId xmlns:a16="http://schemas.microsoft.com/office/drawing/2014/main" id="{0FAE8DB2-1A34-36F3-2856-3EF8B4B1D4BA}"/>
              </a:ext>
            </a:extLst>
          </p:cNvPr>
          <p:cNvSpPr/>
          <p:nvPr/>
        </p:nvSpPr>
        <p:spPr>
          <a:xfrm>
            <a:off x="1257300" y="4727155"/>
            <a:ext cx="4137154" cy="280085"/>
          </a:xfrm>
          <a:prstGeom prst="rect">
            <a:avLst/>
          </a:prstGeom>
          <a:noFill/>
          <a:ln/>
        </p:spPr>
        <p:txBody>
          <a:bodyPr wrap="none" rtlCol="0" anchor="t"/>
          <a:lstStyle/>
          <a:p>
            <a:pPr defTabSz="1280160">
              <a:lnSpc>
                <a:spcPts val="3469"/>
              </a:lnSpc>
              <a:spcAft>
                <a:spcPts val="600"/>
              </a:spcAft>
              <a:defRPr/>
            </a:pPr>
            <a:r>
              <a:rPr lang="en-US" sz="3920" b="1" kern="0" dirty="0">
                <a:solidFill>
                  <a:schemeClr val="accent1"/>
                </a:solidFill>
                <a:latin typeface="Instrument Sans" pitchFamily="34" charset="0"/>
                <a:ea typeface="Instrument Sans" pitchFamily="34" charset="-122"/>
                <a:cs typeface="+mn-cs"/>
              </a:rPr>
              <a:t>Vaccine Safety Concerns</a:t>
            </a:r>
            <a:endParaRPr kumimoji="0" lang="en-US" sz="2800" b="0" i="0" u="none" strike="noStrike" kern="0" cap="none" spc="0" normalizeH="0" baseline="0" noProof="0" dirty="0">
              <a:ln>
                <a:noFill/>
              </a:ln>
              <a:solidFill>
                <a:schemeClr val="accent1"/>
              </a:solidFill>
              <a:effectLst/>
              <a:uLnTx/>
              <a:uFillTx/>
            </a:endParaRPr>
          </a:p>
        </p:txBody>
      </p:sp>
      <p:sp>
        <p:nvSpPr>
          <p:cNvPr id="7" name="Text 3">
            <a:extLst>
              <a:ext uri="{FF2B5EF4-FFF2-40B4-BE49-F238E27FC236}">
                <a16:creationId xmlns:a16="http://schemas.microsoft.com/office/drawing/2014/main" id="{DDFA8EBE-5A17-C0EB-3ED3-663A98275B79}"/>
              </a:ext>
            </a:extLst>
          </p:cNvPr>
          <p:cNvSpPr/>
          <p:nvPr/>
        </p:nvSpPr>
        <p:spPr>
          <a:xfrm>
            <a:off x="1216742" y="5931800"/>
            <a:ext cx="4582427" cy="1147058"/>
          </a:xfrm>
          <a:prstGeom prst="rect">
            <a:avLst/>
          </a:prstGeom>
          <a:noFill/>
          <a:ln/>
        </p:spPr>
        <p:txBody>
          <a:bodyPr wrap="square" rtlCol="0" anchor="t"/>
          <a:lstStyle/>
          <a:p>
            <a:pPr defTabSz="1280160">
              <a:lnSpc>
                <a:spcPts val="3552"/>
              </a:lnSpc>
              <a:spcAft>
                <a:spcPts val="600"/>
              </a:spcAft>
              <a:defRPr/>
            </a:pPr>
            <a:r>
              <a:rPr lang="en-US" sz="3920" kern="0" dirty="0">
                <a:solidFill>
                  <a:schemeClr val="tx1"/>
                </a:solidFill>
                <a:latin typeface="Instrument Sans" pitchFamily="34" charset="0"/>
                <a:ea typeface="Instrument Sans" pitchFamily="34" charset="-122"/>
                <a:cs typeface="+mn-cs"/>
              </a:rPr>
              <a:t>50.1% of participants did not believe COVID-19 vaccines are safe, which is a significant barrier to vaccine uptake.</a:t>
            </a:r>
            <a:endParaRPr kumimoji="0" lang="en-US" sz="2800" b="0" i="0" u="none" strike="noStrike" kern="0" cap="none" spc="0" normalizeH="0" baseline="0" noProof="0" dirty="0">
              <a:ln>
                <a:noFill/>
              </a:ln>
              <a:effectLst/>
              <a:uLnTx/>
              <a:uFillTx/>
            </a:endParaRPr>
          </a:p>
        </p:txBody>
      </p:sp>
      <p:pic>
        <p:nvPicPr>
          <p:cNvPr id="8" name="Image 3" descr="preencoded.png">
            <a:extLst>
              <a:ext uri="{FF2B5EF4-FFF2-40B4-BE49-F238E27FC236}">
                <a16:creationId xmlns:a16="http://schemas.microsoft.com/office/drawing/2014/main" id="{A629CC7B-63E9-E68A-7973-117A008DA330}"/>
              </a:ext>
            </a:extLst>
          </p:cNvPr>
          <p:cNvPicPr>
            <a:picLocks noChangeAspect="1"/>
          </p:cNvPicPr>
          <p:nvPr/>
        </p:nvPicPr>
        <p:blipFill>
          <a:blip r:embed="rId3">
            <a:duotone>
              <a:prstClr val="black"/>
              <a:schemeClr val="accent1">
                <a:tint val="45000"/>
                <a:satMod val="400000"/>
              </a:schemeClr>
            </a:duotone>
          </a:blip>
          <a:stretch>
            <a:fillRect/>
          </a:stretch>
        </p:blipFill>
        <p:spPr>
          <a:xfrm>
            <a:off x="6405008" y="2216420"/>
            <a:ext cx="5147708" cy="1604585"/>
          </a:xfrm>
          <a:prstGeom prst="rect">
            <a:avLst/>
          </a:prstGeom>
        </p:spPr>
      </p:pic>
      <p:sp>
        <p:nvSpPr>
          <p:cNvPr id="9" name="Text 4">
            <a:extLst>
              <a:ext uri="{FF2B5EF4-FFF2-40B4-BE49-F238E27FC236}">
                <a16:creationId xmlns:a16="http://schemas.microsoft.com/office/drawing/2014/main" id="{302EFDA9-1BBF-42B1-2AA9-ADDA950C56E3}"/>
              </a:ext>
            </a:extLst>
          </p:cNvPr>
          <p:cNvSpPr/>
          <p:nvPr/>
        </p:nvSpPr>
        <p:spPr>
          <a:xfrm>
            <a:off x="7017756" y="4496324"/>
            <a:ext cx="5147708" cy="510916"/>
          </a:xfrm>
          <a:prstGeom prst="rect">
            <a:avLst/>
          </a:prstGeom>
          <a:noFill/>
          <a:ln/>
        </p:spPr>
        <p:txBody>
          <a:bodyPr wrap="square" rtlCol="0" anchor="t"/>
          <a:lstStyle/>
          <a:p>
            <a:pPr defTabSz="1280160">
              <a:lnSpc>
                <a:spcPts val="3469"/>
              </a:lnSpc>
              <a:spcAft>
                <a:spcPts val="600"/>
              </a:spcAft>
              <a:defRPr/>
            </a:pPr>
            <a:r>
              <a:rPr lang="en-US" sz="3920" b="1" kern="0" dirty="0">
                <a:solidFill>
                  <a:schemeClr val="accent1"/>
                </a:solidFill>
                <a:latin typeface="Instrument Sans" pitchFamily="34" charset="0"/>
                <a:ea typeface="Instrument Sans" pitchFamily="34" charset="-122"/>
                <a:cs typeface="+mn-cs"/>
              </a:rPr>
              <a:t>Perceived Political Influence</a:t>
            </a:r>
            <a:endParaRPr kumimoji="0" lang="en-US" sz="2800" b="0" i="0" u="none" strike="noStrike" kern="0" cap="none" spc="0" normalizeH="0" baseline="0" noProof="0" dirty="0">
              <a:ln>
                <a:noFill/>
              </a:ln>
              <a:solidFill>
                <a:schemeClr val="accent1"/>
              </a:solidFill>
              <a:effectLst/>
              <a:uLnTx/>
              <a:uFillTx/>
            </a:endParaRPr>
          </a:p>
        </p:txBody>
      </p:sp>
      <p:sp>
        <p:nvSpPr>
          <p:cNvPr id="10" name="Text 5">
            <a:extLst>
              <a:ext uri="{FF2B5EF4-FFF2-40B4-BE49-F238E27FC236}">
                <a16:creationId xmlns:a16="http://schemas.microsoft.com/office/drawing/2014/main" id="{306B2C68-F682-D813-024A-8EB719C8C5FF}"/>
              </a:ext>
            </a:extLst>
          </p:cNvPr>
          <p:cNvSpPr/>
          <p:nvPr/>
        </p:nvSpPr>
        <p:spPr>
          <a:xfrm>
            <a:off x="6942195" y="5931800"/>
            <a:ext cx="4582427" cy="1433822"/>
          </a:xfrm>
          <a:prstGeom prst="rect">
            <a:avLst/>
          </a:prstGeom>
          <a:noFill/>
          <a:ln/>
        </p:spPr>
        <p:txBody>
          <a:bodyPr wrap="square" rtlCol="0" anchor="t"/>
          <a:lstStyle/>
          <a:p>
            <a:pPr defTabSz="1280160">
              <a:lnSpc>
                <a:spcPts val="3552"/>
              </a:lnSpc>
              <a:spcAft>
                <a:spcPts val="600"/>
              </a:spcAft>
              <a:defRPr/>
            </a:pPr>
            <a:r>
              <a:rPr lang="en-US" sz="3920" kern="0">
                <a:solidFill>
                  <a:schemeClr val="tx1"/>
                </a:solidFill>
                <a:latin typeface="Instrument Sans" pitchFamily="34" charset="0"/>
                <a:ea typeface="Instrument Sans" pitchFamily="34" charset="-122"/>
                <a:cs typeface="+mn-cs"/>
              </a:rPr>
              <a:t>More than 50% of participants believed that COVID-19 vaccines are promoted for political and financial gain, rather than for public health.</a:t>
            </a:r>
            <a:endParaRPr kumimoji="0" lang="en-US" sz="2800" b="0" i="0" u="none" strike="noStrike" kern="0" cap="none" spc="0" normalizeH="0" baseline="0" noProof="0">
              <a:ln>
                <a:noFill/>
              </a:ln>
              <a:effectLst/>
              <a:uLnTx/>
              <a:uFillTx/>
            </a:endParaRPr>
          </a:p>
        </p:txBody>
      </p:sp>
      <p:pic>
        <p:nvPicPr>
          <p:cNvPr id="11" name="Image 4" descr="preencoded.png">
            <a:extLst>
              <a:ext uri="{FF2B5EF4-FFF2-40B4-BE49-F238E27FC236}">
                <a16:creationId xmlns:a16="http://schemas.microsoft.com/office/drawing/2014/main" id="{247E8AF3-6643-DBE5-AD5E-F2F8EF466366}"/>
              </a:ext>
            </a:extLst>
          </p:cNvPr>
          <p:cNvPicPr>
            <a:picLocks noChangeAspect="1"/>
          </p:cNvPicPr>
          <p:nvPr/>
        </p:nvPicPr>
        <p:blipFill>
          <a:blip r:embed="rId4">
            <a:duotone>
              <a:prstClr val="black"/>
              <a:schemeClr val="accent1">
                <a:tint val="45000"/>
                <a:satMod val="400000"/>
              </a:schemeClr>
            </a:duotone>
          </a:blip>
          <a:stretch>
            <a:fillRect/>
          </a:stretch>
        </p:blipFill>
        <p:spPr>
          <a:xfrm>
            <a:off x="11552716" y="2216420"/>
            <a:ext cx="5147875" cy="1604585"/>
          </a:xfrm>
          <a:prstGeom prst="rect">
            <a:avLst/>
          </a:prstGeom>
        </p:spPr>
      </p:pic>
      <p:sp>
        <p:nvSpPr>
          <p:cNvPr id="12" name="Text 6">
            <a:extLst>
              <a:ext uri="{FF2B5EF4-FFF2-40B4-BE49-F238E27FC236}">
                <a16:creationId xmlns:a16="http://schemas.microsoft.com/office/drawing/2014/main" id="{7B834266-EDFD-48AD-B53A-23B1140FC729}"/>
              </a:ext>
            </a:extLst>
          </p:cNvPr>
          <p:cNvSpPr/>
          <p:nvPr/>
        </p:nvSpPr>
        <p:spPr>
          <a:xfrm>
            <a:off x="12324755" y="4446217"/>
            <a:ext cx="3898972" cy="280938"/>
          </a:xfrm>
          <a:prstGeom prst="rect">
            <a:avLst/>
          </a:prstGeom>
          <a:noFill/>
          <a:ln/>
        </p:spPr>
        <p:txBody>
          <a:bodyPr wrap="none" rtlCol="0" anchor="t"/>
          <a:lstStyle/>
          <a:p>
            <a:pPr defTabSz="1280160">
              <a:lnSpc>
                <a:spcPts val="3469"/>
              </a:lnSpc>
              <a:spcAft>
                <a:spcPts val="600"/>
              </a:spcAft>
              <a:defRPr/>
            </a:pPr>
            <a:r>
              <a:rPr lang="en-US" sz="3920" b="1" kern="0">
                <a:solidFill>
                  <a:schemeClr val="accent1"/>
                </a:solidFill>
                <a:latin typeface="Instrument Sans" pitchFamily="34" charset="0"/>
                <a:ea typeface="Instrument Sans" pitchFamily="34" charset="-122"/>
                <a:cs typeface="+mn-cs"/>
              </a:rPr>
              <a:t>Conspiracy Theories</a:t>
            </a:r>
            <a:endParaRPr kumimoji="0" lang="en-US" sz="2800" b="0" i="0" u="none" strike="noStrike" kern="0" cap="none" spc="0" normalizeH="0" baseline="0" noProof="0">
              <a:ln>
                <a:noFill/>
              </a:ln>
              <a:solidFill>
                <a:schemeClr val="accent1"/>
              </a:solidFill>
              <a:effectLst/>
              <a:uLnTx/>
              <a:uFillTx/>
            </a:endParaRPr>
          </a:p>
        </p:txBody>
      </p:sp>
      <p:sp>
        <p:nvSpPr>
          <p:cNvPr id="13" name="Text 7">
            <a:extLst>
              <a:ext uri="{FF2B5EF4-FFF2-40B4-BE49-F238E27FC236}">
                <a16:creationId xmlns:a16="http://schemas.microsoft.com/office/drawing/2014/main" id="{F479F02E-D5CC-E132-BDD1-BC6490979C62}"/>
              </a:ext>
            </a:extLst>
          </p:cNvPr>
          <p:cNvSpPr/>
          <p:nvPr/>
        </p:nvSpPr>
        <p:spPr>
          <a:xfrm>
            <a:off x="12372545" y="5700994"/>
            <a:ext cx="4582594" cy="1147058"/>
          </a:xfrm>
          <a:prstGeom prst="rect">
            <a:avLst/>
          </a:prstGeom>
          <a:noFill/>
          <a:ln/>
        </p:spPr>
        <p:txBody>
          <a:bodyPr wrap="square" rtlCol="0" anchor="t"/>
          <a:lstStyle/>
          <a:p>
            <a:pPr defTabSz="1280160">
              <a:lnSpc>
                <a:spcPts val="3552"/>
              </a:lnSpc>
              <a:spcAft>
                <a:spcPts val="600"/>
              </a:spcAft>
              <a:defRPr/>
            </a:pPr>
            <a:r>
              <a:rPr lang="en-US" sz="3920" kern="0">
                <a:solidFill>
                  <a:schemeClr val="tx1"/>
                </a:solidFill>
                <a:latin typeface="Instrument Sans" pitchFamily="34" charset="0"/>
                <a:ea typeface="Instrument Sans" pitchFamily="34" charset="-122"/>
                <a:cs typeface="+mn-cs"/>
              </a:rPr>
              <a:t>Over 50% of participants believed that COVID-19 vaccine programs are a scam, which can contribute to vaccine hesitancy.</a:t>
            </a:r>
            <a:endParaRPr kumimoji="0" lang="en-US" sz="2800" b="0" i="0" u="none" strike="noStrike" kern="0" cap="none" spc="0" normalizeH="0" baseline="0" noProof="0">
              <a:ln>
                <a:noFill/>
              </a:ln>
              <a:effectLst/>
              <a:uLnTx/>
              <a:uFillTx/>
            </a:endParaRPr>
          </a:p>
        </p:txBody>
      </p:sp>
    </p:spTree>
    <p:extLst>
      <p:ext uri="{BB962C8B-B14F-4D97-AF65-F5344CB8AC3E}">
        <p14:creationId xmlns:p14="http://schemas.microsoft.com/office/powerpoint/2010/main" val="302580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5E91C-B425-75D3-DA95-129239837FDB}"/>
              </a:ext>
            </a:extLst>
          </p:cNvPr>
          <p:cNvSpPr>
            <a:spLocks noGrp="1"/>
          </p:cNvSpPr>
          <p:nvPr>
            <p:ph type="title"/>
          </p:nvPr>
        </p:nvSpPr>
        <p:spPr>
          <a:xfrm>
            <a:off x="1257300" y="547687"/>
            <a:ext cx="15773400" cy="1988345"/>
          </a:xfrm>
        </p:spPr>
        <p:txBody>
          <a:bodyPr>
            <a:normAutofit/>
          </a:bodyPr>
          <a:lstStyle/>
          <a:p>
            <a:pPr algn="l"/>
            <a:r>
              <a:rPr lang="en-US" sz="3200" b="1" dirty="0">
                <a:solidFill>
                  <a:schemeClr val="accent1"/>
                </a:solidFill>
                <a:latin typeface="Instrument Sans"/>
              </a:rPr>
              <a:t>CONCLUSION</a:t>
            </a:r>
          </a:p>
        </p:txBody>
      </p:sp>
      <p:graphicFrame>
        <p:nvGraphicFramePr>
          <p:cNvPr id="21" name="Content Placeholder 2">
            <a:extLst>
              <a:ext uri="{FF2B5EF4-FFF2-40B4-BE49-F238E27FC236}">
                <a16:creationId xmlns:a16="http://schemas.microsoft.com/office/drawing/2014/main" id="{8A4E854E-499A-76F3-FDBD-D949FA771B82}"/>
              </a:ext>
            </a:extLst>
          </p:cNvPr>
          <p:cNvGraphicFramePr>
            <a:graphicFrameLocks noGrp="1"/>
          </p:cNvGraphicFramePr>
          <p:nvPr>
            <p:ph idx="1"/>
          </p:nvPr>
        </p:nvGraphicFramePr>
        <p:xfrm>
          <a:off x="1257300" y="2536032"/>
          <a:ext cx="16192500" cy="67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77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991C-7ECB-75FE-C8AA-F0361F6E24F2}"/>
              </a:ext>
            </a:extLst>
          </p:cNvPr>
          <p:cNvSpPr>
            <a:spLocks noGrp="1"/>
          </p:cNvSpPr>
          <p:nvPr>
            <p:ph type="title"/>
          </p:nvPr>
        </p:nvSpPr>
        <p:spPr/>
        <p:txBody>
          <a:bodyPr/>
          <a:lstStyle/>
          <a:p>
            <a:r>
              <a:rPr kumimoji="0" lang="en-US" sz="3600" b="1" i="0" u="none" strike="noStrike" kern="1200" cap="none" spc="0" normalizeH="0" baseline="0" noProof="0">
                <a:ln>
                  <a:noFill/>
                </a:ln>
                <a:solidFill>
                  <a:srgbClr val="4F81BD"/>
                </a:solidFill>
                <a:effectLst/>
                <a:uLnTx/>
                <a:uFillTx/>
                <a:latin typeface="Calibri"/>
                <a:ea typeface="+mj-ea"/>
                <a:cs typeface="+mj-cs"/>
              </a:rPr>
              <a:t>RECOMENDATIONS</a:t>
            </a:r>
            <a:endParaRPr lang="en-US" dirty="0"/>
          </a:p>
        </p:txBody>
      </p:sp>
      <p:graphicFrame>
        <p:nvGraphicFramePr>
          <p:cNvPr id="7" name="Content Placeholder 2">
            <a:extLst>
              <a:ext uri="{FF2B5EF4-FFF2-40B4-BE49-F238E27FC236}">
                <a16:creationId xmlns:a16="http://schemas.microsoft.com/office/drawing/2014/main" id="{D2CC0743-88E4-9011-8F0F-71AE34F775B8}"/>
              </a:ext>
            </a:extLst>
          </p:cNvPr>
          <p:cNvGraphicFramePr>
            <a:graphicFrameLocks noGrp="1"/>
          </p:cNvGraphicFramePr>
          <p:nvPr>
            <p:ph idx="1"/>
            <p:extLst>
              <p:ext uri="{D42A27DB-BD31-4B8C-83A1-F6EECF244321}">
                <p14:modId xmlns:p14="http://schemas.microsoft.com/office/powerpoint/2010/main" val="2049266001"/>
              </p:ext>
            </p:extLst>
          </p:nvPr>
        </p:nvGraphicFramePr>
        <p:xfrm>
          <a:off x="457200" y="1600200"/>
          <a:ext cx="1684020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89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D27F-AB9C-A745-E253-879CAD0ABD08}"/>
              </a:ext>
            </a:extLst>
          </p:cNvPr>
          <p:cNvSpPr>
            <a:spLocks noGrp="1"/>
          </p:cNvSpPr>
          <p:nvPr>
            <p:ph type="title"/>
          </p:nvPr>
        </p:nvSpPr>
        <p:spPr>
          <a:xfrm>
            <a:off x="1143001" y="1707397"/>
            <a:ext cx="14085792" cy="2101775"/>
          </a:xfrm>
        </p:spPr>
        <p:txBody>
          <a:bodyPr anchor="t">
            <a:normAutofit/>
          </a:bodyPr>
          <a:lstStyle/>
          <a:p>
            <a:r>
              <a:rPr lang="en-US" sz="3200" b="1" dirty="0">
                <a:solidFill>
                  <a:schemeClr val="accent1"/>
                </a:solidFill>
                <a:latin typeface="Instrument Sans"/>
              </a:rPr>
              <a:t>ACKNOWLEDGEMENTS</a:t>
            </a:r>
          </a:p>
        </p:txBody>
      </p:sp>
      <p:cxnSp>
        <p:nvCxnSpPr>
          <p:cNvPr id="8" name="Straight Connector 7">
            <a:extLst>
              <a:ext uri="{FF2B5EF4-FFF2-40B4-BE49-F238E27FC236}">
                <a16:creationId xmlns:a16="http://schemas.microsoft.com/office/drawing/2014/main" id="{D2C4353C-C927-1758-0BEF-21E9E0D81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7710" y="1306719"/>
            <a:ext cx="110540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1BFD8-91C4-9D0A-994E-12BCD11ACCC3}"/>
              </a:ext>
            </a:extLst>
          </p:cNvPr>
          <p:cNvSpPr>
            <a:spLocks noGrp="1"/>
          </p:cNvSpPr>
          <p:nvPr>
            <p:ph idx="1"/>
          </p:nvPr>
        </p:nvSpPr>
        <p:spPr>
          <a:xfrm>
            <a:off x="1143001" y="3826764"/>
            <a:ext cx="15104408" cy="5404402"/>
          </a:xfrm>
        </p:spPr>
        <p:txBody>
          <a:bodyPr>
            <a:normAutofit/>
          </a:bodyPr>
          <a:lstStyle/>
          <a:p>
            <a:r>
              <a:rPr lang="en-US" sz="3000" dirty="0"/>
              <a:t>The Researcher  wish to thank the Johannesburg Health District Ethics Committee, Management of Lillian Ngoyi Community Health Centre for the permission to conduct the study in their facility and data capturers for working tirelessly on this project.</a:t>
            </a:r>
          </a:p>
        </p:txBody>
      </p:sp>
    </p:spTree>
    <p:extLst>
      <p:ext uri="{BB962C8B-B14F-4D97-AF65-F5344CB8AC3E}">
        <p14:creationId xmlns:p14="http://schemas.microsoft.com/office/powerpoint/2010/main" val="154918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marL="0" marR="0" lvl="0" indent="0" algn="ctr" defTabSz="914400" rtl="0" eaLnBrk="1" fontAlgn="auto" latinLnBrk="0" hangingPunct="1">
              <a:lnSpc>
                <a:spcPts val="9380"/>
              </a:lnSpc>
              <a:spcBef>
                <a:spcPts val="0"/>
              </a:spcBef>
              <a:spcAft>
                <a:spcPts val="0"/>
              </a:spcAft>
              <a:buClrTx/>
              <a:buSzTx/>
              <a:buFontTx/>
              <a:buNone/>
              <a:tabLst/>
              <a:defRPr/>
            </a:pPr>
            <a:r>
              <a:rPr kumimoji="0" lang="en-US" sz="6700" b="0" i="0" u="none" strike="noStrike" kern="1200" cap="none" spc="0" normalizeH="0" baseline="0" noProof="0" dirty="0">
                <a:ln>
                  <a:noFill/>
                </a:ln>
                <a:solidFill>
                  <a:srgbClr val="DCB05B"/>
                </a:solidFill>
                <a:effectLst/>
                <a:uLnTx/>
                <a:uFillTx/>
                <a:latin typeface="Montserrat Ultra-Bold" panose="00000900000000000000"/>
                <a:ea typeface="+mn-ea"/>
                <a:cs typeface="+mn-cs"/>
              </a:rPr>
              <a: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DCB05B"/>
                </a:solidFill>
                <a:effectLst/>
                <a:uLnTx/>
                <a:uFillTx/>
                <a:latin typeface="Josefin Sans"/>
                <a:ea typeface="+mn-ea"/>
                <a:cs typeface="+mn-cs"/>
              </a:rPr>
              <a:t>#JoburgResearch2024</a:t>
            </a:r>
          </a:p>
        </p:txBody>
      </p:sp>
      <p:pic>
        <p:nvPicPr>
          <p:cNvPr id="1026" name="Picture 2" descr="Q A banner icon in flat style. Question and answer vector illustration ...">
            <a:extLst>
              <a:ext uri="{FF2B5EF4-FFF2-40B4-BE49-F238E27FC236}">
                <a16:creationId xmlns:a16="http://schemas.microsoft.com/office/drawing/2014/main" id="{C935332F-E38B-CD0E-BB5B-11EADC6870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125" y="4101108"/>
            <a:ext cx="104775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handshake and black text&#10;&#10;Description automatically generated">
            <a:extLst>
              <a:ext uri="{FF2B5EF4-FFF2-40B4-BE49-F238E27FC236}">
                <a16:creationId xmlns:a16="http://schemas.microsoft.com/office/drawing/2014/main" id="{A82F8E9C-E9E4-9714-8E16-F3DEA9D47E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8800" y="1212310"/>
            <a:ext cx="4678154" cy="2743621"/>
          </a:xfrm>
          <a:prstGeom prst="rect">
            <a:avLst/>
          </a:prstGeom>
        </p:spPr>
      </p:pic>
    </p:spTree>
    <p:extLst>
      <p:ext uri="{BB962C8B-B14F-4D97-AF65-F5344CB8AC3E}">
        <p14:creationId xmlns:p14="http://schemas.microsoft.com/office/powerpoint/2010/main" val="194370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DCCDA-F9C4-92B7-917A-ED1191A2CABC}"/>
              </a:ext>
            </a:extLst>
          </p:cNvPr>
          <p:cNvSpPr>
            <a:spLocks noGrp="1"/>
          </p:cNvSpPr>
          <p:nvPr>
            <p:ph type="title"/>
          </p:nvPr>
        </p:nvSpPr>
        <p:spPr>
          <a:xfrm>
            <a:off x="1257300" y="547687"/>
            <a:ext cx="8631691" cy="1988345"/>
          </a:xfrm>
        </p:spPr>
        <p:txBody>
          <a:bodyPr>
            <a:normAutofit/>
          </a:bodyPr>
          <a:lstStyle/>
          <a:p>
            <a:r>
              <a:rPr lang="en-US" b="1" dirty="0">
                <a:solidFill>
                  <a:schemeClr val="accent1"/>
                </a:solidFill>
              </a:rPr>
              <a:t>INTRODUCTION</a:t>
            </a:r>
          </a:p>
        </p:txBody>
      </p:sp>
      <p:graphicFrame>
        <p:nvGraphicFramePr>
          <p:cNvPr id="20" name="Content Placeholder 2">
            <a:extLst>
              <a:ext uri="{FF2B5EF4-FFF2-40B4-BE49-F238E27FC236}">
                <a16:creationId xmlns:a16="http://schemas.microsoft.com/office/drawing/2014/main" id="{298C8121-1FFE-7271-C1AE-F906C5D8957C}"/>
              </a:ext>
            </a:extLst>
          </p:cNvPr>
          <p:cNvGraphicFramePr>
            <a:graphicFrameLocks noGrp="1"/>
          </p:cNvGraphicFramePr>
          <p:nvPr>
            <p:ph idx="1"/>
            <p:extLst>
              <p:ext uri="{D42A27DB-BD31-4B8C-83A1-F6EECF244321}">
                <p14:modId xmlns:p14="http://schemas.microsoft.com/office/powerpoint/2010/main" val="2054839822"/>
              </p:ext>
            </p:extLst>
          </p:nvPr>
        </p:nvGraphicFramePr>
        <p:xfrm>
          <a:off x="457200" y="3020436"/>
          <a:ext cx="10287000" cy="486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igital rendering of a virus formation">
            <a:extLst>
              <a:ext uri="{FF2B5EF4-FFF2-40B4-BE49-F238E27FC236}">
                <a16:creationId xmlns:a16="http://schemas.microsoft.com/office/drawing/2014/main" id="{79CB002C-10D3-F7E4-114D-14E2322A8F5D}"/>
              </a:ext>
            </a:extLst>
          </p:cNvPr>
          <p:cNvPicPr>
            <a:picLocks noChangeAspect="1"/>
          </p:cNvPicPr>
          <p:nvPr/>
        </p:nvPicPr>
        <p:blipFill>
          <a:blip r:embed="rId7"/>
          <a:srcRect l="9016" r="2198" b="1"/>
          <a:stretch/>
        </p:blipFill>
        <p:spPr>
          <a:xfrm>
            <a:off x="10123310" y="342900"/>
            <a:ext cx="7925799" cy="6315663"/>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3138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CCDA-F9C4-92B7-917A-ED1191A2CABC}"/>
              </a:ext>
            </a:extLst>
          </p:cNvPr>
          <p:cNvSpPr>
            <a:spLocks noGrp="1"/>
          </p:cNvSpPr>
          <p:nvPr>
            <p:ph type="title"/>
          </p:nvPr>
        </p:nvSpPr>
        <p:spPr>
          <a:xfrm>
            <a:off x="1371600" y="741507"/>
            <a:ext cx="9525240" cy="1302503"/>
          </a:xfrm>
        </p:spPr>
        <p:txBody>
          <a:bodyPr anchor="t">
            <a:normAutofit/>
          </a:bodyPr>
          <a:lstStyle/>
          <a:p>
            <a:r>
              <a:rPr lang="en-US" sz="4800" b="1" dirty="0">
                <a:solidFill>
                  <a:schemeClr val="accent1"/>
                </a:solidFill>
              </a:rPr>
              <a:t>STUDY AIM AND OBJECTIVES</a:t>
            </a:r>
          </a:p>
        </p:txBody>
      </p:sp>
      <p:cxnSp>
        <p:nvCxnSpPr>
          <p:cNvPr id="23" name="Straight Connector 2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2193" y="1306719"/>
            <a:ext cx="110540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9" name="Content Placeholder 2">
            <a:extLst>
              <a:ext uri="{FF2B5EF4-FFF2-40B4-BE49-F238E27FC236}">
                <a16:creationId xmlns:a16="http://schemas.microsoft.com/office/drawing/2014/main" id="{98A4736A-AECB-411B-66BE-1D6F0EAF2A50}"/>
              </a:ext>
            </a:extLst>
          </p:cNvPr>
          <p:cNvGraphicFramePr>
            <a:graphicFrameLocks noGrp="1"/>
          </p:cNvGraphicFramePr>
          <p:nvPr>
            <p:ph idx="1"/>
            <p:extLst>
              <p:ext uri="{D42A27DB-BD31-4B8C-83A1-F6EECF244321}">
                <p14:modId xmlns:p14="http://schemas.microsoft.com/office/powerpoint/2010/main" val="919662382"/>
              </p:ext>
            </p:extLst>
          </p:nvPr>
        </p:nvGraphicFramePr>
        <p:xfrm>
          <a:off x="1033044" y="2781300"/>
          <a:ext cx="11920956" cy="5404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Needle">
            <a:extLst>
              <a:ext uri="{FF2B5EF4-FFF2-40B4-BE49-F238E27FC236}">
                <a16:creationId xmlns:a16="http://schemas.microsoft.com/office/drawing/2014/main" id="{4ED67D96-443F-191D-CF54-46269905B1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77716" y="1790700"/>
            <a:ext cx="7974143" cy="7974143"/>
          </a:xfrm>
          <a:prstGeom prst="rect">
            <a:avLst/>
          </a:prstGeom>
        </p:spPr>
      </p:pic>
    </p:spTree>
    <p:extLst>
      <p:ext uri="{BB962C8B-B14F-4D97-AF65-F5344CB8AC3E}">
        <p14:creationId xmlns:p14="http://schemas.microsoft.com/office/powerpoint/2010/main" val="386804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35DEA-FCCE-1233-9B25-824B4954B88C}"/>
              </a:ext>
            </a:extLst>
          </p:cNvPr>
          <p:cNvSpPr>
            <a:spLocks noGrp="1"/>
          </p:cNvSpPr>
          <p:nvPr>
            <p:ph type="title"/>
          </p:nvPr>
        </p:nvSpPr>
        <p:spPr>
          <a:xfrm>
            <a:off x="1255012" y="259519"/>
            <a:ext cx="15773400" cy="802518"/>
          </a:xfrm>
        </p:spPr>
        <p:txBody>
          <a:bodyPr>
            <a:noAutofit/>
          </a:bodyPr>
          <a:lstStyle/>
          <a:p>
            <a:br>
              <a:rPr lang="en-US" sz="4800" b="1" dirty="0">
                <a:solidFill>
                  <a:schemeClr val="accent1"/>
                </a:solidFill>
              </a:rPr>
            </a:br>
            <a:br>
              <a:rPr lang="en-US" sz="4800" b="1" dirty="0">
                <a:solidFill>
                  <a:schemeClr val="accent1"/>
                </a:solidFill>
              </a:rPr>
            </a:br>
            <a:r>
              <a:rPr lang="en-US" sz="4800" b="1" dirty="0">
                <a:solidFill>
                  <a:schemeClr val="accent1"/>
                </a:solidFill>
              </a:rPr>
              <a:t>METHODS</a:t>
            </a:r>
          </a:p>
        </p:txBody>
      </p:sp>
      <p:graphicFrame>
        <p:nvGraphicFramePr>
          <p:cNvPr id="7" name="Content Placeholder 2">
            <a:extLst>
              <a:ext uri="{FF2B5EF4-FFF2-40B4-BE49-F238E27FC236}">
                <a16:creationId xmlns:a16="http://schemas.microsoft.com/office/drawing/2014/main" id="{DD835623-8387-72AF-636D-EDD5BC05915D}"/>
              </a:ext>
            </a:extLst>
          </p:cNvPr>
          <p:cNvGraphicFramePr>
            <a:graphicFrameLocks noGrp="1"/>
          </p:cNvGraphicFramePr>
          <p:nvPr>
            <p:ph idx="1"/>
            <p:extLst>
              <p:ext uri="{D42A27DB-BD31-4B8C-83A1-F6EECF244321}">
                <p14:modId xmlns:p14="http://schemas.microsoft.com/office/powerpoint/2010/main" val="3030861583"/>
              </p:ext>
            </p:extLst>
          </p:nvPr>
        </p:nvGraphicFramePr>
        <p:xfrm>
          <a:off x="1257300" y="2324100"/>
          <a:ext cx="15773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02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42328-D917-5FE5-1528-B6827E410FE6}"/>
              </a:ext>
            </a:extLst>
          </p:cNvPr>
          <p:cNvSpPr>
            <a:spLocks noGrp="1"/>
          </p:cNvSpPr>
          <p:nvPr>
            <p:ph type="title"/>
          </p:nvPr>
        </p:nvSpPr>
        <p:spPr>
          <a:xfrm>
            <a:off x="1212957" y="580395"/>
            <a:ext cx="13855050" cy="1783425"/>
          </a:xfrm>
        </p:spPr>
        <p:txBody>
          <a:bodyPr anchor="b">
            <a:normAutofit/>
          </a:bodyPr>
          <a:lstStyle/>
          <a:p>
            <a:pPr>
              <a:lnSpc>
                <a:spcPct val="90000"/>
              </a:lnSpc>
            </a:pPr>
            <a:r>
              <a:rPr kumimoji="0" lang="en-US" sz="5700" b="1" i="0" u="none" strike="noStrike" kern="1200" cap="none" spc="0" normalizeH="0" baseline="0" noProof="0" dirty="0">
                <a:ln>
                  <a:noFill/>
                </a:ln>
                <a:solidFill>
                  <a:schemeClr val="accent1"/>
                </a:solidFill>
                <a:effectLst/>
                <a:uLnTx/>
                <a:uFillTx/>
                <a:latin typeface="Instrument Sans" pitchFamily="34" charset="0"/>
                <a:ea typeface="Instrument Sans" pitchFamily="34" charset="-122"/>
                <a:cs typeface="Instrument Sans" pitchFamily="34" charset="-120"/>
              </a:rPr>
              <a:t>Demographic Characteristics of Participants</a:t>
            </a:r>
            <a:endParaRPr lang="en-US" sz="5700" dirty="0">
              <a:solidFill>
                <a:schemeClr val="accent1"/>
              </a:solidFill>
            </a:endParaRPr>
          </a:p>
        </p:txBody>
      </p:sp>
      <p:grpSp>
        <p:nvGrpSpPr>
          <p:cNvPr id="17" name="Group 1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8" name="Rectangle 1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2">
            <a:extLst>
              <a:ext uri="{FF2B5EF4-FFF2-40B4-BE49-F238E27FC236}">
                <a16:creationId xmlns:a16="http://schemas.microsoft.com/office/drawing/2014/main" id="{03187138-6749-248A-3D9D-C2518CC65440}"/>
              </a:ext>
            </a:extLst>
          </p:cNvPr>
          <p:cNvSpPr/>
          <p:nvPr/>
        </p:nvSpPr>
        <p:spPr>
          <a:xfrm>
            <a:off x="2187576" y="4130469"/>
            <a:ext cx="2747288" cy="343411"/>
          </a:xfrm>
          <a:prstGeom prst="rect">
            <a:avLst/>
          </a:prstGeom>
          <a:noFill/>
        </p:spPr>
        <p:txBody>
          <a:bodyPr wrap="non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3816">
              <a:lnSpc>
                <a:spcPts val="2706"/>
              </a:lnSpc>
              <a:spcAft>
                <a:spcPts val="600"/>
              </a:spcAft>
              <a:defRPr/>
            </a:pPr>
            <a:r>
              <a:rPr lang="en-US" sz="3204" b="1" kern="1200" dirty="0">
                <a:solidFill>
                  <a:schemeClr val="tx1"/>
                </a:solidFill>
                <a:latin typeface="Instrument Sans" pitchFamily="34" charset="0"/>
                <a:ea typeface="Instrument Sans" pitchFamily="34" charset="-122"/>
                <a:cs typeface="+mn-cs"/>
              </a:rPr>
              <a:t>Gender</a:t>
            </a:r>
            <a:endParaRPr kumimoji="0" lang="en-US" sz="3600" b="0" i="0" u="none" strike="noStrike" kern="1200" cap="none" spc="0" normalizeH="0" baseline="0" noProof="0" dirty="0">
              <a:ln>
                <a:noFill/>
              </a:ln>
              <a:effectLst/>
              <a:uLnTx/>
              <a:uFillTx/>
              <a:latin typeface="Calibri"/>
              <a:ea typeface="+mn-ea"/>
              <a:cs typeface="+mn-cs"/>
            </a:endParaRPr>
          </a:p>
        </p:txBody>
      </p:sp>
      <p:sp>
        <p:nvSpPr>
          <p:cNvPr id="6" name="Text 3">
            <a:extLst>
              <a:ext uri="{FF2B5EF4-FFF2-40B4-BE49-F238E27FC236}">
                <a16:creationId xmlns:a16="http://schemas.microsoft.com/office/drawing/2014/main" id="{A6126CE0-B0EB-F973-4D86-2E1A46A42A91}"/>
              </a:ext>
            </a:extLst>
          </p:cNvPr>
          <p:cNvSpPr/>
          <p:nvPr/>
        </p:nvSpPr>
        <p:spPr>
          <a:xfrm>
            <a:off x="1237896" y="4693598"/>
            <a:ext cx="4002222" cy="330342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3816">
              <a:lnSpc>
                <a:spcPts val="2768"/>
              </a:lnSpc>
              <a:spcAft>
                <a:spcPts val="600"/>
              </a:spcAft>
              <a:defRPr/>
            </a:pPr>
            <a:r>
              <a:rPr lang="en-US" sz="3204" kern="1200" dirty="0">
                <a:solidFill>
                  <a:schemeClr val="tx1"/>
                </a:solidFill>
                <a:latin typeface="Instrument Sans" pitchFamily="34" charset="0"/>
                <a:ea typeface="Instrument Sans" pitchFamily="34" charset="-122"/>
                <a:cs typeface="+mn-cs"/>
              </a:rPr>
              <a:t>The majority of participants were female (60.7%), with 38.8% male and 0.5% preferring not to disclose their gender.</a:t>
            </a:r>
            <a:endParaRPr kumimoji="0" lang="en-US" sz="3600" b="0" i="0" u="none" strike="noStrike" kern="1200" cap="none" spc="0" normalizeH="0" baseline="0" noProof="0" dirty="0">
              <a:ln>
                <a:noFill/>
              </a:ln>
              <a:effectLst/>
              <a:uLnTx/>
              <a:uFillTx/>
              <a:latin typeface="Calibri"/>
              <a:ea typeface="+mn-ea"/>
              <a:cs typeface="+mn-cs"/>
            </a:endParaRPr>
          </a:p>
        </p:txBody>
      </p:sp>
      <p:sp>
        <p:nvSpPr>
          <p:cNvPr id="7" name="Text 4">
            <a:extLst>
              <a:ext uri="{FF2B5EF4-FFF2-40B4-BE49-F238E27FC236}">
                <a16:creationId xmlns:a16="http://schemas.microsoft.com/office/drawing/2014/main" id="{40D6C149-AC5B-C4CF-82C6-CA0955180B26}"/>
              </a:ext>
            </a:extLst>
          </p:cNvPr>
          <p:cNvSpPr/>
          <p:nvPr/>
        </p:nvSpPr>
        <p:spPr>
          <a:xfrm>
            <a:off x="6201244" y="4130469"/>
            <a:ext cx="2747288" cy="343411"/>
          </a:xfrm>
          <a:prstGeom prst="rect">
            <a:avLst/>
          </a:prstGeom>
          <a:noFill/>
        </p:spPr>
        <p:txBody>
          <a:bodyPr wrap="non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3816">
              <a:lnSpc>
                <a:spcPts val="2706"/>
              </a:lnSpc>
              <a:spcAft>
                <a:spcPts val="600"/>
              </a:spcAft>
              <a:defRPr/>
            </a:pPr>
            <a:r>
              <a:rPr lang="en-US" sz="3204" b="1" kern="1200">
                <a:solidFill>
                  <a:schemeClr val="tx1"/>
                </a:solidFill>
                <a:latin typeface="Instrument Sans" pitchFamily="34" charset="0"/>
                <a:ea typeface="Instrument Sans" pitchFamily="34" charset="-122"/>
                <a:cs typeface="+mn-cs"/>
              </a:rPr>
              <a:t>Age</a:t>
            </a:r>
            <a:endParaRPr kumimoji="0" lang="en-US" sz="3600" b="0" i="0" u="none" strike="noStrike" kern="1200" cap="none" spc="0" normalizeH="0" baseline="0" noProof="0">
              <a:ln>
                <a:noFill/>
              </a:ln>
              <a:effectLst/>
              <a:uLnTx/>
              <a:uFillTx/>
              <a:latin typeface="Calibri"/>
              <a:ea typeface="+mn-ea"/>
              <a:cs typeface="+mn-cs"/>
            </a:endParaRPr>
          </a:p>
        </p:txBody>
      </p:sp>
      <p:sp>
        <p:nvSpPr>
          <p:cNvPr id="8" name="Text 5">
            <a:extLst>
              <a:ext uri="{FF2B5EF4-FFF2-40B4-BE49-F238E27FC236}">
                <a16:creationId xmlns:a16="http://schemas.microsoft.com/office/drawing/2014/main" id="{8B7AE183-1FED-8479-9D55-5B4C82EE7480}"/>
              </a:ext>
            </a:extLst>
          </p:cNvPr>
          <p:cNvSpPr/>
          <p:nvPr/>
        </p:nvSpPr>
        <p:spPr>
          <a:xfrm>
            <a:off x="5443621" y="4693598"/>
            <a:ext cx="4273559" cy="3303423"/>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3816">
              <a:lnSpc>
                <a:spcPts val="2768"/>
              </a:lnSpc>
              <a:spcAft>
                <a:spcPts val="600"/>
              </a:spcAft>
              <a:defRPr/>
            </a:pPr>
            <a:r>
              <a:rPr lang="en-US" sz="3204" kern="1200" dirty="0">
                <a:solidFill>
                  <a:schemeClr val="tx1"/>
                </a:solidFill>
                <a:latin typeface="Instrument Sans" pitchFamily="34" charset="0"/>
                <a:ea typeface="Instrument Sans" pitchFamily="34" charset="-122"/>
                <a:cs typeface="+mn-cs"/>
              </a:rPr>
              <a:t>The age group with the highest representation was 18-35 years (58.8%), followed by 36-50 years (36.1%) and over 50 years (5.1%).</a:t>
            </a:r>
            <a:endParaRPr kumimoji="0" lang="en-US" sz="3600" b="0" i="0" u="none" strike="noStrike" kern="1200" cap="none" spc="0" normalizeH="0" baseline="0" noProof="0" dirty="0">
              <a:ln>
                <a:noFill/>
              </a:ln>
              <a:effectLst/>
              <a:uLnTx/>
              <a:uFillTx/>
              <a:latin typeface="Calibri"/>
              <a:ea typeface="+mn-ea"/>
              <a:cs typeface="+mn-cs"/>
            </a:endParaRPr>
          </a:p>
        </p:txBody>
      </p:sp>
      <p:sp>
        <p:nvSpPr>
          <p:cNvPr id="9" name="Text 6">
            <a:extLst>
              <a:ext uri="{FF2B5EF4-FFF2-40B4-BE49-F238E27FC236}">
                <a16:creationId xmlns:a16="http://schemas.microsoft.com/office/drawing/2014/main" id="{A25CCAED-A892-BCFF-A57C-FA9295ECD097}"/>
              </a:ext>
            </a:extLst>
          </p:cNvPr>
          <p:cNvSpPr/>
          <p:nvPr/>
        </p:nvSpPr>
        <p:spPr>
          <a:xfrm>
            <a:off x="10214913" y="4130469"/>
            <a:ext cx="2747288" cy="343411"/>
          </a:xfrm>
          <a:prstGeom prst="rect">
            <a:avLst/>
          </a:prstGeom>
          <a:noFill/>
        </p:spPr>
        <p:txBody>
          <a:bodyPr wrap="non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3816">
              <a:lnSpc>
                <a:spcPts val="2706"/>
              </a:lnSpc>
              <a:spcAft>
                <a:spcPts val="600"/>
              </a:spcAft>
              <a:defRPr/>
            </a:pPr>
            <a:r>
              <a:rPr lang="en-US" sz="3204" b="1" kern="1200">
                <a:solidFill>
                  <a:schemeClr val="tx1"/>
                </a:solidFill>
                <a:latin typeface="Instrument Sans" pitchFamily="34" charset="0"/>
                <a:ea typeface="Instrument Sans" pitchFamily="34" charset="-122"/>
                <a:cs typeface="+mn-cs"/>
              </a:rPr>
              <a:t>Education</a:t>
            </a:r>
            <a:endParaRPr kumimoji="0" lang="en-US" sz="3600" b="0" i="0" u="none" strike="noStrike" kern="1200" cap="none" spc="0" normalizeH="0" baseline="0" noProof="0">
              <a:ln>
                <a:noFill/>
              </a:ln>
              <a:effectLst/>
              <a:uLnTx/>
              <a:uFillTx/>
              <a:latin typeface="Calibri"/>
              <a:ea typeface="+mn-ea"/>
              <a:cs typeface="+mn-cs"/>
            </a:endParaRPr>
          </a:p>
        </p:txBody>
      </p:sp>
      <p:sp>
        <p:nvSpPr>
          <p:cNvPr id="10" name="Text 7">
            <a:extLst>
              <a:ext uri="{FF2B5EF4-FFF2-40B4-BE49-F238E27FC236}">
                <a16:creationId xmlns:a16="http://schemas.microsoft.com/office/drawing/2014/main" id="{A8E490E7-1DC4-26C5-BF88-4A0AD026EB85}"/>
              </a:ext>
            </a:extLst>
          </p:cNvPr>
          <p:cNvSpPr/>
          <p:nvPr/>
        </p:nvSpPr>
        <p:spPr>
          <a:xfrm>
            <a:off x="9875742" y="4693599"/>
            <a:ext cx="6421362" cy="4129278"/>
          </a:xfrm>
          <a:prstGeom prst="rect">
            <a:avLst/>
          </a:prstGeom>
          <a:noFill/>
        </p:spPr>
        <p:txBody>
          <a:bodyPr wrap="square" rtlCol="0" anchor="t"/>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13816">
              <a:lnSpc>
                <a:spcPts val="2768"/>
              </a:lnSpc>
              <a:spcAft>
                <a:spcPts val="600"/>
              </a:spcAft>
              <a:defRPr/>
            </a:pPr>
            <a:r>
              <a:rPr lang="en-US" sz="3204" kern="1200" dirty="0">
                <a:solidFill>
                  <a:schemeClr val="tx1"/>
                </a:solidFill>
                <a:latin typeface="Instrument Sans" pitchFamily="34" charset="0"/>
                <a:ea typeface="Instrument Sans" pitchFamily="34" charset="-122"/>
                <a:cs typeface="+mn-cs"/>
              </a:rPr>
              <a:t>Most participants had a matric (high school) level of education (64.4%), with 20.9% below matric and the remaining having certificates, diplomas, or degrees.</a:t>
            </a:r>
            <a:endParaRPr kumimoji="0" lang="en-US" sz="36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23430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73163" y="10582274"/>
            <a:ext cx="18288000" cy="2194225"/>
          </a:xfrm>
          <a:prstGeom prst="rect">
            <a:avLst/>
          </a:prstGeom>
        </p:spPr>
      </p:pic>
      <p:sp>
        <p:nvSpPr>
          <p:cNvPr id="5" name="Text 1"/>
          <p:cNvSpPr/>
          <p:nvPr/>
        </p:nvSpPr>
        <p:spPr>
          <a:xfrm>
            <a:off x="3329271" y="796752"/>
            <a:ext cx="10182523" cy="681633"/>
          </a:xfrm>
          <a:prstGeom prst="rect">
            <a:avLst/>
          </a:prstGeom>
          <a:noFill/>
          <a:ln/>
        </p:spPr>
        <p:txBody>
          <a:bodyPr wrap="none" rtlCol="0" anchor="t"/>
          <a:lstStyle/>
          <a:p>
            <a:pPr defTabSz="1143000">
              <a:lnSpc>
                <a:spcPts val="5368"/>
              </a:lnSpc>
            </a:pPr>
            <a:r>
              <a:rPr lang="en-US" sz="4294" b="1" dirty="0">
                <a:solidFill>
                  <a:schemeClr val="accent1"/>
                </a:solidFill>
                <a:latin typeface="Instrument Sans" pitchFamily="34" charset="0"/>
                <a:ea typeface="Instrument Sans" pitchFamily="34" charset="-122"/>
                <a:cs typeface="Instrument Sans" pitchFamily="34" charset="-120"/>
              </a:rPr>
              <a:t>Results: Prevalence of COVID-19 Vaccine Uptake</a:t>
            </a:r>
            <a:endParaRPr lang="en-US" sz="4294" dirty="0">
              <a:solidFill>
                <a:schemeClr val="accent1"/>
              </a:solidFill>
              <a:latin typeface="Calibri" panose="020F0502020204030204"/>
            </a:endParaRPr>
          </a:p>
        </p:txBody>
      </p:sp>
      <p:sp>
        <p:nvSpPr>
          <p:cNvPr id="6" name="Shape 2"/>
          <p:cNvSpPr/>
          <p:nvPr/>
        </p:nvSpPr>
        <p:spPr>
          <a:xfrm>
            <a:off x="3095030" y="5150610"/>
            <a:ext cx="11915180" cy="28575"/>
          </a:xfrm>
          <a:prstGeom prst="roundRect">
            <a:avLst>
              <a:gd name="adj" fmla="val 320607"/>
            </a:avLst>
          </a:prstGeom>
          <a:solidFill>
            <a:srgbClr val="C8C9CF"/>
          </a:solidFill>
          <a:ln/>
        </p:spPr>
        <p:txBody>
          <a:bodyPr/>
          <a:lstStyle/>
          <a:p>
            <a:pPr defTabSz="1143000"/>
            <a:endParaRPr lang="en-US" sz="2250">
              <a:latin typeface="Calibri" panose="020F0502020204030204"/>
            </a:endParaRPr>
          </a:p>
        </p:txBody>
      </p:sp>
      <p:sp>
        <p:nvSpPr>
          <p:cNvPr id="7" name="Shape 3"/>
          <p:cNvSpPr/>
          <p:nvPr/>
        </p:nvSpPr>
        <p:spPr>
          <a:xfrm>
            <a:off x="5778250" y="4401557"/>
            <a:ext cx="28575" cy="763340"/>
          </a:xfrm>
          <a:prstGeom prst="roundRect">
            <a:avLst>
              <a:gd name="adj" fmla="val 320607"/>
            </a:avLst>
          </a:prstGeom>
          <a:solidFill>
            <a:srgbClr val="C8C9CF"/>
          </a:solidFill>
          <a:ln/>
        </p:spPr>
        <p:txBody>
          <a:bodyPr/>
          <a:lstStyle/>
          <a:p>
            <a:pPr defTabSz="1143000"/>
            <a:endParaRPr lang="en-US" sz="2250">
              <a:solidFill>
                <a:prstClr val="black"/>
              </a:solidFill>
              <a:latin typeface="Calibri" panose="020F0502020204030204"/>
            </a:endParaRPr>
          </a:p>
        </p:txBody>
      </p:sp>
      <p:sp>
        <p:nvSpPr>
          <p:cNvPr id="10" name="Text 6"/>
          <p:cNvSpPr/>
          <p:nvPr/>
        </p:nvSpPr>
        <p:spPr>
          <a:xfrm>
            <a:off x="4429271" y="2159745"/>
            <a:ext cx="2726531" cy="340816"/>
          </a:xfrm>
          <a:prstGeom prst="rect">
            <a:avLst/>
          </a:prstGeom>
          <a:noFill/>
          <a:ln/>
        </p:spPr>
        <p:txBody>
          <a:bodyPr wrap="none" rtlCol="0" anchor="t"/>
          <a:lstStyle/>
          <a:p>
            <a:pPr algn="ctr" defTabSz="1143000">
              <a:lnSpc>
                <a:spcPts val="2684"/>
              </a:lnSpc>
            </a:pPr>
            <a:r>
              <a:rPr lang="en-US" sz="3600" b="1" dirty="0">
                <a:latin typeface="Instrument Sans" pitchFamily="34" charset="0"/>
                <a:ea typeface="Instrument Sans" pitchFamily="34" charset="-122"/>
                <a:cs typeface="Instrument Sans" pitchFamily="34" charset="-120"/>
              </a:rPr>
              <a:t>Gender</a:t>
            </a:r>
            <a:endParaRPr lang="en-US" sz="3600" dirty="0">
              <a:latin typeface="Calibri" panose="020F0502020204030204"/>
            </a:endParaRPr>
          </a:p>
        </p:txBody>
      </p:sp>
      <p:sp>
        <p:nvSpPr>
          <p:cNvPr id="11" name="Text 7"/>
          <p:cNvSpPr/>
          <p:nvPr/>
        </p:nvSpPr>
        <p:spPr>
          <a:xfrm>
            <a:off x="2755810" y="2645240"/>
            <a:ext cx="6073452" cy="698004"/>
          </a:xfrm>
          <a:prstGeom prst="rect">
            <a:avLst/>
          </a:prstGeom>
          <a:noFill/>
          <a:ln/>
        </p:spPr>
        <p:txBody>
          <a:bodyPr wrap="square" rtlCol="0" anchor="t"/>
          <a:lstStyle/>
          <a:p>
            <a:pPr algn="ctr" defTabSz="1143000">
              <a:lnSpc>
                <a:spcPts val="2748"/>
              </a:lnSpc>
            </a:pPr>
            <a:r>
              <a:rPr lang="en-US" sz="3200" dirty="0">
                <a:latin typeface="Instrument Sans" pitchFamily="34" charset="0"/>
                <a:ea typeface="Instrument Sans" pitchFamily="34" charset="-122"/>
                <a:cs typeface="Instrument Sans" pitchFamily="34" charset="-120"/>
              </a:rPr>
              <a:t>Females had a higher prevalence of COVID-19 vaccine uptake (63.6%) compared to males (35.3%).</a:t>
            </a:r>
            <a:endParaRPr lang="en-US" sz="3200" dirty="0">
              <a:latin typeface="Calibri" panose="020F0502020204030204"/>
            </a:endParaRPr>
          </a:p>
        </p:txBody>
      </p:sp>
      <p:sp>
        <p:nvSpPr>
          <p:cNvPr id="12" name="Shape 8"/>
          <p:cNvSpPr/>
          <p:nvPr/>
        </p:nvSpPr>
        <p:spPr>
          <a:xfrm>
            <a:off x="9062157" y="5136390"/>
            <a:ext cx="28575" cy="763340"/>
          </a:xfrm>
          <a:prstGeom prst="roundRect">
            <a:avLst>
              <a:gd name="adj" fmla="val 320607"/>
            </a:avLst>
          </a:prstGeom>
          <a:solidFill>
            <a:srgbClr val="C8C9CF"/>
          </a:solidFill>
          <a:ln/>
        </p:spPr>
        <p:txBody>
          <a:bodyPr/>
          <a:lstStyle/>
          <a:p>
            <a:pPr defTabSz="1143000"/>
            <a:endParaRPr lang="en-US" sz="2250">
              <a:solidFill>
                <a:prstClr val="black"/>
              </a:solidFill>
              <a:latin typeface="Calibri" panose="020F0502020204030204"/>
            </a:endParaRPr>
          </a:p>
        </p:txBody>
      </p:sp>
      <p:sp>
        <p:nvSpPr>
          <p:cNvPr id="14" name="Text 10"/>
          <p:cNvSpPr/>
          <p:nvPr/>
        </p:nvSpPr>
        <p:spPr>
          <a:xfrm>
            <a:off x="9052620" y="7021934"/>
            <a:ext cx="182315" cy="327124"/>
          </a:xfrm>
          <a:prstGeom prst="rect">
            <a:avLst/>
          </a:prstGeom>
          <a:noFill/>
          <a:ln/>
        </p:spPr>
        <p:txBody>
          <a:bodyPr wrap="none" rtlCol="0" anchor="t"/>
          <a:lstStyle/>
          <a:p>
            <a:pPr algn="ctr" defTabSz="1143000">
              <a:lnSpc>
                <a:spcPts val="2576"/>
              </a:lnSpc>
            </a:pPr>
            <a:endParaRPr lang="en-US" sz="2576" dirty="0">
              <a:solidFill>
                <a:prstClr val="black"/>
              </a:solidFill>
              <a:latin typeface="Calibri" panose="020F0502020204030204"/>
            </a:endParaRPr>
          </a:p>
        </p:txBody>
      </p:sp>
      <p:sp>
        <p:nvSpPr>
          <p:cNvPr id="15" name="Text 11"/>
          <p:cNvSpPr/>
          <p:nvPr/>
        </p:nvSpPr>
        <p:spPr>
          <a:xfrm>
            <a:off x="7689354" y="6237498"/>
            <a:ext cx="2726531" cy="340816"/>
          </a:xfrm>
          <a:prstGeom prst="rect">
            <a:avLst/>
          </a:prstGeom>
          <a:noFill/>
          <a:ln/>
        </p:spPr>
        <p:txBody>
          <a:bodyPr wrap="none" rtlCol="0" anchor="t"/>
          <a:lstStyle/>
          <a:p>
            <a:pPr algn="ctr" defTabSz="1143000">
              <a:lnSpc>
                <a:spcPts val="2684"/>
              </a:lnSpc>
            </a:pPr>
            <a:r>
              <a:rPr lang="en-US" sz="3600" b="1" dirty="0">
                <a:latin typeface="Instrument Sans" pitchFamily="34" charset="0"/>
                <a:ea typeface="Instrument Sans" pitchFamily="34" charset="-122"/>
                <a:cs typeface="Instrument Sans" pitchFamily="34" charset="-120"/>
              </a:rPr>
              <a:t>Age</a:t>
            </a:r>
            <a:endParaRPr lang="en-US" sz="3600" dirty="0">
              <a:latin typeface="Calibri" panose="020F0502020204030204"/>
            </a:endParaRPr>
          </a:p>
        </p:txBody>
      </p:sp>
      <p:sp>
        <p:nvSpPr>
          <p:cNvPr id="16" name="Text 12"/>
          <p:cNvSpPr/>
          <p:nvPr/>
        </p:nvSpPr>
        <p:spPr>
          <a:xfrm>
            <a:off x="5257800" y="6661993"/>
            <a:ext cx="7772400" cy="1047006"/>
          </a:xfrm>
          <a:prstGeom prst="rect">
            <a:avLst/>
          </a:prstGeom>
          <a:noFill/>
          <a:ln/>
        </p:spPr>
        <p:txBody>
          <a:bodyPr wrap="square" rtlCol="0" anchor="t"/>
          <a:lstStyle/>
          <a:p>
            <a:pPr algn="ctr" defTabSz="1143000">
              <a:lnSpc>
                <a:spcPts val="2748"/>
              </a:lnSpc>
            </a:pPr>
            <a:r>
              <a:rPr lang="en-US" sz="3200" dirty="0">
                <a:latin typeface="Instrument Sans" pitchFamily="34" charset="0"/>
                <a:ea typeface="Instrument Sans" pitchFamily="34" charset="-122"/>
                <a:cs typeface="Instrument Sans" pitchFamily="34" charset="-120"/>
              </a:rPr>
              <a:t>The age group with the highest vaccine uptake was 18-35 years (62.6%), followed by 36-50 years (33.2%) and over 50 years (4.3%).</a:t>
            </a:r>
            <a:endParaRPr lang="en-US" sz="3200" dirty="0">
              <a:latin typeface="Calibri" panose="020F0502020204030204"/>
            </a:endParaRPr>
          </a:p>
        </p:txBody>
      </p:sp>
      <p:sp>
        <p:nvSpPr>
          <p:cNvPr id="17" name="Shape 13"/>
          <p:cNvSpPr/>
          <p:nvPr/>
        </p:nvSpPr>
        <p:spPr>
          <a:xfrm>
            <a:off x="12207258" y="4387270"/>
            <a:ext cx="28575" cy="763340"/>
          </a:xfrm>
          <a:prstGeom prst="roundRect">
            <a:avLst>
              <a:gd name="adj" fmla="val 320607"/>
            </a:avLst>
          </a:prstGeom>
          <a:solidFill>
            <a:srgbClr val="C8C9CF"/>
          </a:solidFill>
          <a:ln/>
        </p:spPr>
        <p:txBody>
          <a:bodyPr/>
          <a:lstStyle/>
          <a:p>
            <a:pPr defTabSz="1143000"/>
            <a:endParaRPr lang="en-US" sz="2250">
              <a:solidFill>
                <a:prstClr val="black"/>
              </a:solidFill>
              <a:latin typeface="Calibri" panose="020F0502020204030204"/>
            </a:endParaRPr>
          </a:p>
        </p:txBody>
      </p:sp>
      <p:sp>
        <p:nvSpPr>
          <p:cNvPr id="18" name="Shape 14"/>
          <p:cNvSpPr/>
          <p:nvPr/>
        </p:nvSpPr>
        <p:spPr>
          <a:xfrm>
            <a:off x="11990491" y="4341011"/>
            <a:ext cx="490686" cy="490686"/>
          </a:xfrm>
          <a:prstGeom prst="roundRect">
            <a:avLst>
              <a:gd name="adj" fmla="val 18670"/>
            </a:avLst>
          </a:prstGeom>
          <a:solidFill>
            <a:srgbClr val="E2E3E9"/>
          </a:solidFill>
          <a:ln w="7620">
            <a:solidFill>
              <a:srgbClr val="C8C9CF"/>
            </a:solidFill>
            <a:prstDash val="solid"/>
          </a:ln>
        </p:spPr>
        <p:txBody>
          <a:bodyPr/>
          <a:lstStyle/>
          <a:p>
            <a:pPr defTabSz="1143000"/>
            <a:endParaRPr lang="en-US" sz="2250">
              <a:solidFill>
                <a:prstClr val="black"/>
              </a:solidFill>
              <a:latin typeface="Calibri" panose="020F0502020204030204"/>
            </a:endParaRPr>
          </a:p>
        </p:txBody>
      </p:sp>
      <p:sp>
        <p:nvSpPr>
          <p:cNvPr id="19" name="Text 15"/>
          <p:cNvSpPr/>
          <p:nvPr/>
        </p:nvSpPr>
        <p:spPr>
          <a:xfrm>
            <a:off x="12126817" y="4411340"/>
            <a:ext cx="189459" cy="327124"/>
          </a:xfrm>
          <a:prstGeom prst="rect">
            <a:avLst/>
          </a:prstGeom>
          <a:noFill/>
          <a:ln/>
        </p:spPr>
        <p:txBody>
          <a:bodyPr wrap="none" rtlCol="0" anchor="t"/>
          <a:lstStyle/>
          <a:p>
            <a:pPr algn="ctr" defTabSz="1143000">
              <a:lnSpc>
                <a:spcPts val="2576"/>
              </a:lnSpc>
            </a:pPr>
            <a:r>
              <a:rPr lang="en-US" sz="2576" b="1" dirty="0">
                <a:latin typeface="Instrument Sans" pitchFamily="34" charset="0"/>
                <a:ea typeface="Instrument Sans" pitchFamily="34" charset="-122"/>
                <a:cs typeface="Instrument Sans" pitchFamily="34" charset="-120"/>
              </a:rPr>
              <a:t>3</a:t>
            </a:r>
            <a:endParaRPr lang="en-US" sz="2576" dirty="0">
              <a:latin typeface="Calibri" panose="020F0502020204030204"/>
            </a:endParaRPr>
          </a:p>
        </p:txBody>
      </p:sp>
      <p:sp>
        <p:nvSpPr>
          <p:cNvPr id="20" name="Text 16"/>
          <p:cNvSpPr/>
          <p:nvPr/>
        </p:nvSpPr>
        <p:spPr>
          <a:xfrm>
            <a:off x="10872567" y="2159745"/>
            <a:ext cx="2726531" cy="340816"/>
          </a:xfrm>
          <a:prstGeom prst="rect">
            <a:avLst/>
          </a:prstGeom>
          <a:noFill/>
          <a:ln/>
        </p:spPr>
        <p:txBody>
          <a:bodyPr wrap="none" rtlCol="0" anchor="t"/>
          <a:lstStyle/>
          <a:p>
            <a:pPr algn="ctr" defTabSz="1143000">
              <a:lnSpc>
                <a:spcPts val="2684"/>
              </a:lnSpc>
            </a:pPr>
            <a:r>
              <a:rPr lang="en-US" sz="3600" b="1" dirty="0">
                <a:latin typeface="Instrument Sans" pitchFamily="34" charset="0"/>
                <a:ea typeface="Instrument Sans" pitchFamily="34" charset="-122"/>
                <a:cs typeface="Instrument Sans" pitchFamily="34" charset="-120"/>
              </a:rPr>
              <a:t>Education</a:t>
            </a:r>
            <a:endParaRPr lang="en-US" sz="3600" dirty="0">
              <a:latin typeface="Calibri" panose="020F0502020204030204"/>
            </a:endParaRPr>
          </a:p>
        </p:txBody>
      </p:sp>
      <p:sp>
        <p:nvSpPr>
          <p:cNvPr id="21" name="Text 17"/>
          <p:cNvSpPr/>
          <p:nvPr/>
        </p:nvSpPr>
        <p:spPr>
          <a:xfrm>
            <a:off x="9471349" y="2667495"/>
            <a:ext cx="7612261" cy="1396008"/>
          </a:xfrm>
          <a:prstGeom prst="rect">
            <a:avLst/>
          </a:prstGeom>
          <a:noFill/>
          <a:ln/>
        </p:spPr>
        <p:txBody>
          <a:bodyPr wrap="square" rtlCol="0" anchor="t"/>
          <a:lstStyle/>
          <a:p>
            <a:pPr algn="ctr" defTabSz="1143000">
              <a:lnSpc>
                <a:spcPts val="2748"/>
              </a:lnSpc>
            </a:pPr>
            <a:r>
              <a:rPr lang="en-US" sz="3200" dirty="0">
                <a:latin typeface="Instrument Sans" pitchFamily="34" charset="0"/>
                <a:ea typeface="Instrument Sans" pitchFamily="34" charset="-122"/>
                <a:cs typeface="Instrument Sans" pitchFamily="34" charset="-120"/>
              </a:rPr>
              <a:t>Participants with a matric level of education had the highest vaccine uptake (62.0%), followed by those below matric (20.3%) and those with higher education (17.6%).</a:t>
            </a:r>
            <a:endParaRPr lang="en-US" sz="3200" dirty="0">
              <a:latin typeface="Calibri" panose="020F0502020204030204"/>
            </a:endParaRPr>
          </a:p>
        </p:txBody>
      </p:sp>
      <p:sp>
        <p:nvSpPr>
          <p:cNvPr id="22" name="Shape 4">
            <a:extLst>
              <a:ext uri="{FF2B5EF4-FFF2-40B4-BE49-F238E27FC236}">
                <a16:creationId xmlns:a16="http://schemas.microsoft.com/office/drawing/2014/main" id="{04EAAB81-C7AC-A22C-5CC8-1B9527E8CFEE}"/>
              </a:ext>
            </a:extLst>
          </p:cNvPr>
          <p:cNvSpPr/>
          <p:nvPr/>
        </p:nvSpPr>
        <p:spPr>
          <a:xfrm>
            <a:off x="5547195" y="4336673"/>
            <a:ext cx="490686" cy="490686"/>
          </a:xfrm>
          <a:prstGeom prst="roundRect">
            <a:avLst>
              <a:gd name="adj" fmla="val 18670"/>
            </a:avLst>
          </a:prstGeom>
          <a:solidFill>
            <a:srgbClr val="E2E3E9"/>
          </a:solidFill>
          <a:ln w="7620">
            <a:solidFill>
              <a:srgbClr val="C8C9CF"/>
            </a:solidFill>
            <a:prstDash val="solid"/>
          </a:ln>
        </p:spPr>
        <p:txBody>
          <a:bodyPr/>
          <a:lstStyle/>
          <a:p>
            <a:pPr defTabSz="1143000"/>
            <a:endParaRPr lang="en-US" sz="3600" dirty="0">
              <a:solidFill>
                <a:prstClr val="black"/>
              </a:solidFill>
              <a:latin typeface="Calibri" panose="020F0502020204030204"/>
            </a:endParaRPr>
          </a:p>
        </p:txBody>
      </p:sp>
      <p:sp>
        <p:nvSpPr>
          <p:cNvPr id="23" name="Text 5">
            <a:extLst>
              <a:ext uri="{FF2B5EF4-FFF2-40B4-BE49-F238E27FC236}">
                <a16:creationId xmlns:a16="http://schemas.microsoft.com/office/drawing/2014/main" id="{AE61B491-2B71-7CA2-AE09-123631D05E6C}"/>
              </a:ext>
            </a:extLst>
          </p:cNvPr>
          <p:cNvSpPr/>
          <p:nvPr/>
        </p:nvSpPr>
        <p:spPr>
          <a:xfrm>
            <a:off x="5729212" y="4418379"/>
            <a:ext cx="126653" cy="327124"/>
          </a:xfrm>
          <a:prstGeom prst="rect">
            <a:avLst/>
          </a:prstGeom>
          <a:noFill/>
          <a:ln/>
        </p:spPr>
        <p:txBody>
          <a:bodyPr wrap="none" rtlCol="0" anchor="t"/>
          <a:lstStyle/>
          <a:p>
            <a:pPr algn="ctr" defTabSz="1143000">
              <a:lnSpc>
                <a:spcPts val="2576"/>
              </a:lnSpc>
            </a:pPr>
            <a:r>
              <a:rPr lang="en-US" sz="2576" b="1" dirty="0">
                <a:latin typeface="Instrument Sans" pitchFamily="34" charset="0"/>
                <a:ea typeface="Instrument Sans" pitchFamily="34" charset="-122"/>
                <a:cs typeface="Instrument Sans" pitchFamily="34" charset="-120"/>
              </a:rPr>
              <a:t>1</a:t>
            </a:r>
            <a:endParaRPr lang="en-US" sz="2576" dirty="0">
              <a:latin typeface="Calibri" panose="020F0502020204030204"/>
            </a:endParaRPr>
          </a:p>
        </p:txBody>
      </p:sp>
      <p:sp>
        <p:nvSpPr>
          <p:cNvPr id="24" name="Shape 9">
            <a:extLst>
              <a:ext uri="{FF2B5EF4-FFF2-40B4-BE49-F238E27FC236}">
                <a16:creationId xmlns:a16="http://schemas.microsoft.com/office/drawing/2014/main" id="{A4DE9015-1D73-A920-0BC1-186A2C65F10F}"/>
              </a:ext>
            </a:extLst>
          </p:cNvPr>
          <p:cNvSpPr/>
          <p:nvPr/>
        </p:nvSpPr>
        <p:spPr>
          <a:xfrm>
            <a:off x="8816652" y="5555402"/>
            <a:ext cx="490686" cy="490686"/>
          </a:xfrm>
          <a:prstGeom prst="roundRect">
            <a:avLst>
              <a:gd name="adj" fmla="val 18670"/>
            </a:avLst>
          </a:prstGeom>
          <a:solidFill>
            <a:srgbClr val="E2E3E9"/>
          </a:solidFill>
          <a:ln w="7620">
            <a:solidFill>
              <a:srgbClr val="C8C9CF"/>
            </a:solidFill>
            <a:prstDash val="solid"/>
          </a:ln>
        </p:spPr>
        <p:txBody>
          <a:bodyPr/>
          <a:lstStyle/>
          <a:p>
            <a:pPr defTabSz="1143000"/>
            <a:endParaRPr lang="en-US" sz="2250">
              <a:latin typeface="Calibri" panose="020F0502020204030204"/>
            </a:endParaRPr>
          </a:p>
        </p:txBody>
      </p:sp>
      <p:sp>
        <p:nvSpPr>
          <p:cNvPr id="25" name="Text 10">
            <a:extLst>
              <a:ext uri="{FF2B5EF4-FFF2-40B4-BE49-F238E27FC236}">
                <a16:creationId xmlns:a16="http://schemas.microsoft.com/office/drawing/2014/main" id="{7B0E8910-6D16-E167-A157-99E51824A8BC}"/>
              </a:ext>
            </a:extLst>
          </p:cNvPr>
          <p:cNvSpPr/>
          <p:nvPr/>
        </p:nvSpPr>
        <p:spPr>
          <a:xfrm>
            <a:off x="8970837" y="5637108"/>
            <a:ext cx="182315" cy="327124"/>
          </a:xfrm>
          <a:prstGeom prst="rect">
            <a:avLst/>
          </a:prstGeom>
          <a:noFill/>
          <a:ln/>
        </p:spPr>
        <p:txBody>
          <a:bodyPr wrap="none" rtlCol="0" anchor="t"/>
          <a:lstStyle/>
          <a:p>
            <a:pPr algn="ctr" defTabSz="1143000">
              <a:lnSpc>
                <a:spcPts val="2576"/>
              </a:lnSpc>
            </a:pPr>
            <a:r>
              <a:rPr lang="en-US" sz="2576" b="1" dirty="0">
                <a:solidFill>
                  <a:srgbClr val="5B5F71"/>
                </a:solidFill>
                <a:latin typeface="Instrument Sans" pitchFamily="34" charset="0"/>
                <a:ea typeface="Instrument Sans" pitchFamily="34" charset="-122"/>
                <a:cs typeface="Instrument Sans" pitchFamily="34" charset="-120"/>
              </a:rPr>
              <a:t>2</a:t>
            </a:r>
            <a:endParaRPr lang="en-US" sz="2576" dirty="0">
              <a:solidFill>
                <a:prstClr val="black"/>
              </a:solidFill>
              <a:latin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95A73-A1D8-B752-3F41-F24BE9E2A342}"/>
              </a:ext>
            </a:extLst>
          </p:cNvPr>
          <p:cNvSpPr>
            <a:spLocks noGrp="1"/>
          </p:cNvSpPr>
          <p:nvPr>
            <p:ph type="title"/>
          </p:nvPr>
        </p:nvSpPr>
        <p:spPr>
          <a:xfrm>
            <a:off x="1255012" y="532191"/>
            <a:ext cx="15773400" cy="726318"/>
          </a:xfrm>
        </p:spPr>
        <p:txBody>
          <a:bodyPr>
            <a:normAutofit fontScale="90000"/>
          </a:bodyPr>
          <a:lstStyle/>
          <a:p>
            <a:pPr>
              <a:lnSpc>
                <a:spcPct val="90000"/>
              </a:lnSpc>
            </a:pPr>
            <a:r>
              <a:rPr lang="en-US" sz="5500" b="1">
                <a:solidFill>
                  <a:schemeClr val="accent1"/>
                </a:solidFill>
                <a:latin typeface="Instrument Sans"/>
              </a:rPr>
              <a:t>Results: Knowledge about COVID-19 Vaccines</a:t>
            </a:r>
            <a:br>
              <a:rPr lang="en-US" sz="5500">
                <a:solidFill>
                  <a:schemeClr val="accent1"/>
                </a:solidFill>
              </a:rPr>
            </a:br>
            <a:endParaRPr lang="en-US" sz="5500" dirty="0">
              <a:solidFill>
                <a:schemeClr val="accent1"/>
              </a:solidFill>
            </a:endParaRPr>
          </a:p>
        </p:txBody>
      </p:sp>
      <p:graphicFrame>
        <p:nvGraphicFramePr>
          <p:cNvPr id="30" name="Content Placeholder 2">
            <a:extLst>
              <a:ext uri="{FF2B5EF4-FFF2-40B4-BE49-F238E27FC236}">
                <a16:creationId xmlns:a16="http://schemas.microsoft.com/office/drawing/2014/main" id="{A66A8EB0-D20D-BE18-831B-6B964AD45385}"/>
              </a:ext>
            </a:extLst>
          </p:cNvPr>
          <p:cNvGraphicFramePr>
            <a:graphicFrameLocks noGrp="1"/>
          </p:cNvGraphicFramePr>
          <p:nvPr>
            <p:ph idx="1"/>
            <p:extLst>
              <p:ext uri="{D42A27DB-BD31-4B8C-83A1-F6EECF244321}">
                <p14:modId xmlns:p14="http://schemas.microsoft.com/office/powerpoint/2010/main" val="1377704621"/>
              </p:ext>
            </p:extLst>
          </p:nvPr>
        </p:nvGraphicFramePr>
        <p:xfrm>
          <a:off x="533400" y="1258509"/>
          <a:ext cx="17068800" cy="8609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3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A6CE9-59D2-B9BF-D79A-276A8026C806}"/>
              </a:ext>
            </a:extLst>
          </p:cNvPr>
          <p:cNvSpPr>
            <a:spLocks noGrp="1"/>
          </p:cNvSpPr>
          <p:nvPr>
            <p:ph type="title"/>
          </p:nvPr>
        </p:nvSpPr>
        <p:spPr>
          <a:xfrm>
            <a:off x="304800" y="495300"/>
            <a:ext cx="10701527" cy="1243013"/>
          </a:xfrm>
        </p:spPr>
        <p:txBody>
          <a:bodyPr>
            <a:normAutofit fontScale="90000"/>
          </a:bodyPr>
          <a:lstStyle/>
          <a:p>
            <a:pPr marL="0" marR="0" lvl="0" indent="0" defTabSz="914400" rtl="0" eaLnBrk="1" fontAlgn="auto" latinLnBrk="0" hangingPunct="1">
              <a:spcBef>
                <a:spcPts val="0"/>
              </a:spcBef>
              <a:spcAft>
                <a:spcPts val="0"/>
              </a:spcAft>
              <a:tabLst/>
              <a:defRPr/>
            </a:pPr>
            <a:r>
              <a:rPr kumimoji="0" lang="en-US" b="1" i="0" u="none" strike="noStrike" kern="0" cap="none" spc="0" normalizeH="0" baseline="0" noProof="0" dirty="0">
                <a:ln>
                  <a:noFill/>
                </a:ln>
                <a:solidFill>
                  <a:schemeClr val="accent1"/>
                </a:solidFill>
                <a:effectLst/>
                <a:uLnTx/>
                <a:uFillTx/>
                <a:latin typeface="Instrument Sans" pitchFamily="34" charset="0"/>
                <a:ea typeface="Instrument Sans" pitchFamily="34" charset="-122"/>
                <a:cs typeface="Instrument Sans" pitchFamily="34" charset="-120"/>
              </a:rPr>
              <a:t>Results: Perceptions of COVID-19 Vaccines</a:t>
            </a:r>
            <a:br>
              <a:rPr kumimoji="0" lang="en-US" b="0" i="0" u="none" strike="noStrike" kern="0" cap="none" spc="0" normalizeH="0" baseline="0" noProof="0" dirty="0">
                <a:ln>
                  <a:noFill/>
                </a:ln>
                <a:solidFill>
                  <a:schemeClr val="accent1"/>
                </a:solidFill>
                <a:effectLst/>
                <a:uLnTx/>
                <a:uFillTx/>
                <a:latin typeface="Calibri"/>
                <a:ea typeface="+mn-ea"/>
                <a:cs typeface="+mn-cs"/>
              </a:rPr>
            </a:br>
            <a:endParaRPr lang="en-US" dirty="0">
              <a:solidFill>
                <a:schemeClr val="accent1"/>
              </a:solidFill>
            </a:endParaRPr>
          </a:p>
        </p:txBody>
      </p:sp>
      <p:sp>
        <p:nvSpPr>
          <p:cNvPr id="3" name="Content Placeholder 2">
            <a:extLst>
              <a:ext uri="{FF2B5EF4-FFF2-40B4-BE49-F238E27FC236}">
                <a16:creationId xmlns:a16="http://schemas.microsoft.com/office/drawing/2014/main" id="{0F44E700-0962-B271-533D-4B581AAB77A9}"/>
              </a:ext>
            </a:extLst>
          </p:cNvPr>
          <p:cNvSpPr>
            <a:spLocks noGrp="1"/>
          </p:cNvSpPr>
          <p:nvPr>
            <p:ph idx="1"/>
          </p:nvPr>
        </p:nvSpPr>
        <p:spPr>
          <a:xfrm>
            <a:off x="614467" y="1357313"/>
            <a:ext cx="11344361" cy="5765499"/>
          </a:xfrm>
        </p:spPr>
        <p:txBody>
          <a:bodyPr>
            <a:no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Vaccine Safety</a:t>
            </a:r>
            <a:endParaRPr kumimoji="0" lang="en-US" sz="2800" b="0" i="0" u="none" strike="noStrike" kern="0" cap="none" spc="0" normalizeH="0" baseline="0" noProof="0">
              <a:ln>
                <a:noFill/>
              </a:ln>
              <a:effectLst/>
              <a:uLnTx/>
              <a:uFillTx/>
              <a:latin typeface="Calibri"/>
              <a:ea typeface="+mn-ea"/>
              <a:cs typeface="+mn-cs"/>
            </a:endParaRPr>
          </a:p>
          <a:p>
            <a:pPr>
              <a:lnSpc>
                <a:spcPct val="90000"/>
              </a:lnSpc>
              <a:spcBef>
                <a:spcPts val="0"/>
              </a:spcBef>
              <a:defRPr/>
            </a:pPr>
            <a:r>
              <a:rPr kumimoji="0" lang="en-US" sz="2800" b="0"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50.0% of participants believed that COVID-19 vaccines are safe, while 25.1% believed they are not safe.</a:t>
            </a:r>
          </a:p>
          <a:p>
            <a:pPr>
              <a:lnSpc>
                <a:spcPct val="90000"/>
              </a:lnSpc>
              <a:spcBef>
                <a:spcPts val="0"/>
              </a:spcBef>
              <a:defRPr/>
            </a:pPr>
            <a:endParaRPr lang="en-US" sz="2800" kern="0">
              <a:latin typeface="Instrument Sans" pitchFamily="34" charset="0"/>
              <a:ea typeface="Instrument Sans" pitchFamily="34" charset="-122"/>
            </a:endParaRPr>
          </a:p>
          <a:p>
            <a:pPr marL="0" indent="0">
              <a:lnSpc>
                <a:spcPct val="90000"/>
              </a:lnSpc>
              <a:spcBef>
                <a:spcPts val="0"/>
              </a:spcBef>
              <a:buNone/>
              <a:defRPr/>
            </a:pPr>
            <a:endParaRPr kumimoji="0" lang="en-US" sz="2800" b="0" i="0" u="none" strike="noStrike" kern="0" cap="none" spc="0" normalizeH="0" baseline="0" noProof="0">
              <a:ln>
                <a:noFill/>
              </a:ln>
              <a:effectLst/>
              <a:uLnTx/>
              <a:uFillTx/>
              <a:latin typeface="Calibri"/>
              <a:ea typeface="+mn-ea"/>
              <a:cs typeface="+mn-cs"/>
            </a:endParaRP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Vaccine Risks vs Benefits</a:t>
            </a:r>
            <a:endParaRPr kumimoji="0" lang="en-US" sz="2800" b="0" i="0" u="none" strike="noStrike" kern="0" cap="none" spc="0" normalizeH="0" baseline="0" noProof="0">
              <a:ln>
                <a:noFill/>
              </a:ln>
              <a:effectLst/>
              <a:uLnTx/>
              <a:uFillTx/>
              <a:latin typeface="Calibri"/>
              <a:ea typeface="+mn-ea"/>
              <a:cs typeface="+mn-cs"/>
            </a:endParaRPr>
          </a:p>
          <a:p>
            <a:pPr>
              <a:lnSpc>
                <a:spcPct val="90000"/>
              </a:lnSpc>
              <a:spcBef>
                <a:spcPts val="0"/>
              </a:spcBef>
              <a:defRPr/>
            </a:pPr>
            <a:r>
              <a:rPr kumimoji="0" lang="en-US" sz="2800" b="0"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Half of the participants were undecided on whether the benefits of taking the COVID-19 vaccine outweigh the risks involved.</a:t>
            </a:r>
          </a:p>
          <a:p>
            <a:pPr>
              <a:lnSpc>
                <a:spcPct val="90000"/>
              </a:lnSpc>
              <a:spcBef>
                <a:spcPts val="0"/>
              </a:spcBef>
              <a:defRPr/>
            </a:pPr>
            <a:endParaRPr lang="en-US" sz="2800" kern="0">
              <a:latin typeface="Instrument Sans" pitchFamily="34" charset="0"/>
              <a:ea typeface="Instrument Sans" pitchFamily="34" charset="-122"/>
              <a:cs typeface="Instrument Sans" pitchFamily="34" charset="-120"/>
            </a:endParaRPr>
          </a:p>
          <a:p>
            <a:pPr marL="0" indent="0">
              <a:lnSpc>
                <a:spcPct val="90000"/>
              </a:lnSpc>
              <a:spcBef>
                <a:spcPts val="0"/>
              </a:spcBef>
              <a:buNone/>
              <a:defRPr/>
            </a:pPr>
            <a:endParaRPr kumimoji="0" lang="en-US" sz="2800" b="0" i="0" u="none" strike="noStrike" kern="0" cap="none" spc="0" normalizeH="0" baseline="0" noProof="0">
              <a:ln>
                <a:noFill/>
              </a:ln>
              <a:effectLst/>
              <a:uLnTx/>
              <a:uFillTx/>
              <a:latin typeface="Instrument Sans" pitchFamily="34" charset="0"/>
              <a:ea typeface="Instrument Sans" pitchFamily="34" charset="-122"/>
              <a:cs typeface="Instrument Sans" pitchFamily="34" charset="-120"/>
            </a:endParaRP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Vaccine Promotion</a:t>
            </a:r>
            <a:endParaRPr kumimoji="0" lang="en-US" sz="2800" b="0" i="0" u="none" strike="noStrike" kern="0" cap="none" spc="0" normalizeH="0" baseline="0" noProof="0">
              <a:ln>
                <a:noFill/>
              </a:ln>
              <a:effectLst/>
              <a:uLnTx/>
              <a:uFillTx/>
              <a:latin typeface="Calibri"/>
              <a:ea typeface="+mn-ea"/>
              <a:cs typeface="+mn-cs"/>
            </a:endParaRPr>
          </a:p>
          <a:p>
            <a:pPr>
              <a:lnSpc>
                <a:spcPct val="90000"/>
              </a:lnSpc>
              <a:spcBef>
                <a:spcPts val="0"/>
              </a:spcBef>
              <a:defRPr/>
            </a:pPr>
            <a:r>
              <a:rPr kumimoji="0" lang="en-US" sz="2800" b="0"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23.5% of participants believed that COVID-19 vaccines are promoted for commercial gains, rather than for public health.</a:t>
            </a:r>
          </a:p>
          <a:p>
            <a:pPr>
              <a:lnSpc>
                <a:spcPct val="90000"/>
              </a:lnSpc>
              <a:spcBef>
                <a:spcPts val="0"/>
              </a:spcBef>
              <a:defRPr/>
            </a:pPr>
            <a:endParaRPr lang="en-US" sz="2800" kern="0">
              <a:latin typeface="Instrument Sans" pitchFamily="34" charset="0"/>
              <a:ea typeface="Instrument Sans" pitchFamily="34" charset="-122"/>
            </a:endParaRPr>
          </a:p>
          <a:p>
            <a:pPr marL="0" indent="0">
              <a:lnSpc>
                <a:spcPct val="90000"/>
              </a:lnSpc>
              <a:spcBef>
                <a:spcPts val="0"/>
              </a:spcBef>
              <a:buNone/>
              <a:defRPr/>
            </a:pPr>
            <a:endParaRPr kumimoji="0" lang="en-US" sz="2800" b="0" i="0" u="none" strike="noStrike" kern="0" cap="none" spc="0" normalizeH="0" baseline="0" noProof="0">
              <a:ln>
                <a:noFill/>
              </a:ln>
              <a:effectLst/>
              <a:uLnTx/>
              <a:uFillTx/>
              <a:latin typeface="Calibri"/>
              <a:ea typeface="+mn-ea"/>
              <a:cs typeface="+mn-cs"/>
            </a:endParaRP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Mandatory Vaccination</a:t>
            </a:r>
            <a:endParaRPr kumimoji="0" lang="en-US" sz="2800" b="0" i="0" u="none" strike="noStrike" kern="0" cap="none" spc="0" normalizeH="0" baseline="0" noProof="0">
              <a:ln>
                <a:noFill/>
              </a:ln>
              <a:effectLst/>
              <a:uLnTx/>
              <a:uFillTx/>
              <a:latin typeface="Calibri"/>
              <a:ea typeface="+mn-ea"/>
              <a:cs typeface="+mn-cs"/>
            </a:endParaRPr>
          </a:p>
          <a:p>
            <a:pPr>
              <a:lnSpc>
                <a:spcPct val="90000"/>
              </a:lnSpc>
              <a:spcBef>
                <a:spcPts val="0"/>
              </a:spcBef>
              <a:defRPr/>
            </a:pPr>
            <a:r>
              <a:rPr kumimoji="0" lang="en-US" sz="2800" b="0" i="0" u="none" strike="noStrike" kern="0" cap="none" spc="0" normalizeH="0" baseline="0" noProof="0">
                <a:ln>
                  <a:noFill/>
                </a:ln>
                <a:effectLst/>
                <a:uLnTx/>
                <a:uFillTx/>
                <a:latin typeface="Instrument Sans" pitchFamily="34" charset="0"/>
                <a:ea typeface="Instrument Sans" pitchFamily="34" charset="-122"/>
                <a:cs typeface="Instrument Sans" pitchFamily="34" charset="-120"/>
              </a:rPr>
              <a:t>42.8% of participants supported mandatory COVID-19 vaccination, while 34.5% were against it.</a:t>
            </a:r>
            <a:endParaRPr kumimoji="0" lang="en-US" sz="2800" b="0" i="0" u="none" strike="noStrike" kern="0" cap="none" spc="0" normalizeH="0" baseline="0" noProof="0">
              <a:ln>
                <a:noFill/>
              </a:ln>
              <a:effectLst/>
              <a:uLnTx/>
              <a:uFillTx/>
              <a:latin typeface="Calibri"/>
              <a:ea typeface="+mn-ea"/>
              <a:cs typeface="+mn-cs"/>
            </a:endParaRPr>
          </a:p>
          <a:p>
            <a:pPr>
              <a:lnSpc>
                <a:spcPct val="90000"/>
              </a:lnSpc>
            </a:pPr>
            <a:endParaRPr lang="en-US" sz="2800" dirty="0"/>
          </a:p>
        </p:txBody>
      </p:sp>
      <p:pic>
        <p:nvPicPr>
          <p:cNvPr id="2050" name="Picture 2" descr="Image result for covid-19 vaccine">
            <a:extLst>
              <a:ext uri="{FF2B5EF4-FFF2-40B4-BE49-F238E27FC236}">
                <a16:creationId xmlns:a16="http://schemas.microsoft.com/office/drawing/2014/main" id="{0AC0DAD8-BF5A-966E-B928-89AD89D97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4" r="40463" b="-1"/>
          <a:stretch/>
        </p:blipFill>
        <p:spPr bwMode="auto">
          <a:xfrm>
            <a:off x="11963400" y="10"/>
            <a:ext cx="6324600"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4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24BEC-60A8-384F-8EE4-05DBF2EFF9EE}"/>
              </a:ext>
            </a:extLst>
          </p:cNvPr>
          <p:cNvSpPr>
            <a:spLocks noGrp="1"/>
          </p:cNvSpPr>
          <p:nvPr>
            <p:ph type="title"/>
          </p:nvPr>
        </p:nvSpPr>
        <p:spPr>
          <a:xfrm>
            <a:off x="228600" y="34113"/>
            <a:ext cx="15773400" cy="1700248"/>
          </a:xfrm>
        </p:spPr>
        <p:txBody>
          <a:bodyPr>
            <a:normAutofit/>
          </a:bodyPr>
          <a:lstStyle/>
          <a:p>
            <a:pPr>
              <a:lnSpc>
                <a:spcPct val="90000"/>
              </a:lnSpc>
            </a:pPr>
            <a:r>
              <a:rPr kumimoji="0" lang="en-US" sz="4800" b="1" i="0" u="none" strike="noStrike" kern="1200" cap="none" spc="0" normalizeH="0" baseline="0" noProof="0" dirty="0">
                <a:ln>
                  <a:noFill/>
                </a:ln>
                <a:solidFill>
                  <a:schemeClr val="accent1"/>
                </a:solidFill>
                <a:effectLst/>
                <a:uLnTx/>
                <a:uFillTx/>
                <a:latin typeface="Instrument Sans" pitchFamily="34" charset="0"/>
                <a:ea typeface="Instrument Sans" pitchFamily="34" charset="-122"/>
                <a:cs typeface="Instrument Sans" pitchFamily="34" charset="-120"/>
              </a:rPr>
              <a:t>Results: Attitudes towards COVID-19 Vaccines</a:t>
            </a:r>
            <a:endParaRPr lang="en-US" sz="4800" dirty="0">
              <a:solidFill>
                <a:schemeClr val="accent1"/>
              </a:solidFill>
            </a:endParaRPr>
          </a:p>
        </p:txBody>
      </p:sp>
      <p:graphicFrame>
        <p:nvGraphicFramePr>
          <p:cNvPr id="22" name="Content Placeholder 2">
            <a:extLst>
              <a:ext uri="{FF2B5EF4-FFF2-40B4-BE49-F238E27FC236}">
                <a16:creationId xmlns:a16="http://schemas.microsoft.com/office/drawing/2014/main" id="{EEFBC00D-F18D-B2BF-6BED-5FB7886DD3BC}"/>
              </a:ext>
            </a:extLst>
          </p:cNvPr>
          <p:cNvGraphicFramePr>
            <a:graphicFrameLocks noGrp="1"/>
          </p:cNvGraphicFramePr>
          <p:nvPr>
            <p:ph idx="1"/>
            <p:extLst>
              <p:ext uri="{D42A27DB-BD31-4B8C-83A1-F6EECF244321}">
                <p14:modId xmlns:p14="http://schemas.microsoft.com/office/powerpoint/2010/main" val="2758730377"/>
              </p:ext>
            </p:extLst>
          </p:nvPr>
        </p:nvGraphicFramePr>
        <p:xfrm>
          <a:off x="533400" y="1768474"/>
          <a:ext cx="16840200" cy="7503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4679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635</TotalTime>
  <Words>951</Words>
  <Application>Microsoft Office PowerPoint</Application>
  <PresentationFormat>Custom</PresentationFormat>
  <Paragraphs>93</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Josefin Sans</vt:lpstr>
      <vt:lpstr>Arial</vt:lpstr>
      <vt:lpstr>Calibri</vt:lpstr>
      <vt:lpstr>Instrument Sans</vt:lpstr>
      <vt:lpstr>Montserrat Ultra-Bold</vt:lpstr>
      <vt:lpstr>Office Theme</vt:lpstr>
      <vt:lpstr>1_Office Theme</vt:lpstr>
      <vt:lpstr>Determination of COVID-19 Vaccine Uptake in Soweto</vt:lpstr>
      <vt:lpstr>INTRODUCTION</vt:lpstr>
      <vt:lpstr>STUDY AIM AND OBJECTIVES</vt:lpstr>
      <vt:lpstr>  METHODS</vt:lpstr>
      <vt:lpstr>Demographic Characteristics of Participants</vt:lpstr>
      <vt:lpstr>PowerPoint Presentation</vt:lpstr>
      <vt:lpstr>Results: Knowledge about COVID-19 Vaccines </vt:lpstr>
      <vt:lpstr>Results: Perceptions of COVID-19 Vaccines </vt:lpstr>
      <vt:lpstr>Results: Attitudes towards COVID-19 Vaccines</vt:lpstr>
      <vt:lpstr>Barriers to COVID-19 Vaccine Uptake </vt:lpstr>
      <vt:lpstr>CONCLUSION</vt:lpstr>
      <vt:lpstr>RECOMENDATIONS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Bongani Ntimani</dc:creator>
  <cp:lastModifiedBy>Bongani Ntimani</cp:lastModifiedBy>
  <cp:revision>4</cp:revision>
  <dcterms:created xsi:type="dcterms:W3CDTF">2006-08-16T00:00:00Z</dcterms:created>
  <dcterms:modified xsi:type="dcterms:W3CDTF">2024-08-23T13:49:12Z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5E1DA4CF9DCA4C20805B6087FC1770EC_13</vt:lpwstr>
  </property>
  <property fmtid="{D5CDD505-2E9C-101B-9397-08002B2CF9AE}" pid="3" name="KSOProductBuildVer">
    <vt:lpwstr>1033-12.2.0.17545</vt:lpwstr>
  </property>
</Properties>
</file>