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7"/>
  </p:notesMasterIdLst>
  <p:handoutMasterIdLst>
    <p:handoutMasterId r:id="rId18"/>
  </p:handoutMasterIdLst>
  <p:sldIdLst>
    <p:sldId id="528" r:id="rId6"/>
    <p:sldId id="525" r:id="rId7"/>
    <p:sldId id="521" r:id="rId8"/>
    <p:sldId id="523" r:id="rId9"/>
    <p:sldId id="512" r:id="rId10"/>
    <p:sldId id="516" r:id="rId11"/>
    <p:sldId id="506" r:id="rId12"/>
    <p:sldId id="507" r:id="rId13"/>
    <p:sldId id="509" r:id="rId14"/>
    <p:sldId id="529" r:id="rId15"/>
    <p:sldId id="510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AB0C9-1B83-8BA4-AFC7-11D69DEA660F}" name="Janan Dietrich" initials="JD" userId="S::dietrichj@phru.co.za::c43bc549-9750-449f-9436-5a06843fe9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ADBACA"/>
    <a:srgbClr val="C00000"/>
    <a:srgbClr val="595959"/>
    <a:srgbClr val="600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3E27F-B02B-0F44-8404-952B8C556C2C}" v="24" dt="2023-11-17T08:04:47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2" autoAdjust="0"/>
    <p:restoredTop sz="80874" autoAdjust="0"/>
  </p:normalViewPr>
  <p:slideViewPr>
    <p:cSldViewPr>
      <p:cViewPr varScale="1">
        <p:scale>
          <a:sx n="56" d="100"/>
          <a:sy n="56" d="100"/>
        </p:scale>
        <p:origin x="1156" y="6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-30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>
      <p:cViewPr varScale="1">
        <p:scale>
          <a:sx n="52" d="100"/>
          <a:sy n="52" d="100"/>
        </p:scale>
        <p:origin x="-2958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E4021D-EAD1-7398-15CA-47E0D2150B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E19E5-BF16-B7F5-3778-F8111C2C94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ZA"/>
              <a:t>03/02/2023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CE2F4-23EB-790C-3A6C-FF9B3D037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340B3-157B-E244-1E8F-14694C1C8F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376B7B-8D37-E847-8DD2-7524CB66EA6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91D52E8-2D25-A059-0940-639530C60F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7ED140F-EDBA-5E1A-17FD-DCCE424782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5216CF2-AA9A-8621-B8B1-A3EE9F72E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CBBDDFC-EF48-7102-71AA-480698B144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612D1884-8A87-E7F9-29A5-EBBBAED5F5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C3569F9-16A0-A35F-129F-67C1E9F34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2C35728-BFD7-A14C-A587-E40399CA46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F4210-49E6-4B02-174B-EDDA634BE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7AA7243-625F-76FD-D46E-2E69522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Full list for Glenda: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ADVISORY BOARDS: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Alliance for Chronic Diseases (GACD)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Black Womxn Caucus Board (BWC)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Scientific Advisory Board Center for HIV/AIDS Vaccine Immunology and Immunogen Discovery (CHAVI-ID) with Scripps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GARDP (Global Antimicrobial Research and Development Partnership)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HeLTI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Council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Research Foundation Board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Presidency National Order Advisory Council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SAMRC Board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Scientific Advisory Board RI-MUHC, McGill Research Institute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Strategic and Technical Advisory Group for Tuberculosis (STAG-TB)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Wits Council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BOARDS: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to Advanced Health Institute (AAHI) Board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African Potential Trust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HCRISA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COMMITTEES: 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D43 Training Advisory Committee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Glasgow HIV 2022 Scientific Committee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Evidence Local Adaptation - GELA - project International Advisory Group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HIV Vaccine Enterprise at the IAS - International AIDS Society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HVTN(NIH/HIV Vaccines Trials Network - of conflict of interest sub-committee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Moderna Fellowship Program Global Steering Committee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NSTF Awards Adjudication Committee/Panel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UCT - Institute of Infectious of Disease And Molecular Medicine (IDM)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STAG for TB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Wits - Honorary Degrees Committee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Wits Council Risk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PRINCIPAL INVESTIGATOR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HVTN Co-Principal Investigator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826E433-5F78-A83B-5BAA-AA01A16BC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DDB765-F3AE-4F45-910C-F28BF7BE025D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0E1F-0DB5-4ECD-D258-8766DE18B8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1783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>
              <a:latin typeface="Gill Sans MT" panose="020B0502020104020203" pitchFamily="34" charset="0"/>
            </a:endParaRPr>
          </a:p>
        </p:txBody>
      </p:sp>
      <p:sp>
        <p:nvSpPr>
          <p:cNvPr id="687" name="Google Shape;6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220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CB6EC-8B75-3F44-C3DC-9A213FA6E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0148FC-EC90-6805-2826-5033640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147C4C2-8583-3352-D87D-E5986A8A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6B8A8-E8BC-FB4D-A0D5-A55ECA6320C5}" type="slidenum">
              <a:rPr lang="en-GB" altLang="en-US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ACDD3-3D50-7C84-3BAA-43A5CE65F9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345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F4210-49E6-4B02-174B-EDDA634BE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7AA7243-625F-76FD-D46E-2E69522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826E433-5F78-A83B-5BAA-AA01A16BC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DDB765-F3AE-4F45-910C-F28BF7BE025D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0E1F-0DB5-4ECD-D258-8766DE18B8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F4210-49E6-4B02-174B-EDDA634BE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7AA7243-625F-76FD-D46E-2E69522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826E433-5F78-A83B-5BAA-AA01A16BC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DDB765-F3AE-4F45-910C-F28BF7BE025D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0E1F-0DB5-4ECD-D258-8766DE18B8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8748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ZA" altLang="en-US" smtClean="0"/>
              <a:t>03/02/2023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35728-BFD7-A14C-A587-E40399CA461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982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CB6EC-8B75-3F44-C3DC-9A213FA6E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0148FC-EC90-6805-2826-5033640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147C4C2-8583-3352-D87D-E5986A8A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6B8A8-E8BC-FB4D-A0D5-A55ECA6320C5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ACDD3-3D50-7C84-3BAA-43A5CE65F9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244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>
              <a:latin typeface="Gill Sans MT" panose="020B0502020104020203" pitchFamily="34" charset="0"/>
            </a:endParaRPr>
          </a:p>
        </p:txBody>
      </p:sp>
      <p:sp>
        <p:nvSpPr>
          <p:cNvPr id="687" name="Google Shape;6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17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CB6EC-8B75-3F44-C3DC-9A213FA6E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0148FC-EC90-6805-2826-5033640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Majority of participants across all age groups </a:t>
            </a:r>
            <a:r>
              <a:rPr lang="en-ZA" sz="16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were not willing </a:t>
            </a:r>
            <a:r>
              <a:rPr lang="en-ZA" sz="1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to vaccinate (in one group only 1 participant was vaccinate in a group of 6 and she reported having done so only because she was taken by her parent).</a:t>
            </a:r>
          </a:p>
          <a:p>
            <a:pPr>
              <a:spcBef>
                <a:spcPts val="200"/>
              </a:spcBef>
              <a:defRPr/>
            </a:pPr>
            <a:r>
              <a:rPr lang="en-ZA" sz="1600" b="1" dirty="0">
                <a:solidFill>
                  <a:srgbClr val="80008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Immunization vs COVID-19 vaccine</a:t>
            </a:r>
          </a:p>
          <a:p>
            <a:pPr>
              <a:spcBef>
                <a:spcPts val="200"/>
              </a:spcBef>
              <a:defRPr/>
            </a:pPr>
            <a:r>
              <a:rPr lang="en-ZA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Males 20-24 </a:t>
            </a:r>
            <a:r>
              <a:rPr lang="en-ZA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felt they didn’t have a </a:t>
            </a:r>
            <a:r>
              <a:rPr lang="en-ZA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choice</a:t>
            </a:r>
            <a:r>
              <a:rPr lang="en-ZA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to get immunized</a:t>
            </a:r>
          </a:p>
          <a:p>
            <a:pPr>
              <a:spcBef>
                <a:spcPts val="200"/>
              </a:spcBef>
              <a:defRPr/>
            </a:pPr>
            <a:r>
              <a:rPr lang="en-ZA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Females 15-19 </a:t>
            </a:r>
            <a:r>
              <a:rPr lang="en-ZA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felts that they could </a:t>
            </a:r>
            <a:r>
              <a:rPr lang="en-ZA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trust</a:t>
            </a:r>
            <a:r>
              <a:rPr lang="en-ZA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immunization because it has been around for a long time and no child has died from it. Where as with the COVID-19 vaccine it is deemed as </a:t>
            </a:r>
            <a:r>
              <a:rPr lang="en-ZA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untrustworthy because its new </a:t>
            </a:r>
            <a:r>
              <a:rPr lang="en-ZA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and they have witnessed people experience adverse symptoms from it.</a:t>
            </a:r>
            <a:endParaRPr lang="en-US" sz="16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147C4C2-8583-3352-D87D-E5986A8A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6B8A8-E8BC-FB4D-A0D5-A55ECA6320C5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ACDD3-3D50-7C84-3BAA-43A5CE65F9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258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CB6EC-8B75-3F44-C3DC-9A213FA6E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0148FC-EC90-6805-2826-5033640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Education/Awareness about vaccines</a:t>
            </a:r>
            <a:endParaRPr lang="en-US" sz="1200" dirty="0">
              <a:solidFill>
                <a:srgbClr val="800080"/>
              </a:solidFill>
              <a:highlight>
                <a:srgbClr val="FFFF00"/>
              </a:highlight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cs typeface="Times New Roman" panose="02020603050405020304" pitchFamily="18" charset="0"/>
              </a:rPr>
              <a:t>Majority of the participants were</a:t>
            </a:r>
            <a:r>
              <a:rPr lang="en-ZA" altLang="en-US" sz="1200" b="1" dirty="0">
                <a:cs typeface="Times New Roman" panose="02020603050405020304" pitchFamily="18" charset="0"/>
              </a:rPr>
              <a:t> unaware </a:t>
            </a:r>
            <a:r>
              <a:rPr lang="en-ZA" altLang="en-US" sz="1200" dirty="0">
                <a:cs typeface="Times New Roman" panose="02020603050405020304" pitchFamily="18" charset="0"/>
              </a:rPr>
              <a:t>of other vaccines available to them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Majority have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not received 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any other vaccines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Majority of participants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knew where to go get the COVID-19 vaccine 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should they choose to do so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Some female participants had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scientific knowledge 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the COVID-19 vaccine were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still unwilling 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to get vaccinated.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Majority of the participants had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questions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about the vaccines and its benefits and still had </a:t>
            </a:r>
            <a:r>
              <a:rPr lang="en-ZA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confusion</a:t>
            </a: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on how it actually does to protect them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Majority of the participants acknowledged that the biggest source of knowledge is Social Media and that some of the information may be fuelled by rumours.</a:t>
            </a:r>
            <a:endParaRPr lang="en-ZA" altLang="en-US" sz="12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147C4C2-8583-3352-D87D-E5986A8A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6B8A8-E8BC-FB4D-A0D5-A55ECA6320C5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ACDD3-3D50-7C84-3BAA-43A5CE65F9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178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CB6EC-8B75-3F44-C3DC-9A213FA6E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0148FC-EC90-6805-2826-50336405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147C4C2-8583-3352-D87D-E5986A8A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6B8A8-E8BC-FB4D-A0D5-A55ECA6320C5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ACDD3-3D50-7C84-3BAA-43A5CE65F9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ZA" altLang="en-US"/>
              <a:t>03/02/2023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077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6539-75F5-8397-00D7-35919122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D94C-A8A8-5A44-BEEA-8A7CE2E62733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E4F0-EB0C-3F86-B668-B013A33B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2A528-470B-616D-B27C-DCB9C86D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EDD61-F2C2-994C-BAD6-E60B12022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240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7365-48EC-A6E2-4FE5-C85C1B3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3C92-8455-9F48-B54A-C1E3359FC604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BE55-0BD2-3E5F-A16B-ECF96B5A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96FC-3DA9-B9C0-322F-3F6D2786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A66BD-762A-7048-8A78-B4948EE6E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6155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A6A7-96E1-2809-44CB-180F1403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B0C0-4AA8-1E4B-B345-BC80DAC34EF0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5E7E-4BDB-B0A0-DFEC-41EA99A6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205DF-F1E4-5BE7-39DC-DB0570C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08431-74C4-9140-861D-C3D600A98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2743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843DC-5333-8DE7-4D90-3C16BA76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B09-C38D-C04B-8AD2-B074EACE452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E72A7-ABB6-A235-3720-891E3A9E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3B2F5-234E-8073-1270-66E89ECF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45B4F-9A54-054B-A6A7-84BF22D74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3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ZA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FB44-4EA3-DB73-EFE8-1209D85E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97F6-1BBB-E44F-A24F-9EFA16E0332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B551-D0FE-13AD-7DEA-38DB4861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453C-E8A8-ACD0-255E-6666E771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A6AE8-AC5A-804A-B62F-3A3353C7C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6622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ZA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78E60-8A34-168D-2697-49A0CA8B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B566-EA11-5F48-B0A2-509763DCC540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BA3C5A-8210-9C64-0028-82C5B2DA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3757A-4273-3FF5-59BD-9D2322F4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23329-6CA8-8D44-B7A0-B84A7FD08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122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A893-2ED2-3AA1-F09C-D5D8108C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564A-5849-0F4B-A6BC-4CB4EEA5AD69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74F53-9764-9FCD-F33E-3C2F1F23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19B6-5899-F6FD-D141-D66F20A9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B69C8-1810-8040-AE5A-0308554E7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80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FB4CD-6C7B-66E2-1BCE-31AA1DB8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5425-6C60-4042-9962-21B631100052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96D4-E870-33D2-0AD7-311D66CC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5F95-E138-3F95-B726-AFD8174D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B9001-8318-374D-AF7B-97321E1AB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6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8346-C26D-EC28-5AA2-849447AD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C6C-C516-3D48-97F8-E5F3F7D2EE2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80BB6-AFF6-0414-FD8D-187690B5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4781-0176-96A0-D0AC-CBF913B7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3A5A-2AE7-ED4A-8AF9-61EEC0073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43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132511-9ADF-3734-AB9A-D8F0EB82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C354-23A2-8B43-95AD-45B94F13659F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4978DF-D0E1-7702-39DF-A76B7635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45AE-CA08-1B19-5159-702969FD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2C4A-E247-B641-8951-6C53746FE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1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2502AA-83DA-E745-7F96-635559B6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73A9-74C8-DB4F-A63C-A66765C67FD8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48A74B-6752-0C64-C496-BE03DF39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EE57C7-4FCD-C179-A016-F6FEA0B7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CD75-F51F-774B-ADA6-672AF1897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08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77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7ADA279-30E4-C3AE-85E4-D7899C25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FC7BE-C96E-A74A-B32E-1D3B9B153F99}" type="datetimeFigureOut">
              <a:rPr lang="en-US" altLang="en-US" smtClean="0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502FA8-E0C4-03C2-41C6-1BD62B50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1BA589-22F6-63CF-ED8A-F7AD045A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573-F4A2-C741-AC31-DFE9685F1B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878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FAF7DC-2424-CA5B-3E8B-90457866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37DB-6181-D84E-A634-DF16B1EAC9E9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A5BD23-1779-EB00-300A-3603DC55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247EFA-78D1-E291-F1E4-093A87FA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BF36C-F95F-F143-9566-6CEBDCB00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5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A9DED5-E5E0-8F9C-8653-A204EA5F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FEDC-896E-574B-9951-768BDDFB9FD0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631BC3-E786-227F-E9AF-45AAF33A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2BB418-45CB-F17A-558F-B4BFB12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4ABF-3B7C-5749-B3C1-FD29087E0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530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D7EEA0-C324-84D6-5D2F-E9F5905B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F7EA-D5EE-E94C-88AB-7904D6CDC07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2A2D3F-A9B8-D62C-02C7-F3D75400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1445EE-AE47-292B-B526-D9A058E2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AAB66-407B-D543-8391-C1605F68F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09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7815CB-B22A-A7FD-F045-7CCC7451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619B-C145-D84A-A015-578FCD5ECDB5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EB8704-401F-AFDE-2707-E701E6ED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5CF221-5BBC-059A-8CE9-8627D9A4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77C6F-9D7B-8E4A-9CFD-5C2B22A15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54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E35E5E-377A-C268-814B-A9B5DDF4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79FE-1F26-0F40-B0B0-2EEAD9DB6ABA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8E9E5-EB92-158D-9F96-B26A5E44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E491-0C1C-9BC2-6A6D-1F81A5BD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DF55C-58D1-0D42-8DD6-2CE05DDF9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129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98D53B-EA25-1C8B-5C1A-F08E3816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CFD0-6FE2-004D-84A9-557FE4276577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7A6656-04C6-25B8-B80D-765EC799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C7328F-E1A8-E635-435E-6A878488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6EC2D-916B-C841-B939-02453006B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0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2F87B4-110B-BD68-2963-61AC8BBC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C7D8-B36E-3F46-98FF-AEE3EF7D4E38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B0ABEC-EEE2-0E02-C149-3B076205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07E217-A33E-74B7-4C6C-449980D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5EB0-A6C5-E041-BEE6-51A5BFB62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19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BD8372-7E1D-ECB9-CAB3-A79465CB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52F9-13F5-394A-A766-AC525C64ADA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7FE025-D5FB-B183-41CD-6DF2BD3A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32FBB4-9633-56DC-A827-14D2E6DC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B554F-171A-9C48-842F-25D3E3115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01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6984B0-0F1C-B534-3473-FB323DB4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F84B-4341-DA4B-811D-67A737CB4E40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1190F-4770-5242-0B5D-1C23FD35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048A6-0765-8D45-B36E-052941FA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3279-B769-8B4D-90A4-C53EC4372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890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766D4A-B3C7-2B74-4815-EA80DE56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FEC-C8B4-234A-8829-0696F9EF746D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CE0054-F794-17D8-CFF7-76D89B4C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DBAB6F-CFEA-7D27-D990-D6B7E866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42CF-4F31-8940-98AE-21F1BC17A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3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0FC6F-7064-C1B8-D06E-DB566A5D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3A17-3735-5943-BB2E-BC83C903F723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1ECF-387E-2340-E7D0-5BB5A9F2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A600-F784-81B9-02C4-8B376537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CBB88-C6A2-0749-A480-E9AC654DC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483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0A96FE-75B2-0455-7AE0-B272C4D0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5573-28C6-B149-93D9-9F5742C9B117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1CC5B8-B76D-E1D0-28D9-D74EC240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FA7A5C-F771-CB96-BE58-4463CD86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BA8C-E477-C643-A506-3B0CBD8D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8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CBA49F-9FC0-22D9-85A0-DB0A96C3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890E-5502-C942-B1B8-D1810D783F04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EE465-FE4B-0B50-CD20-6DCC841E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DBCD96-FC27-8061-80AF-9FFD2901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3D3D3-32E8-5E43-9EB6-CEF2DC786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709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72FC96-48CE-EEF0-2B0F-EEA823E9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2AEA-6646-9849-B411-6BBC92764A38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214055-E882-F51A-4578-CC15774E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E40FEB-FE2C-2766-A4C5-F1882CB1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E205-A44E-D749-BA14-9FBCDE64E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39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F725B-BC75-5E19-B501-52B48F4E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AC91-CA6A-B84F-9D2C-2781986969A8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F4240-7D66-7031-9768-2F8F10F1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BCEA3E-0B13-6059-7DC1-077A23A5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B5C7E-7E4C-AD43-80ED-3442C5909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9403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5C6D1A-DEE8-8A01-3322-D4713F2D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262D-D011-B340-A7B8-3172318FA386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CD8A13-95C1-13B1-B3E7-F34D3687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DA1D5-A852-E826-1C3F-05E6047D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5747-41FB-5545-975D-E20E260F7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95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67D57-2A32-5A97-2572-F6B0A308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238F-2655-CC4D-B224-F1BF37BDAE71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ED5AD-9382-2DF9-AEAC-D26B4157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A58E8B-0568-5129-47DA-75E08550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3E68-22A4-194B-A353-1F61DC2C6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21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ACCFE7-5B79-4ABD-7274-6EAE93C3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036A-9FFD-814B-B844-94AF4A81B615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C8B836-2108-CA9C-7A6E-25353563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C35FCB-9BBA-EF21-9126-77346051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C45B8-28ED-1E47-AF33-22038288E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110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8E90F5C-06A7-B62A-2763-7102EEA4A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D92E52-1FB1-58B1-B418-88F8E2550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Valentina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B2F5-E021-3442-9AEF-4E94DD2A7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FFC7BE-C96E-A74A-B32E-1D3B9B153F99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676EA-495F-32D1-91F2-A40B7C05A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E5EFE-B253-5B01-BF75-24B024269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091573-F4A2-C741-AC31-DFE9685F1BD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phru logo.JPG">
            <a:extLst>
              <a:ext uri="{FF2B5EF4-FFF2-40B4-BE49-F238E27FC236}">
                <a16:creationId xmlns:a16="http://schemas.microsoft.com/office/drawing/2014/main" id="{A414A7F1-9BC2-890E-AB23-7E549B87B7C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2233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F4CFD75-1EF2-95E1-7341-89CE142779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ED66BD3-C48B-467E-D57B-30634AA89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A78C-54A8-93EC-B41F-7C80FA73E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E8F8021-E5C6-5F48-B95C-96765E69129A}" type="datetimeFigureOut">
              <a:rPr lang="en-US" altLang="en-US"/>
              <a:pPr>
                <a:defRPr/>
              </a:pPr>
              <a:t>11/19/2023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CF646-DBDD-EA98-22D9-C3BAB05D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CB6FC-D89F-21CB-B008-96981DCC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D463AA-7DF1-2B4A-A88D-6AA873C7E2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9715A.589FE710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95E41AC-521F-A7A1-88A8-84C8D6D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907628"/>
            <a:ext cx="8712200" cy="54737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ts val="2000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17F6DA-2581-075C-B6EF-088CED63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392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US" sz="3300" b="1" dirty="0">
                <a:latin typeface="+mj-lt"/>
                <a:ea typeface="ＭＳ Ｐゴシック" charset="0"/>
              </a:rPr>
              <a:t>YouthCAN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665834-5C1C-24F5-A760-C5E04BA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23" b="7023"/>
          <a:stretch>
            <a:fillRect/>
          </a:stretch>
        </p:blipFill>
        <p:spPr>
          <a:xfrm>
            <a:off x="4663608" y="3727619"/>
            <a:ext cx="2817284" cy="18846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3330" y="3644478"/>
            <a:ext cx="7565775" cy="2176095"/>
            <a:chOff x="423330" y="3644478"/>
            <a:chExt cx="7565775" cy="2176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284CF2-D619-3A2C-C020-9371577A5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111" b="14135"/>
            <a:stretch>
              <a:fillRect/>
            </a:stretch>
          </p:blipFill>
          <p:spPr>
            <a:xfrm>
              <a:off x="423330" y="3644478"/>
              <a:ext cx="4251708" cy="21760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76775-C7F2-4C55-E44D-F87D063454EB}"/>
                </a:ext>
              </a:extLst>
            </p:cNvPr>
            <p:cNvSpPr txBox="1"/>
            <p:nvPr/>
          </p:nvSpPr>
          <p:spPr>
            <a:xfrm>
              <a:off x="755576" y="4325588"/>
              <a:ext cx="7233529" cy="1339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94"/>
                </a:lnSpc>
              </a:pPr>
              <a:r>
                <a:rPr lang="en-US" sz="6600" dirty="0">
                  <a:solidFill>
                    <a:srgbClr val="FFFEFB"/>
                  </a:solidFill>
                  <a:latin typeface="Canva Sans Bold"/>
                </a:rPr>
                <a:t>YouthCAN</a:t>
              </a:r>
              <a:endParaRPr lang="en-US" sz="8210" dirty="0">
                <a:solidFill>
                  <a:srgbClr val="FFFEFB"/>
                </a:solidFill>
                <a:latin typeface="Canva Sans Bold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8D2E21-7AB1-6B78-C870-471AC2CD3BD1}"/>
              </a:ext>
            </a:extLst>
          </p:cNvPr>
          <p:cNvSpPr txBox="1"/>
          <p:nvPr/>
        </p:nvSpPr>
        <p:spPr>
          <a:xfrm>
            <a:off x="411900" y="1318790"/>
            <a:ext cx="7920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altLang="en-US" sz="2400" b="1" dirty="0">
                <a:ea typeface="ＭＳ Ｐゴシック" panose="020B0600070205080204" pitchFamily="34" charset="-128"/>
              </a:rPr>
              <a:t>YouthCAN – Co-design African Needs:</a:t>
            </a:r>
            <a:br>
              <a:rPr lang="en-ZA" altLang="en-US" sz="2400" b="1" dirty="0">
                <a:ea typeface="ＭＳ Ｐゴシック" panose="020B0600070205080204" pitchFamily="34" charset="-128"/>
              </a:rPr>
            </a:br>
            <a:r>
              <a:rPr lang="en-ZA" altLang="en-US" sz="2400" b="1" dirty="0">
                <a:ea typeface="ＭＳ Ｐゴシック" panose="020B0600070205080204" pitchFamily="34" charset="-128"/>
              </a:rPr>
              <a:t>Exploring strategies to increase the uptake of a SARS-CoV-2 vaccine in youth</a:t>
            </a:r>
          </a:p>
          <a:p>
            <a:pPr algn="ctr"/>
            <a:endParaRPr lang="en-ZA" altLang="en-US" sz="2400" b="1" dirty="0"/>
          </a:p>
          <a:p>
            <a:pPr algn="ctr"/>
            <a:r>
              <a:rPr lang="en-ZA" altLang="en-US" sz="1600" dirty="0"/>
              <a:t>Janan Dietrich, Lerato Tsotetsi, Gugulethu </a:t>
            </a:r>
            <a:r>
              <a:rPr lang="en-ZA" altLang="en-US" sz="1600" dirty="0" smtClean="0"/>
              <a:t>Tshabalala, Stefanie Vermaak</a:t>
            </a:r>
            <a:endParaRPr lang="en-ZA" altLang="en-US" sz="1600" dirty="0"/>
          </a:p>
          <a:p>
            <a:pPr algn="ctr"/>
            <a:endParaRPr lang="en-ZA" sz="2400" b="1" dirty="0"/>
          </a:p>
          <a:p>
            <a:pPr algn="ct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1717-2088-1FDB-75E6-340B3A528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363" y="5644286"/>
            <a:ext cx="3314362" cy="11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10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RECOMMENDATIONS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 txBox="1">
            <a:spLocks/>
          </p:cNvSpPr>
          <p:nvPr/>
        </p:nvSpPr>
        <p:spPr bwMode="auto">
          <a:xfrm>
            <a:off x="323528" y="908720"/>
            <a:ext cx="86934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YOUTH ENGAGEMENT</a:t>
            </a:r>
          </a:p>
          <a:p>
            <a:pPr marL="4000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The results emphasise the need for youth inclusion in discussions regarding any essential health policy changes</a:t>
            </a: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MISCONCEPTIONS</a:t>
            </a:r>
          </a:p>
          <a:p>
            <a:pPr marL="4572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There is a need to intercept  rumours that surface in the community from the main source in order to correct the youth’s knowledge and understanding of the COVID-19 vaccine to inform decision-making practices. </a:t>
            </a: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HEALTH EDUCATION </a:t>
            </a:r>
          </a:p>
          <a:p>
            <a:pPr marL="4572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Information needs to be disseminated from </a:t>
            </a:r>
            <a:r>
              <a:rPr kumimoji="0" lang="en-ZA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familiar</a:t>
            </a: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and reliable sources.</a:t>
            </a:r>
          </a:p>
          <a:p>
            <a:pPr marL="4572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Youth tailored educational content delivered through platforms that are easily available in the community. </a:t>
            </a:r>
          </a:p>
          <a:p>
            <a:pPr marL="4572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59" y="5877272"/>
            <a:ext cx="238374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46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7630368" cy="53285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0" i="0" u="none" strike="noStrike" dirty="0">
              <a:solidFill>
                <a:srgbClr val="800080"/>
              </a:solidFill>
              <a:effectLst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	Acknowledgements  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2" name="Picture 2" descr="South African Medical Research Council |">
            <a:extLst>
              <a:ext uri="{FF2B5EF4-FFF2-40B4-BE49-F238E27FC236}">
                <a16:creationId xmlns:a16="http://schemas.microsoft.com/office/drawing/2014/main" id="{87DBE59B-3ADC-0A9A-B607-AE9C74F4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1" y="4598198"/>
            <a:ext cx="275843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FAEFF18-C0BB-B39F-C29A-43CD1D321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82186"/>
            <a:ext cx="1800200" cy="126969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DB85688-C26B-BB33-1A50-4D8217D93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25" y="59330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01047A8-E350-C590-2F28-87C0FDF5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10" y="3438115"/>
            <a:ext cx="31337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tnerships for Enhanced Engagement in Research (PEER)">
            <a:extLst>
              <a:ext uri="{FF2B5EF4-FFF2-40B4-BE49-F238E27FC236}">
                <a16:creationId xmlns:a16="http://schemas.microsoft.com/office/drawing/2014/main" id="{F709DFC6-450C-616C-8497-F4BB9C4F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" y="1490169"/>
            <a:ext cx="312120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artnerships for Enhanced Engagement in Research (PEER) inviting  proposals developing country researchers | Asia-Pacific Network for Global  Change Research">
            <a:extLst>
              <a:ext uri="{FF2B5EF4-FFF2-40B4-BE49-F238E27FC236}">
                <a16:creationId xmlns:a16="http://schemas.microsoft.com/office/drawing/2014/main" id="{7066C744-BE5E-483A-7590-DA9F2660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78325"/>
            <a:ext cx="517899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ll for Applications: DSI-NRF Postgraduate Student Funding for the 2023  Academic Year | University of Venda">
            <a:extLst>
              <a:ext uri="{FF2B5EF4-FFF2-40B4-BE49-F238E27FC236}">
                <a16:creationId xmlns:a16="http://schemas.microsoft.com/office/drawing/2014/main" id="{7125876B-E5AF-1E2A-7B8D-B7C8988F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30" y="3255799"/>
            <a:ext cx="1814203" cy="10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epartment of Science and Innovation (DSI) - Overview">
            <a:extLst>
              <a:ext uri="{FF2B5EF4-FFF2-40B4-BE49-F238E27FC236}">
                <a16:creationId xmlns:a16="http://schemas.microsoft.com/office/drawing/2014/main" id="{3B9EF0F9-473F-3900-5CE6-24D2CC76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74" y="4496977"/>
            <a:ext cx="2979078" cy="8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A7EE9-DA9C-7E2E-7C15-10233F13B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319" y="5717125"/>
            <a:ext cx="3202838" cy="10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5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95E41AC-521F-A7A1-88A8-84C8D6D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52736"/>
            <a:ext cx="8712200" cy="5473700"/>
          </a:xfrm>
        </p:spPr>
        <p:txBody>
          <a:bodyPr/>
          <a:lstStyle/>
          <a:p>
            <a:pPr marL="0" indent="0">
              <a:buNone/>
              <a:defRPr/>
            </a:pPr>
            <a:endParaRPr lang="en-ZA" altLang="en-US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ZA" altLang="en-US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Youth were largely blamed </a:t>
            </a:r>
            <a:r>
              <a:rPr lang="en-ZA" altLang="en-US" sz="19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for COVID-19 transmissions. </a:t>
            </a:r>
          </a:p>
          <a:p>
            <a:pPr marL="0" indent="0">
              <a:buNone/>
              <a:defRPr/>
            </a:pPr>
            <a:endParaRPr lang="en-ZA" altLang="en-US" sz="18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9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ZA" altLang="en-US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WHO’s resources were not locally tailored and did not take the context of African youth into account. </a:t>
            </a:r>
          </a:p>
          <a:p>
            <a:pPr marL="0" indent="0">
              <a:buNone/>
              <a:defRPr/>
            </a:pPr>
            <a:endParaRPr lang="en-ZA" altLang="en-US" sz="28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17F6DA-2581-075C-B6EF-088CED63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392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RATIONALE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A66054-8D90-69FF-77EE-D519E421B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79" y="5943315"/>
            <a:ext cx="2538078" cy="8636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95E41AC-521F-A7A1-88A8-84C8D6D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907628"/>
            <a:ext cx="8712200" cy="54737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ts val="2000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ZA" altLang="en-US" sz="19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9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ZA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To explore vaccine hesitancy by determining exposure to community rumours, or social media “news”, or misinformation, and the impact of this information on vaccine confidence.</a:t>
            </a:r>
          </a:p>
          <a:p>
            <a:pPr marL="0" indent="0">
              <a:buNone/>
              <a:defRPr/>
            </a:pPr>
            <a:endParaRPr lang="en-ZA" altLang="en-US" sz="24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24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24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17F6DA-2581-075C-B6EF-088CED63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392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US" sz="3300" b="1" dirty="0">
                <a:latin typeface="+mj-lt"/>
                <a:ea typeface="ＭＳ Ｐゴシック" charset="0"/>
              </a:rPr>
              <a:t>AIM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AB680-9025-EE97-4E21-0293124B4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19" y="5950371"/>
            <a:ext cx="2517338" cy="8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75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45722" y="2632034"/>
            <a:ext cx="298093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0"/>
              </a:lnSpc>
            </a:pPr>
            <a:endParaRPr lang="en-ZA" sz="16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endParaRPr lang="en-ZA" sz="16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r>
              <a:rPr lang="en-ZA" sz="2400" dirty="0">
                <a:solidFill>
                  <a:schemeClr val="accent4"/>
                </a:solidFill>
                <a:latin typeface="+mn-lt"/>
              </a:rPr>
              <a:t>Look out for </a:t>
            </a:r>
            <a:r>
              <a:rPr lang="en-ZA" sz="2400" dirty="0" smtClean="0">
                <a:solidFill>
                  <a:schemeClr val="accent4"/>
                </a:solidFill>
                <a:latin typeface="+mn-lt"/>
              </a:rPr>
              <a:t>areas</a:t>
            </a:r>
          </a:p>
          <a:p>
            <a:pPr>
              <a:lnSpc>
                <a:spcPts val="1330"/>
              </a:lnSpc>
            </a:pPr>
            <a:r>
              <a:rPr lang="en-ZA" sz="2400" dirty="0" smtClean="0">
                <a:solidFill>
                  <a:schemeClr val="accent4"/>
                </a:solidFill>
                <a:latin typeface="+mn-lt"/>
              </a:rPr>
              <a:t> </a:t>
            </a:r>
          </a:p>
          <a:p>
            <a:pPr>
              <a:lnSpc>
                <a:spcPts val="1330"/>
              </a:lnSpc>
            </a:pPr>
            <a:r>
              <a:rPr lang="en-ZA" sz="2400" dirty="0" smtClean="0">
                <a:solidFill>
                  <a:schemeClr val="accent4"/>
                </a:solidFill>
                <a:latin typeface="+mn-lt"/>
              </a:rPr>
              <a:t>where </a:t>
            </a:r>
            <a:r>
              <a:rPr lang="en-ZA" sz="2400" b="1" dirty="0">
                <a:solidFill>
                  <a:schemeClr val="accent4"/>
                </a:solidFill>
                <a:latin typeface="+mn-lt"/>
              </a:rPr>
              <a:t>youth </a:t>
            </a:r>
            <a:r>
              <a:rPr lang="en-ZA" sz="2400" b="1" dirty="0" smtClean="0">
                <a:solidFill>
                  <a:schemeClr val="accent4"/>
                </a:solidFill>
                <a:latin typeface="+mn-lt"/>
              </a:rPr>
              <a:t>frequent</a:t>
            </a:r>
          </a:p>
          <a:p>
            <a:pPr>
              <a:lnSpc>
                <a:spcPts val="1330"/>
              </a:lnSpc>
            </a:pPr>
            <a:endParaRPr lang="en-ZA" sz="2400" b="1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r>
              <a:rPr lang="en-ZA" sz="2400" b="1" dirty="0">
                <a:solidFill>
                  <a:schemeClr val="accent4"/>
                </a:solidFill>
                <a:latin typeface="+mn-lt"/>
              </a:rPr>
              <a:t>Infrastructure</a:t>
            </a:r>
            <a:r>
              <a:rPr lang="en-ZA" sz="2400" dirty="0">
                <a:solidFill>
                  <a:schemeClr val="accent4"/>
                </a:solidFill>
                <a:latin typeface="+mn-lt"/>
              </a:rPr>
              <a:t> and </a:t>
            </a:r>
            <a:endParaRPr lang="en-ZA" sz="2400" dirty="0" smtClean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endParaRPr lang="en-ZA" sz="2400" b="1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r>
              <a:rPr lang="en-ZA" sz="2400" b="1" dirty="0" smtClean="0">
                <a:solidFill>
                  <a:schemeClr val="accent4"/>
                </a:solidFill>
                <a:latin typeface="+mn-lt"/>
              </a:rPr>
              <a:t>atmosphere</a:t>
            </a:r>
            <a:r>
              <a:rPr lang="en-ZA" sz="24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ZA" sz="2400" dirty="0">
                <a:solidFill>
                  <a:schemeClr val="accent4"/>
                </a:solidFill>
                <a:latin typeface="+mn-lt"/>
              </a:rPr>
              <a:t>of the </a:t>
            </a:r>
            <a:endParaRPr lang="en-ZA" sz="2400" dirty="0" smtClean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endParaRPr lang="en-ZA" sz="24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r>
              <a:rPr lang="en-ZA" sz="2400" dirty="0" smtClean="0">
                <a:solidFill>
                  <a:schemeClr val="accent4"/>
                </a:solidFill>
                <a:latin typeface="+mn-lt"/>
              </a:rPr>
              <a:t>community</a:t>
            </a:r>
            <a:endParaRPr lang="en-US" sz="24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ts val="1330"/>
              </a:lnSpc>
            </a:pPr>
            <a:endParaRPr lang="en-US" sz="1600" dirty="0">
              <a:solidFill>
                <a:srgbClr val="2B2C30"/>
              </a:solidFill>
              <a:latin typeface="+mn-l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107576" y="1979882"/>
            <a:ext cx="3496871" cy="2623067"/>
            <a:chOff x="81188" y="-120420"/>
            <a:chExt cx="6899229" cy="3639711"/>
          </a:xfrm>
        </p:grpSpPr>
        <p:sp>
          <p:nvSpPr>
            <p:cNvPr id="10" name="TextBox 10"/>
            <p:cNvSpPr txBox="1"/>
            <p:nvPr/>
          </p:nvSpPr>
          <p:spPr>
            <a:xfrm>
              <a:off x="118556" y="-120420"/>
              <a:ext cx="6861861" cy="379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ZA" sz="2400" b="1" dirty="0">
                  <a:solidFill>
                    <a:schemeClr val="accent4"/>
                  </a:solidFill>
                  <a:latin typeface="+mn-lt"/>
                </a:rPr>
                <a:t>Focus Groups</a:t>
              </a:r>
              <a:endParaRPr lang="en-US" sz="2400" b="1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188" y="743374"/>
              <a:ext cx="5588000" cy="2775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30"/>
                </a:lnSpc>
              </a:pPr>
              <a:endParaRPr lang="en-US" sz="2800" dirty="0" smtClean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r>
                <a:rPr lang="en-US" sz="2800" dirty="0" smtClean="0">
                  <a:solidFill>
                    <a:schemeClr val="accent4"/>
                  </a:solidFill>
                  <a:latin typeface="+mn-lt"/>
                </a:rPr>
                <a:t>Conduct </a:t>
              </a:r>
              <a:r>
                <a:rPr lang="en-US" sz="2800" b="1" dirty="0" smtClean="0">
                  <a:solidFill>
                    <a:schemeClr val="accent4"/>
                  </a:solidFill>
                  <a:latin typeface="+mn-lt"/>
                </a:rPr>
                <a:t>focus</a:t>
              </a:r>
            </a:p>
            <a:p>
              <a:pPr marL="171450" indent="-171450">
                <a:lnSpc>
                  <a:spcPts val="1330"/>
                </a:lnSpc>
                <a:buFont typeface="Arial" panose="020B0604020202020204" pitchFamily="34" charset="0"/>
                <a:buChar char="•"/>
              </a:pPr>
              <a:endParaRPr lang="en-US" sz="2800" b="1" dirty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r>
                <a:rPr lang="en-US" sz="2800" b="1" dirty="0" smtClean="0">
                  <a:solidFill>
                    <a:schemeClr val="accent4"/>
                  </a:solidFill>
                  <a:latin typeface="+mn-lt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+mn-lt"/>
                </a:rPr>
                <a:t>groups </a:t>
              </a:r>
              <a:r>
                <a:rPr lang="en-US" sz="2800" dirty="0">
                  <a:solidFill>
                    <a:schemeClr val="accent4"/>
                  </a:solidFill>
                  <a:latin typeface="+mn-lt"/>
                </a:rPr>
                <a:t>with </a:t>
              </a:r>
              <a:r>
                <a:rPr lang="en-US" sz="2800" b="1" dirty="0" smtClean="0">
                  <a:solidFill>
                    <a:schemeClr val="accent4"/>
                  </a:solidFill>
                  <a:latin typeface="+mn-lt"/>
                </a:rPr>
                <a:t>youth</a:t>
              </a:r>
            </a:p>
            <a:p>
              <a:pPr>
                <a:lnSpc>
                  <a:spcPts val="1330"/>
                </a:lnSpc>
              </a:pPr>
              <a:endParaRPr lang="en-US" sz="2800" b="1" dirty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r>
                <a:rPr lang="en-US" sz="2800" dirty="0" smtClean="0">
                  <a:solidFill>
                    <a:schemeClr val="accent4"/>
                  </a:solidFill>
                  <a:latin typeface="+mn-lt"/>
                </a:rPr>
                <a:t> </a:t>
              </a:r>
              <a:r>
                <a:rPr lang="en-US" sz="2800" dirty="0">
                  <a:solidFill>
                    <a:schemeClr val="accent4"/>
                  </a:solidFill>
                  <a:latin typeface="+mn-lt"/>
                </a:rPr>
                <a:t>from both </a:t>
              </a:r>
              <a:endParaRPr lang="en-US" sz="2800" dirty="0" smtClean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endParaRPr lang="en-US" sz="2800" dirty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r>
                <a:rPr lang="en-US" sz="2800" dirty="0" smtClean="0">
                  <a:solidFill>
                    <a:schemeClr val="accent4"/>
                  </a:solidFill>
                  <a:latin typeface="+mn-lt"/>
                </a:rPr>
                <a:t>communities</a:t>
              </a:r>
              <a:endParaRPr lang="en-US" sz="2800" dirty="0">
                <a:solidFill>
                  <a:schemeClr val="accent4"/>
                </a:solidFill>
                <a:latin typeface="+mn-lt"/>
              </a:endParaRPr>
            </a:p>
            <a:p>
              <a:pPr marL="171450" indent="-171450">
                <a:lnSpc>
                  <a:spcPts val="133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endParaRPr lang="en-ZA" sz="2800" dirty="0" smtClean="0">
                <a:solidFill>
                  <a:schemeClr val="accent4"/>
                </a:solidFill>
                <a:latin typeface="+mn-lt"/>
              </a:endParaRPr>
            </a:p>
            <a:p>
              <a:pPr>
                <a:lnSpc>
                  <a:spcPts val="1330"/>
                </a:lnSpc>
              </a:pPr>
              <a:r>
                <a:rPr lang="en-ZA" sz="2800" dirty="0" smtClean="0">
                  <a:solidFill>
                    <a:schemeClr val="accent4"/>
                  </a:solidFill>
                  <a:latin typeface="+mn-lt"/>
                </a:rPr>
                <a:t>Youth </a:t>
              </a:r>
              <a:r>
                <a:rPr lang="en-ZA" sz="2800" dirty="0">
                  <a:solidFill>
                    <a:schemeClr val="accent4"/>
                  </a:solidFill>
                  <a:latin typeface="+mn-lt"/>
                </a:rPr>
                <a:t>aged </a:t>
              </a:r>
              <a:r>
                <a:rPr lang="en-ZA" sz="2800" b="1" dirty="0">
                  <a:solidFill>
                    <a:schemeClr val="accent4"/>
                  </a:solidFill>
                  <a:latin typeface="+mn-lt"/>
                </a:rPr>
                <a:t>15-24</a:t>
              </a:r>
            </a:p>
            <a:p>
              <a:pPr>
                <a:lnSpc>
                  <a:spcPts val="1330"/>
                </a:lnSpc>
              </a:pPr>
              <a:endParaRPr lang="en-US" sz="1600" dirty="0">
                <a:solidFill>
                  <a:srgbClr val="2B2C30"/>
                </a:solidFill>
                <a:latin typeface="+mn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7F6DA-2581-075C-B6EF-088CED63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392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US" sz="4400" b="1" dirty="0">
                <a:latin typeface="+mj-lt"/>
                <a:ea typeface="ＭＳ Ｐゴシック" charset="0"/>
              </a:rPr>
              <a:t>Research Design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1521" y="1465709"/>
            <a:ext cx="3560040" cy="3816424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ounded Rectangle 2"/>
          <p:cNvSpPr/>
          <p:nvPr/>
        </p:nvSpPr>
        <p:spPr>
          <a:xfrm>
            <a:off x="5076056" y="1501713"/>
            <a:ext cx="3384376" cy="374441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Left Brace 24"/>
          <p:cNvSpPr/>
          <p:nvPr/>
        </p:nvSpPr>
        <p:spPr>
          <a:xfrm rot="16200000" flipV="1">
            <a:off x="3706062" y="4704756"/>
            <a:ext cx="1057261" cy="2183099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06EF55-9C43-17A8-8A5C-671A5C73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197" y="5996435"/>
            <a:ext cx="2381959" cy="810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09BFF-C885-E2A0-CE34-CDDACC8488A5}"/>
              </a:ext>
            </a:extLst>
          </p:cNvPr>
          <p:cNvSpPr txBox="1"/>
          <p:nvPr/>
        </p:nvSpPr>
        <p:spPr>
          <a:xfrm>
            <a:off x="-254459" y="1930534"/>
            <a:ext cx="4572000" cy="62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ZA" sz="2400" b="1" dirty="0">
                <a:solidFill>
                  <a:schemeClr val="accent4"/>
                </a:solidFill>
                <a:latin typeface="+mn-lt"/>
              </a:rPr>
              <a:t>Observations and </a:t>
            </a:r>
            <a:r>
              <a:rPr lang="en-ZA" sz="2400" b="1" dirty="0" smtClean="0">
                <a:solidFill>
                  <a:schemeClr val="accent4"/>
                </a:solidFill>
                <a:latin typeface="+mn-lt"/>
              </a:rPr>
              <a:t>Transect</a:t>
            </a:r>
          </a:p>
          <a:p>
            <a:pPr algn="ctr">
              <a:lnSpc>
                <a:spcPts val="1960"/>
              </a:lnSpc>
            </a:pPr>
            <a:r>
              <a:rPr lang="en-ZA" sz="24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ZA" sz="2400" b="1" dirty="0" smtClean="0">
                <a:solidFill>
                  <a:schemeClr val="accent4"/>
                </a:solidFill>
                <a:latin typeface="+mn-lt"/>
              </a:rPr>
              <a:t>                 </a:t>
            </a:r>
            <a:r>
              <a:rPr lang="en-ZA" sz="2400" b="1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ZA" sz="2400" b="1" dirty="0">
                <a:solidFill>
                  <a:schemeClr val="accent4"/>
                </a:solidFill>
                <a:latin typeface="+mn-lt"/>
              </a:rPr>
              <a:t>walks</a:t>
            </a:r>
            <a:endParaRPr lang="en-US" sz="24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7681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006296"/>
            <a:ext cx="3528392" cy="1486599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  <a:defRPr/>
            </a:pPr>
            <a:r>
              <a:rPr lang="en-ZA" sz="2200" b="1" dirty="0">
                <a:solidFill>
                  <a:srgbClr val="80008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SITE A – </a:t>
            </a:r>
            <a:r>
              <a:rPr lang="en-ZA" sz="2200" b="1" dirty="0" err="1">
                <a:solidFill>
                  <a:srgbClr val="80008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Diepkloof</a:t>
            </a:r>
            <a:endParaRPr lang="en-ZA" sz="2200" b="1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sz="2200" b="1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ZA" sz="1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Diepkloof is an urban area making up a large part of Soweto.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1400" b="0" i="0" u="none" strike="noStrike" dirty="0">
              <a:solidFill>
                <a:srgbClr val="800080"/>
              </a:solidFill>
              <a:effectLst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Study Communities 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213" y="6030999"/>
            <a:ext cx="2383743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018149-F077-6FA4-B522-F965CA5BAF18}"/>
              </a:ext>
            </a:extLst>
          </p:cNvPr>
          <p:cNvSpPr txBox="1">
            <a:spLocks/>
          </p:cNvSpPr>
          <p:nvPr/>
        </p:nvSpPr>
        <p:spPr bwMode="auto">
          <a:xfrm>
            <a:off x="130293" y="2944912"/>
            <a:ext cx="3331457" cy="51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  <a:defRPr/>
            </a:pPr>
            <a:r>
              <a:rPr lang="en-ZA" sz="2200" b="1" dirty="0">
                <a:solidFill>
                  <a:srgbClr val="80008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SITE B - </a:t>
            </a:r>
            <a:r>
              <a:rPr lang="en-ZA" sz="2200" b="1" dirty="0" err="1">
                <a:solidFill>
                  <a:srgbClr val="80008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Motsoaledi</a:t>
            </a:r>
            <a:endParaRPr lang="en-ZA" sz="2200" b="1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ZA" sz="1600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Motsoaledi</a:t>
            </a:r>
            <a:r>
              <a:rPr lang="en-ZA" sz="1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is an informal settlement in the Soweto area.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dirty="0">
              <a:solidFill>
                <a:srgbClr val="800080"/>
              </a:solidFill>
            </a:endParaRP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63C0E-D185-9752-B7B1-879FD8639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30" y="4509120"/>
            <a:ext cx="3596540" cy="2100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89DA1-0786-D619-94CE-D3F22CD7C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693" y="1006297"/>
            <a:ext cx="4999153" cy="35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28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625"/>
            <a:ext cx="9144000" cy="908720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200" b="1" dirty="0">
                <a:latin typeface="+mj-lt"/>
                <a:ea typeface="ＭＳ Ｐゴシック" charset="0"/>
              </a:rPr>
              <a:t>RESULTS DEMOGRAPHICS</a:t>
            </a:r>
            <a:endParaRPr kumimoji="1" lang="en-US" sz="3200" b="1" dirty="0">
              <a:latin typeface="+mj-lt"/>
              <a:ea typeface="ＭＳ Ｐゴシック" charset="0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1109931" y="2726660"/>
            <a:ext cx="2674714" cy="961802"/>
            <a:chOff x="-2382086" y="1395458"/>
            <a:chExt cx="5349428" cy="1923605"/>
          </a:xfrm>
        </p:grpSpPr>
        <p:sp>
          <p:nvSpPr>
            <p:cNvPr id="9" name="TextBox 10"/>
            <p:cNvSpPr txBox="1"/>
            <p:nvPr/>
          </p:nvSpPr>
          <p:spPr>
            <a:xfrm>
              <a:off x="-846328" y="1998051"/>
              <a:ext cx="3813670" cy="64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19"/>
                </a:lnSpc>
                <a:defRPr/>
              </a:pPr>
              <a:endParaRPr lang="en-US" sz="2092" dirty="0">
                <a:solidFill>
                  <a:srgbClr val="393838"/>
                </a:solidFill>
                <a:latin typeface="Garet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-2382086" y="1395458"/>
              <a:ext cx="2600330" cy="1923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7460"/>
                </a:lnSpc>
                <a:defRPr/>
              </a:pPr>
              <a:r>
                <a:rPr lang="en-US" sz="2800" b="1" dirty="0">
                  <a:solidFill>
                    <a:srgbClr val="393838"/>
                  </a:solidFill>
                  <a:latin typeface="Garet Bold"/>
                </a:rPr>
                <a:t>n= 32</a:t>
              </a: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1623600" y="2583510"/>
            <a:ext cx="1906835" cy="32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19"/>
              </a:lnSpc>
              <a:defRPr/>
            </a:pPr>
            <a:endParaRPr lang="en-US" sz="2092" dirty="0">
              <a:solidFill>
                <a:srgbClr val="393838"/>
              </a:solidFill>
              <a:latin typeface="Garet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270975" y="2345789"/>
            <a:ext cx="2296174" cy="2126832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6664425" y="2644843"/>
            <a:ext cx="130016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460"/>
              </a:lnSpc>
              <a:defRPr/>
            </a:pPr>
            <a:r>
              <a:rPr lang="en-US" sz="2800" b="1" dirty="0">
                <a:solidFill>
                  <a:srgbClr val="393838"/>
                </a:solidFill>
                <a:latin typeface="Garet Bold"/>
              </a:rPr>
              <a:t>n= 32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5931611"/>
            <a:ext cx="238374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27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9" y="1066908"/>
            <a:ext cx="9143999" cy="468052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   Willingness to vaccinate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marL="0" indent="0">
              <a:spcBef>
                <a:spcPts val="200"/>
              </a:spcBef>
              <a:buNone/>
              <a:defRPr/>
            </a:pPr>
            <a:endParaRPr lang="en-ZA" sz="18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0" i="0" u="none" strike="noStrike" dirty="0">
              <a:solidFill>
                <a:srgbClr val="800080"/>
              </a:solidFill>
              <a:effectLst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altLang="en-US" sz="1400" b="1" dirty="0">
              <a:solidFill>
                <a:srgbClr val="C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INCENTIVES </a:t>
            </a: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RESULTS 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9208"/>
          <a:stretch/>
        </p:blipFill>
        <p:spPr>
          <a:xfrm>
            <a:off x="359293" y="4149080"/>
            <a:ext cx="1549950" cy="135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87" y="3431837"/>
            <a:ext cx="1869484" cy="1307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115" y="2333676"/>
            <a:ext cx="839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Factors Influencing Vaccination Decision making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4" y="5096287"/>
            <a:ext cx="3186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+mn-lt"/>
              </a:rPr>
              <a:t>RUMOURS AND MISCONCEPTIONS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729084"/>
            <a:ext cx="2143125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1689" y="3446591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C00000"/>
                </a:solidFill>
                <a:latin typeface="+mn-lt"/>
              </a:rPr>
              <a:t>PARENTS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114" y="1492267"/>
            <a:ext cx="7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Majority of participants </a:t>
            </a:r>
            <a:r>
              <a:rPr lang="en-ZA" b="1" dirty="0"/>
              <a:t>were not willing to vaccinate</a:t>
            </a:r>
            <a:r>
              <a:rPr lang="en-ZA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709" y="5872209"/>
            <a:ext cx="238374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04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475297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Sources of information about vaccines</a:t>
            </a:r>
            <a:endParaRPr lang="en-US" sz="2400" dirty="0">
              <a:solidFill>
                <a:srgbClr val="800080"/>
              </a:solidFill>
              <a:highlight>
                <a:srgbClr val="FFFF00"/>
              </a:highlight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RESULTS 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73016"/>
            <a:ext cx="1455504" cy="1455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593" y="3303118"/>
            <a:ext cx="2792968" cy="2096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457" y="3500561"/>
            <a:ext cx="3107666" cy="1728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5993254"/>
            <a:ext cx="238374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484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169B88C-AFE1-7F01-724B-A709026C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7630368" cy="5328592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INTERVENTION FOR FUTURE VACCINE UPTAKE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0" i="0" u="none" strike="noStrike" dirty="0">
              <a:solidFill>
                <a:srgbClr val="800080"/>
              </a:solidFill>
              <a:effectLst/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ZA" altLang="en-US" sz="1400" dirty="0">
              <a:solidFill>
                <a:srgbClr val="80008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rgbClr val="D60093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ZA" alt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F4A3A-E176-8507-3D20-A40FEB8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EA7500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en-ZA" sz="3300" b="1" dirty="0">
                <a:latin typeface="+mj-lt"/>
                <a:ea typeface="ＭＳ Ｐゴシック" charset="0"/>
              </a:rPr>
              <a:t>RESULTS </a:t>
            </a:r>
            <a:endParaRPr kumimoji="1" lang="en-US" sz="3300" b="1" dirty="0">
              <a:latin typeface="+mj-lt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729"/>
            <a:ext cx="9324528" cy="4488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16" y="5964765"/>
            <a:ext cx="238374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21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3DB7A41B2A644FA1402FEBE62B16B0" ma:contentTypeVersion="17" ma:contentTypeDescription="Create a new document." ma:contentTypeScope="" ma:versionID="69ebcf716b57a77c94d8ee49c4ee8622">
  <xsd:schema xmlns:xsd="http://www.w3.org/2001/XMLSchema" xmlns:xs="http://www.w3.org/2001/XMLSchema" xmlns:p="http://schemas.microsoft.com/office/2006/metadata/properties" xmlns:ns3="9d28fa84-55dd-48f8-87ce-a3b13b6304af" xmlns:ns4="f4721b62-5db6-439f-b86e-1efcf7aad422" targetNamespace="http://schemas.microsoft.com/office/2006/metadata/properties" ma:root="true" ma:fieldsID="cbcf112a5ed424d34d7c5ddacc59c219" ns3:_="" ns4:_="">
    <xsd:import namespace="9d28fa84-55dd-48f8-87ce-a3b13b6304af"/>
    <xsd:import namespace="f4721b62-5db6-439f-b86e-1efcf7aad4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8fa84-55dd-48f8-87ce-a3b13b630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21b62-5db6-439f-b86e-1efcf7aad4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28fa84-55dd-48f8-87ce-a3b13b6304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863DCD-0E23-4FD7-8006-64BBD94E9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8fa84-55dd-48f8-87ce-a3b13b6304af"/>
    <ds:schemaRef ds:uri="f4721b62-5db6-439f-b86e-1efcf7aad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717A8F-A04B-46A0-BDDA-6453952BDDDD}">
  <ds:schemaRefs>
    <ds:schemaRef ds:uri="http://purl.org/dc/elements/1.1/"/>
    <ds:schemaRef ds:uri="http://www.w3.org/XML/1998/namespace"/>
    <ds:schemaRef ds:uri="9d28fa84-55dd-48f8-87ce-a3b13b6304a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4721b62-5db6-439f-b86e-1efcf7aad42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FE1608-A3E4-44AD-B1F3-063CA227F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18159</TotalTime>
  <Words>720</Words>
  <Application>Microsoft Office PowerPoint</Application>
  <PresentationFormat>On-screen Show (4:3)</PresentationFormat>
  <Paragraphs>208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Canva Sans Bold</vt:lpstr>
      <vt:lpstr>Garet</vt:lpstr>
      <vt:lpstr>Garet Bold</vt:lpstr>
      <vt:lpstr>Gill Sans MT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Lerato Tsotetsi</cp:lastModifiedBy>
  <cp:revision>761</cp:revision>
  <cp:lastPrinted>2023-02-02T11:53:51Z</cp:lastPrinted>
  <dcterms:created xsi:type="dcterms:W3CDTF">2011-09-07T11:29:54Z</dcterms:created>
  <dcterms:modified xsi:type="dcterms:W3CDTF">2023-11-19T17:07:27Z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0x010100543DB7A41B2A644FA1402FEBE62B16B0</vt:lpwstr>
  </property>
</Properties>
</file>