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60" r:id="rId3"/>
    <p:sldId id="270" r:id="rId4"/>
    <p:sldId id="259" r:id="rId5"/>
    <p:sldId id="268" r:id="rId6"/>
    <p:sldId id="263" r:id="rId7"/>
    <p:sldId id="265" r:id="rId8"/>
    <p:sldId id="264" r:id="rId9"/>
    <p:sldId id="267" r:id="rId10"/>
    <p:sldId id="266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58" r:id="rId20"/>
    <p:sldId id="25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29"/>
    <p:restoredTop sz="94637"/>
  </p:normalViewPr>
  <p:slideViewPr>
    <p:cSldViewPr snapToGrid="0" snapToObjects="1">
      <p:cViewPr>
        <p:scale>
          <a:sx n="99" d="100"/>
          <a:sy n="99" d="100"/>
        </p:scale>
        <p:origin x="1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861016-6852-9349-ABC1-57F3CE4D4CAD}" type="doc">
      <dgm:prSet loTypeId="urn:microsoft.com/office/officeart/2005/8/layout/hierarchy2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1E117BE9-D483-0342-9332-9AB55976A40D}">
      <dgm:prSet phldrT="[Text]" custT="1"/>
      <dgm:spPr/>
      <dgm:t>
        <a:bodyPr/>
        <a:lstStyle/>
        <a:p>
          <a:r>
            <a:rPr lang="en-GB" sz="1400" dirty="0"/>
            <a:t>Cervical smear</a:t>
          </a:r>
        </a:p>
        <a:p>
          <a:r>
            <a:rPr lang="en-GB" sz="1400" b="1" dirty="0"/>
            <a:t>67 208</a:t>
          </a:r>
        </a:p>
      </dgm:t>
    </dgm:pt>
    <dgm:pt modelId="{DD938790-4ED9-A440-9848-CBC4DA8CB294}" type="parTrans" cxnId="{369F3D5B-8010-F940-9BCA-37F737364582}">
      <dgm:prSet/>
      <dgm:spPr/>
      <dgm:t>
        <a:bodyPr/>
        <a:lstStyle/>
        <a:p>
          <a:endParaRPr lang="en-GB" sz="2000"/>
        </a:p>
      </dgm:t>
    </dgm:pt>
    <dgm:pt modelId="{21CBC3C0-0098-E641-9DBC-E013605F8D8C}" type="sibTrans" cxnId="{369F3D5B-8010-F940-9BCA-37F737364582}">
      <dgm:prSet/>
      <dgm:spPr/>
      <dgm:t>
        <a:bodyPr/>
        <a:lstStyle/>
        <a:p>
          <a:endParaRPr lang="en-GB" sz="2000"/>
        </a:p>
      </dgm:t>
    </dgm:pt>
    <dgm:pt modelId="{C6CB8CE8-1927-D14F-9940-C06D4EAABDBC}">
      <dgm:prSet phldrT="[Text]" custT="1"/>
      <dgm:spPr/>
      <dgm:t>
        <a:bodyPr/>
        <a:lstStyle/>
        <a:p>
          <a:r>
            <a:rPr lang="en-GB" sz="1400" dirty="0"/>
            <a:t>Cytology HSIL</a:t>
          </a:r>
        </a:p>
        <a:p>
          <a:r>
            <a:rPr lang="en-GB" sz="1400" b="1" dirty="0"/>
            <a:t>4 182 (6.2%)</a:t>
          </a:r>
        </a:p>
      </dgm:t>
    </dgm:pt>
    <dgm:pt modelId="{3E19E6C1-E5A8-724E-A5A0-782F12B33E2A}" type="parTrans" cxnId="{81780838-9735-704B-A4D4-7AE1EB086149}">
      <dgm:prSet custT="1"/>
      <dgm:spPr/>
      <dgm:t>
        <a:bodyPr/>
        <a:lstStyle/>
        <a:p>
          <a:endParaRPr lang="en-GB" sz="600"/>
        </a:p>
      </dgm:t>
    </dgm:pt>
    <dgm:pt modelId="{E2D7BE79-F84D-2246-A7CB-21A475299B2C}" type="sibTrans" cxnId="{81780838-9735-704B-A4D4-7AE1EB086149}">
      <dgm:prSet/>
      <dgm:spPr/>
      <dgm:t>
        <a:bodyPr/>
        <a:lstStyle/>
        <a:p>
          <a:endParaRPr lang="en-GB" sz="2000"/>
        </a:p>
      </dgm:t>
    </dgm:pt>
    <dgm:pt modelId="{F06B879C-2F83-104C-A718-E385A4F95E3D}">
      <dgm:prSet phldrT="[Text]" custT="1"/>
      <dgm:spPr/>
      <dgm:t>
        <a:bodyPr/>
        <a:lstStyle/>
        <a:p>
          <a:r>
            <a:rPr lang="en-GB" sz="1400" dirty="0"/>
            <a:t>Follow-up</a:t>
          </a:r>
        </a:p>
        <a:p>
          <a:r>
            <a:rPr lang="en-GB" sz="1400" b="1" dirty="0"/>
            <a:t>1 112 (19%)</a:t>
          </a:r>
        </a:p>
      </dgm:t>
    </dgm:pt>
    <dgm:pt modelId="{8E7BD05B-CDFF-2445-AF25-1B6C848175DA}" type="parTrans" cxnId="{065235C4-3959-D64A-9EE5-19B9CA032174}">
      <dgm:prSet custT="1"/>
      <dgm:spPr/>
      <dgm:t>
        <a:bodyPr/>
        <a:lstStyle/>
        <a:p>
          <a:endParaRPr lang="en-GB" sz="600"/>
        </a:p>
      </dgm:t>
    </dgm:pt>
    <dgm:pt modelId="{C15B5286-60B3-2B43-811C-97E1B109DF90}" type="sibTrans" cxnId="{065235C4-3959-D64A-9EE5-19B9CA032174}">
      <dgm:prSet/>
      <dgm:spPr/>
      <dgm:t>
        <a:bodyPr/>
        <a:lstStyle/>
        <a:p>
          <a:endParaRPr lang="en-GB" sz="2000"/>
        </a:p>
      </dgm:t>
    </dgm:pt>
    <dgm:pt modelId="{CD0730CA-39F0-604D-9526-E09E816E1E86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GB" sz="1400" dirty="0"/>
            <a:t>Loss to follow-up</a:t>
          </a:r>
        </a:p>
        <a:p>
          <a:r>
            <a:rPr lang="en-GB" sz="1400" dirty="0"/>
            <a:t>3 070</a:t>
          </a:r>
        </a:p>
      </dgm:t>
    </dgm:pt>
    <dgm:pt modelId="{B90F404C-B4A3-434A-B21A-17A12A83C258}" type="parTrans" cxnId="{381BB533-3DB2-F94F-8B70-D157A34F33D4}">
      <dgm:prSet custT="1"/>
      <dgm:spPr/>
      <dgm:t>
        <a:bodyPr/>
        <a:lstStyle/>
        <a:p>
          <a:endParaRPr lang="en-GB" sz="700"/>
        </a:p>
      </dgm:t>
    </dgm:pt>
    <dgm:pt modelId="{32BF776E-D77C-484C-BC1D-125ED1BADFA3}" type="sibTrans" cxnId="{381BB533-3DB2-F94F-8B70-D157A34F33D4}">
      <dgm:prSet/>
      <dgm:spPr/>
      <dgm:t>
        <a:bodyPr/>
        <a:lstStyle/>
        <a:p>
          <a:endParaRPr lang="en-GB" sz="2000"/>
        </a:p>
      </dgm:t>
    </dgm:pt>
    <dgm:pt modelId="{790EB488-2EB3-A048-AEC3-43265A81B413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GB" sz="1400" dirty="0"/>
            <a:t>Cytology not HSIL</a:t>
          </a:r>
        </a:p>
        <a:p>
          <a:r>
            <a:rPr lang="en-GB" sz="1400" dirty="0"/>
            <a:t>63 026</a:t>
          </a:r>
        </a:p>
      </dgm:t>
    </dgm:pt>
    <dgm:pt modelId="{33AD8E75-9062-6E48-A4C2-7CB347E9F0E1}" type="sibTrans" cxnId="{E3807FB6-ABA1-244A-9AB4-4593741CB6ED}">
      <dgm:prSet/>
      <dgm:spPr/>
      <dgm:t>
        <a:bodyPr/>
        <a:lstStyle/>
        <a:p>
          <a:endParaRPr lang="en-GB" sz="2000"/>
        </a:p>
      </dgm:t>
    </dgm:pt>
    <dgm:pt modelId="{D685BF78-BF31-404E-9CEB-EDD9533E10DF}" type="parTrans" cxnId="{E3807FB6-ABA1-244A-9AB4-4593741CB6ED}">
      <dgm:prSet custT="1"/>
      <dgm:spPr/>
      <dgm:t>
        <a:bodyPr/>
        <a:lstStyle/>
        <a:p>
          <a:endParaRPr lang="en-GB" sz="600"/>
        </a:p>
      </dgm:t>
    </dgm:pt>
    <dgm:pt modelId="{EA4C0C20-3427-3841-AB58-BA94E3E45339}">
      <dgm:prSet custT="1"/>
      <dgm:spPr/>
      <dgm:t>
        <a:bodyPr/>
        <a:lstStyle/>
        <a:p>
          <a:r>
            <a:rPr lang="en-GB" sz="1400" dirty="0"/>
            <a:t>Histology HSIL</a:t>
          </a:r>
        </a:p>
        <a:p>
          <a:r>
            <a:rPr lang="en-GB" sz="1400" b="1" dirty="0"/>
            <a:t>766 (69%)</a:t>
          </a:r>
        </a:p>
      </dgm:t>
    </dgm:pt>
    <dgm:pt modelId="{FE4F755F-79F5-0546-8CC2-0BBC1313A942}" type="parTrans" cxnId="{27949F54-CBA3-2E49-B745-12D0B1214160}">
      <dgm:prSet custT="1"/>
      <dgm:spPr/>
      <dgm:t>
        <a:bodyPr/>
        <a:lstStyle/>
        <a:p>
          <a:endParaRPr lang="en-GB" sz="600"/>
        </a:p>
      </dgm:t>
    </dgm:pt>
    <dgm:pt modelId="{6C4A4A43-951E-8446-B076-26F53A8BDCB0}" type="sibTrans" cxnId="{27949F54-CBA3-2E49-B745-12D0B1214160}">
      <dgm:prSet/>
      <dgm:spPr/>
      <dgm:t>
        <a:bodyPr/>
        <a:lstStyle/>
        <a:p>
          <a:endParaRPr lang="en-GB" sz="2000"/>
        </a:p>
      </dgm:t>
    </dgm:pt>
    <dgm:pt modelId="{A78CAA24-AF0C-3E4D-8F64-5BEF03F153A7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GB" sz="1400" dirty="0"/>
            <a:t>Histology not HSIL</a:t>
          </a:r>
        </a:p>
        <a:p>
          <a:r>
            <a:rPr lang="en-GB" sz="1400" dirty="0"/>
            <a:t>346</a:t>
          </a:r>
        </a:p>
      </dgm:t>
    </dgm:pt>
    <dgm:pt modelId="{E899F948-0A25-F443-95AF-12E3A8DBD894}" type="parTrans" cxnId="{EF6716A6-2A07-8244-B0B3-ADCDB6A71703}">
      <dgm:prSet custT="1"/>
      <dgm:spPr/>
      <dgm:t>
        <a:bodyPr/>
        <a:lstStyle/>
        <a:p>
          <a:endParaRPr lang="en-GB" sz="900"/>
        </a:p>
      </dgm:t>
    </dgm:pt>
    <dgm:pt modelId="{82765291-2699-CD47-8FA5-28CCDD3C98A6}" type="sibTrans" cxnId="{EF6716A6-2A07-8244-B0B3-ADCDB6A71703}">
      <dgm:prSet/>
      <dgm:spPr/>
      <dgm:t>
        <a:bodyPr/>
        <a:lstStyle/>
        <a:p>
          <a:endParaRPr lang="en-GB" sz="2000"/>
        </a:p>
      </dgm:t>
    </dgm:pt>
    <dgm:pt modelId="{9BD0EB4E-5044-3D47-9E6B-E4101B616A92}">
      <dgm:prSet custT="1"/>
      <dgm:spPr/>
      <dgm:t>
        <a:bodyPr/>
        <a:lstStyle/>
        <a:p>
          <a:r>
            <a:rPr lang="en-GB" sz="1400" dirty="0"/>
            <a:t>1-step management</a:t>
          </a:r>
        </a:p>
      </dgm:t>
    </dgm:pt>
    <dgm:pt modelId="{5252667B-9451-C34A-A108-7184B5775251}" type="parTrans" cxnId="{F5410CD1-D113-BD48-A7AE-1E37FE4977E0}">
      <dgm:prSet custT="1"/>
      <dgm:spPr/>
      <dgm:t>
        <a:bodyPr/>
        <a:lstStyle/>
        <a:p>
          <a:endParaRPr lang="en-GB" sz="600"/>
        </a:p>
      </dgm:t>
    </dgm:pt>
    <dgm:pt modelId="{7030750D-E3A5-CB4E-9A38-D8A146EC6397}" type="sibTrans" cxnId="{F5410CD1-D113-BD48-A7AE-1E37FE4977E0}">
      <dgm:prSet/>
      <dgm:spPr/>
      <dgm:t>
        <a:bodyPr/>
        <a:lstStyle/>
        <a:p>
          <a:endParaRPr lang="en-GB" sz="2000"/>
        </a:p>
      </dgm:t>
    </dgm:pt>
    <dgm:pt modelId="{25EEE272-62D8-DC4B-893D-BE50836969FB}">
      <dgm:prSet custT="1"/>
      <dgm:spPr/>
      <dgm:t>
        <a:bodyPr/>
        <a:lstStyle/>
        <a:p>
          <a:r>
            <a:rPr lang="en-GB" sz="1400" dirty="0"/>
            <a:t>2-step management</a:t>
          </a:r>
        </a:p>
      </dgm:t>
    </dgm:pt>
    <dgm:pt modelId="{DD7C9A0E-FDAF-E943-9B50-E476D076CCDD}" type="parTrans" cxnId="{9F507F23-1680-2642-91D9-248667F819E6}">
      <dgm:prSet custT="1"/>
      <dgm:spPr/>
      <dgm:t>
        <a:bodyPr/>
        <a:lstStyle/>
        <a:p>
          <a:endParaRPr lang="en-GB" sz="600"/>
        </a:p>
      </dgm:t>
    </dgm:pt>
    <dgm:pt modelId="{AC9186AB-1A50-5C40-A935-43AACAB9F4CD}" type="sibTrans" cxnId="{9F507F23-1680-2642-91D9-248667F819E6}">
      <dgm:prSet/>
      <dgm:spPr/>
      <dgm:t>
        <a:bodyPr/>
        <a:lstStyle/>
        <a:p>
          <a:endParaRPr lang="en-GB" sz="2000"/>
        </a:p>
      </dgm:t>
    </dgm:pt>
    <dgm:pt modelId="{87E0F7DB-4A4B-2A49-81D2-8D3138899E87}">
      <dgm:prSet custT="1"/>
      <dgm:spPr>
        <a:solidFill>
          <a:schemeClr val="accent2">
            <a:lumMod val="60000"/>
            <a:lumOff val="40000"/>
          </a:schemeClr>
        </a:solidFill>
        <a:ln w="57150">
          <a:solidFill>
            <a:srgbClr val="00B050"/>
          </a:solidFill>
        </a:ln>
      </dgm:spPr>
      <dgm:t>
        <a:bodyPr/>
        <a:lstStyle/>
        <a:p>
          <a:r>
            <a:rPr lang="en-GB" sz="1400" dirty="0"/>
            <a:t>Treated</a:t>
          </a:r>
        </a:p>
        <a:p>
          <a:r>
            <a:rPr lang="en-GB" sz="1400" b="1" dirty="0">
              <a:solidFill>
                <a:schemeClr val="tx1"/>
              </a:solidFill>
            </a:rPr>
            <a:t>475 (62%)</a:t>
          </a:r>
        </a:p>
      </dgm:t>
    </dgm:pt>
    <dgm:pt modelId="{1833A354-CA13-A448-81D8-B6CBC54EC691}" type="parTrans" cxnId="{236A8873-B878-C74F-A4ED-8664DD29B70A}">
      <dgm:prSet custT="1"/>
      <dgm:spPr/>
      <dgm:t>
        <a:bodyPr/>
        <a:lstStyle/>
        <a:p>
          <a:endParaRPr lang="en-GB" sz="600"/>
        </a:p>
      </dgm:t>
    </dgm:pt>
    <dgm:pt modelId="{88293447-F3BB-8A48-8183-D028FF66765E}" type="sibTrans" cxnId="{236A8873-B878-C74F-A4ED-8664DD29B70A}">
      <dgm:prSet/>
      <dgm:spPr/>
      <dgm:t>
        <a:bodyPr/>
        <a:lstStyle/>
        <a:p>
          <a:endParaRPr lang="en-GB" sz="2000"/>
        </a:p>
      </dgm:t>
    </dgm:pt>
    <dgm:pt modelId="{14B60628-8F7E-7D4B-9318-87D8BBCFC6D7}">
      <dgm:prSet custT="1"/>
      <dgm:spPr/>
      <dgm:t>
        <a:bodyPr/>
        <a:lstStyle/>
        <a:p>
          <a:r>
            <a:rPr lang="en-GB" sz="1400" dirty="0"/>
            <a:t>Confirmatory test</a:t>
          </a:r>
        </a:p>
        <a:p>
          <a:r>
            <a:rPr lang="en-GB" sz="1400" b="1" dirty="0"/>
            <a:t>291 (38%)</a:t>
          </a:r>
        </a:p>
      </dgm:t>
    </dgm:pt>
    <dgm:pt modelId="{F7B26772-2197-0B40-A571-DAE0FFAAF476}" type="parTrans" cxnId="{9C21DA03-13F1-CE48-B191-AB791FBF6249}">
      <dgm:prSet custT="1"/>
      <dgm:spPr/>
      <dgm:t>
        <a:bodyPr/>
        <a:lstStyle/>
        <a:p>
          <a:endParaRPr lang="en-GB" sz="600"/>
        </a:p>
      </dgm:t>
    </dgm:pt>
    <dgm:pt modelId="{821666FB-734F-FB43-A19C-D6EE8B936C68}" type="sibTrans" cxnId="{9C21DA03-13F1-CE48-B191-AB791FBF6249}">
      <dgm:prSet/>
      <dgm:spPr/>
      <dgm:t>
        <a:bodyPr/>
        <a:lstStyle/>
        <a:p>
          <a:endParaRPr lang="en-GB" sz="2000"/>
        </a:p>
      </dgm:t>
    </dgm:pt>
    <dgm:pt modelId="{534EE406-2722-8B4A-B53C-6EC61F39739E}">
      <dgm:prSet custT="1"/>
      <dgm:spPr>
        <a:solidFill>
          <a:schemeClr val="accent2">
            <a:lumMod val="60000"/>
            <a:lumOff val="40000"/>
          </a:schemeClr>
        </a:solidFill>
        <a:ln w="57150">
          <a:solidFill>
            <a:srgbClr val="00B050"/>
          </a:solidFill>
        </a:ln>
      </dgm:spPr>
      <dgm:t>
        <a:bodyPr/>
        <a:lstStyle/>
        <a:p>
          <a:r>
            <a:rPr lang="en-GB" sz="1400" dirty="0"/>
            <a:t>Treated</a:t>
          </a:r>
        </a:p>
        <a:p>
          <a:r>
            <a:rPr lang="en-GB" sz="1400" b="1" dirty="0">
              <a:solidFill>
                <a:schemeClr val="tx1"/>
              </a:solidFill>
            </a:rPr>
            <a:t>144 (49%)</a:t>
          </a:r>
        </a:p>
      </dgm:t>
    </dgm:pt>
    <dgm:pt modelId="{3B38F38B-D1FA-A74B-B9EA-ECC1A5EA021D}" type="parTrans" cxnId="{5495CBD0-7BCC-4A4C-8A23-66EF72B38AEE}">
      <dgm:prSet custT="1"/>
      <dgm:spPr/>
      <dgm:t>
        <a:bodyPr/>
        <a:lstStyle/>
        <a:p>
          <a:endParaRPr lang="en-GB" sz="600"/>
        </a:p>
      </dgm:t>
    </dgm:pt>
    <dgm:pt modelId="{6EF01A74-2D2D-9644-959E-290828E07457}" type="sibTrans" cxnId="{5495CBD0-7BCC-4A4C-8A23-66EF72B38AEE}">
      <dgm:prSet/>
      <dgm:spPr/>
      <dgm:t>
        <a:bodyPr/>
        <a:lstStyle/>
        <a:p>
          <a:endParaRPr lang="en-GB" sz="2000"/>
        </a:p>
      </dgm:t>
    </dgm:pt>
    <dgm:pt modelId="{407B0BC1-682D-CD43-ADCC-B5D144C1223C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GB" sz="1400" dirty="0"/>
            <a:t>Loss to follow-up</a:t>
          </a:r>
        </a:p>
        <a:p>
          <a:r>
            <a:rPr lang="en-GB" sz="1400" dirty="0"/>
            <a:t>147</a:t>
          </a:r>
        </a:p>
      </dgm:t>
    </dgm:pt>
    <dgm:pt modelId="{55EB225F-25C8-9C41-AB3B-0D9666B8B687}" type="parTrans" cxnId="{9A162E0A-24F8-024C-8BEA-54A8D39AFD41}">
      <dgm:prSet custT="1"/>
      <dgm:spPr/>
      <dgm:t>
        <a:bodyPr/>
        <a:lstStyle/>
        <a:p>
          <a:endParaRPr lang="en-GB" sz="700"/>
        </a:p>
      </dgm:t>
    </dgm:pt>
    <dgm:pt modelId="{C88DF643-BA67-DD41-A91E-8048D3057A25}" type="sibTrans" cxnId="{9A162E0A-24F8-024C-8BEA-54A8D39AFD41}">
      <dgm:prSet/>
      <dgm:spPr/>
      <dgm:t>
        <a:bodyPr/>
        <a:lstStyle/>
        <a:p>
          <a:endParaRPr lang="en-GB" sz="2000"/>
        </a:p>
      </dgm:t>
    </dgm:pt>
    <dgm:pt modelId="{19DFDE18-67B9-F34D-85B1-5409AAAA3E1F}" type="pres">
      <dgm:prSet presAssocID="{82861016-6852-9349-ABC1-57F3CE4D4CA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CF25DED-9BF4-3147-A96E-71B417D2B56D}" type="pres">
      <dgm:prSet presAssocID="{1E117BE9-D483-0342-9332-9AB55976A40D}" presName="root1" presStyleCnt="0"/>
      <dgm:spPr/>
    </dgm:pt>
    <dgm:pt modelId="{A5AAC0BC-9EF1-D244-B7BC-32097797C6F2}" type="pres">
      <dgm:prSet presAssocID="{1E117BE9-D483-0342-9332-9AB55976A40D}" presName="LevelOneTextNode" presStyleLbl="node0" presStyleIdx="0" presStyleCnt="1" custLinFactY="-15800" custLinFactNeighborX="819" custLinFactNeighborY="-100000">
        <dgm:presLayoutVars>
          <dgm:chPref val="3"/>
        </dgm:presLayoutVars>
      </dgm:prSet>
      <dgm:spPr/>
    </dgm:pt>
    <dgm:pt modelId="{5B5A6D6F-B086-EE48-9766-854450BDCF08}" type="pres">
      <dgm:prSet presAssocID="{1E117BE9-D483-0342-9332-9AB55976A40D}" presName="level2hierChild" presStyleCnt="0"/>
      <dgm:spPr/>
    </dgm:pt>
    <dgm:pt modelId="{4684649A-15C3-6644-BD41-F03B25B21241}" type="pres">
      <dgm:prSet presAssocID="{3E19E6C1-E5A8-724E-A5A0-782F12B33E2A}" presName="conn2-1" presStyleLbl="parChTrans1D2" presStyleIdx="0" presStyleCnt="2"/>
      <dgm:spPr/>
    </dgm:pt>
    <dgm:pt modelId="{ED858C77-96FD-B24A-8D97-80B0BA48DB1A}" type="pres">
      <dgm:prSet presAssocID="{3E19E6C1-E5A8-724E-A5A0-782F12B33E2A}" presName="connTx" presStyleLbl="parChTrans1D2" presStyleIdx="0" presStyleCnt="2"/>
      <dgm:spPr/>
    </dgm:pt>
    <dgm:pt modelId="{559FBE7C-7C9B-9F42-B06C-DBC1B939B6B6}" type="pres">
      <dgm:prSet presAssocID="{C6CB8CE8-1927-D14F-9940-C06D4EAABDBC}" presName="root2" presStyleCnt="0"/>
      <dgm:spPr/>
    </dgm:pt>
    <dgm:pt modelId="{FBB155D1-2B87-6540-BAF0-A76D475FEB76}" type="pres">
      <dgm:prSet presAssocID="{C6CB8CE8-1927-D14F-9940-C06D4EAABDBC}" presName="LevelTwoTextNode" presStyleLbl="node2" presStyleIdx="0" presStyleCnt="2" custLinFactY="-8299" custLinFactNeighborX="-10469" custLinFactNeighborY="-100000">
        <dgm:presLayoutVars>
          <dgm:chPref val="3"/>
        </dgm:presLayoutVars>
      </dgm:prSet>
      <dgm:spPr/>
    </dgm:pt>
    <dgm:pt modelId="{776E0E9E-428B-C341-AAA3-CB6A2F4B175A}" type="pres">
      <dgm:prSet presAssocID="{C6CB8CE8-1927-D14F-9940-C06D4EAABDBC}" presName="level3hierChild" presStyleCnt="0"/>
      <dgm:spPr/>
    </dgm:pt>
    <dgm:pt modelId="{458AD69D-6174-FE43-846C-184C0864A569}" type="pres">
      <dgm:prSet presAssocID="{8E7BD05B-CDFF-2445-AF25-1B6C848175DA}" presName="conn2-1" presStyleLbl="parChTrans1D3" presStyleIdx="0" presStyleCnt="2"/>
      <dgm:spPr/>
    </dgm:pt>
    <dgm:pt modelId="{6E9481B4-D121-F14A-AD7A-415808E15549}" type="pres">
      <dgm:prSet presAssocID="{8E7BD05B-CDFF-2445-AF25-1B6C848175DA}" presName="connTx" presStyleLbl="parChTrans1D3" presStyleIdx="0" presStyleCnt="2"/>
      <dgm:spPr/>
    </dgm:pt>
    <dgm:pt modelId="{341FC10B-B099-B14A-BBCD-4372A02A5F5D}" type="pres">
      <dgm:prSet presAssocID="{F06B879C-2F83-104C-A718-E385A4F95E3D}" presName="root2" presStyleCnt="0"/>
      <dgm:spPr/>
    </dgm:pt>
    <dgm:pt modelId="{4A63C9C7-9925-AA43-9214-CAF946CB2C61}" type="pres">
      <dgm:prSet presAssocID="{F06B879C-2F83-104C-A718-E385A4F95E3D}" presName="LevelTwoTextNode" presStyleLbl="node3" presStyleIdx="0" presStyleCnt="2" custLinFactNeighborX="-27552" custLinFactNeighborY="-99928">
        <dgm:presLayoutVars>
          <dgm:chPref val="3"/>
        </dgm:presLayoutVars>
      </dgm:prSet>
      <dgm:spPr/>
    </dgm:pt>
    <dgm:pt modelId="{3AB56F99-6013-DE4D-A144-B49060F41057}" type="pres">
      <dgm:prSet presAssocID="{F06B879C-2F83-104C-A718-E385A4F95E3D}" presName="level3hierChild" presStyleCnt="0"/>
      <dgm:spPr/>
    </dgm:pt>
    <dgm:pt modelId="{49BE2B49-9D9E-9742-9F46-967861623F58}" type="pres">
      <dgm:prSet presAssocID="{FE4F755F-79F5-0546-8CC2-0BBC1313A942}" presName="conn2-1" presStyleLbl="parChTrans1D4" presStyleIdx="0" presStyleCnt="8"/>
      <dgm:spPr/>
    </dgm:pt>
    <dgm:pt modelId="{83B54BB4-F564-7044-A33D-641821BC06F6}" type="pres">
      <dgm:prSet presAssocID="{FE4F755F-79F5-0546-8CC2-0BBC1313A942}" presName="connTx" presStyleLbl="parChTrans1D4" presStyleIdx="0" presStyleCnt="8"/>
      <dgm:spPr/>
    </dgm:pt>
    <dgm:pt modelId="{9F332820-8378-BC41-9494-4306B471F26D}" type="pres">
      <dgm:prSet presAssocID="{EA4C0C20-3427-3841-AB58-BA94E3E45339}" presName="root2" presStyleCnt="0"/>
      <dgm:spPr/>
    </dgm:pt>
    <dgm:pt modelId="{B4D69590-1C43-6A4B-91D7-5EDCC5505C93}" type="pres">
      <dgm:prSet presAssocID="{EA4C0C20-3427-3841-AB58-BA94E3E45339}" presName="LevelTwoTextNode" presStyleLbl="node4" presStyleIdx="0" presStyleCnt="8" custLinFactNeighborX="-45354" custLinFactNeighborY="-85870">
        <dgm:presLayoutVars>
          <dgm:chPref val="3"/>
        </dgm:presLayoutVars>
      </dgm:prSet>
      <dgm:spPr/>
    </dgm:pt>
    <dgm:pt modelId="{5317DE1C-7A32-AE4A-852E-57D9C14A683B}" type="pres">
      <dgm:prSet presAssocID="{EA4C0C20-3427-3841-AB58-BA94E3E45339}" presName="level3hierChild" presStyleCnt="0"/>
      <dgm:spPr/>
    </dgm:pt>
    <dgm:pt modelId="{5148224B-36E8-AE40-84A8-D84E808EC184}" type="pres">
      <dgm:prSet presAssocID="{5252667B-9451-C34A-A108-7184B5775251}" presName="conn2-1" presStyleLbl="parChTrans1D4" presStyleIdx="1" presStyleCnt="8"/>
      <dgm:spPr/>
    </dgm:pt>
    <dgm:pt modelId="{E55D8ABD-1089-EC4D-A6BF-F4B932593B13}" type="pres">
      <dgm:prSet presAssocID="{5252667B-9451-C34A-A108-7184B5775251}" presName="connTx" presStyleLbl="parChTrans1D4" presStyleIdx="1" presStyleCnt="8"/>
      <dgm:spPr/>
    </dgm:pt>
    <dgm:pt modelId="{97469AC4-889E-704B-B877-67817A133DEF}" type="pres">
      <dgm:prSet presAssocID="{9BD0EB4E-5044-3D47-9E6B-E4101B616A92}" presName="root2" presStyleCnt="0"/>
      <dgm:spPr/>
    </dgm:pt>
    <dgm:pt modelId="{D2B23F98-1979-4F42-BBC2-26498B57EC13}" type="pres">
      <dgm:prSet presAssocID="{9BD0EB4E-5044-3D47-9E6B-E4101B616A92}" presName="LevelTwoTextNode" presStyleLbl="node4" presStyleIdx="1" presStyleCnt="8" custLinFactNeighborX="-61753" custLinFactNeighborY="-50596">
        <dgm:presLayoutVars>
          <dgm:chPref val="3"/>
        </dgm:presLayoutVars>
      </dgm:prSet>
      <dgm:spPr/>
    </dgm:pt>
    <dgm:pt modelId="{2C396CDD-F232-304E-AE1E-973FF5277449}" type="pres">
      <dgm:prSet presAssocID="{9BD0EB4E-5044-3D47-9E6B-E4101B616A92}" presName="level3hierChild" presStyleCnt="0"/>
      <dgm:spPr/>
    </dgm:pt>
    <dgm:pt modelId="{DE140A80-A000-9344-8BBE-B82D487C37D9}" type="pres">
      <dgm:prSet presAssocID="{1833A354-CA13-A448-81D8-B6CBC54EC691}" presName="conn2-1" presStyleLbl="parChTrans1D4" presStyleIdx="2" presStyleCnt="8"/>
      <dgm:spPr/>
    </dgm:pt>
    <dgm:pt modelId="{39C96022-585D-5D4C-8028-33D3281EE2D0}" type="pres">
      <dgm:prSet presAssocID="{1833A354-CA13-A448-81D8-B6CBC54EC691}" presName="connTx" presStyleLbl="parChTrans1D4" presStyleIdx="2" presStyleCnt="8"/>
      <dgm:spPr/>
    </dgm:pt>
    <dgm:pt modelId="{BBD53082-2181-C145-B1F4-E7142EFA434E}" type="pres">
      <dgm:prSet presAssocID="{87E0F7DB-4A4B-2A49-81D2-8D3138899E87}" presName="root2" presStyleCnt="0"/>
      <dgm:spPr/>
    </dgm:pt>
    <dgm:pt modelId="{29879A27-BD64-7F4B-AEAA-34910D173235}" type="pres">
      <dgm:prSet presAssocID="{87E0F7DB-4A4B-2A49-81D2-8D3138899E87}" presName="LevelTwoTextNode" presStyleLbl="node4" presStyleIdx="2" presStyleCnt="8" custLinFactNeighborX="-75360" custLinFactNeighborY="-50596">
        <dgm:presLayoutVars>
          <dgm:chPref val="3"/>
        </dgm:presLayoutVars>
      </dgm:prSet>
      <dgm:spPr/>
    </dgm:pt>
    <dgm:pt modelId="{A9DB7033-FB20-9840-8A9F-C98FA3FC47FD}" type="pres">
      <dgm:prSet presAssocID="{87E0F7DB-4A4B-2A49-81D2-8D3138899E87}" presName="level3hierChild" presStyleCnt="0"/>
      <dgm:spPr/>
    </dgm:pt>
    <dgm:pt modelId="{16367F22-1CCA-7145-A715-926C6C0E5F56}" type="pres">
      <dgm:prSet presAssocID="{DD7C9A0E-FDAF-E943-9B50-E476D076CCDD}" presName="conn2-1" presStyleLbl="parChTrans1D4" presStyleIdx="3" presStyleCnt="8"/>
      <dgm:spPr/>
    </dgm:pt>
    <dgm:pt modelId="{70A2B977-0231-0A45-AEDE-83DF26204145}" type="pres">
      <dgm:prSet presAssocID="{DD7C9A0E-FDAF-E943-9B50-E476D076CCDD}" presName="connTx" presStyleLbl="parChTrans1D4" presStyleIdx="3" presStyleCnt="8"/>
      <dgm:spPr/>
    </dgm:pt>
    <dgm:pt modelId="{0B9575B1-C05B-6540-AA83-71E069EB1213}" type="pres">
      <dgm:prSet presAssocID="{25EEE272-62D8-DC4B-893D-BE50836969FB}" presName="root2" presStyleCnt="0"/>
      <dgm:spPr/>
    </dgm:pt>
    <dgm:pt modelId="{C09B7ECF-8804-7B46-B011-E95F077A2FDA}" type="pres">
      <dgm:prSet presAssocID="{25EEE272-62D8-DC4B-893D-BE50836969FB}" presName="LevelTwoTextNode" presStyleLbl="node4" presStyleIdx="3" presStyleCnt="8" custLinFactNeighborX="-61751" custLinFactNeighborY="-64375">
        <dgm:presLayoutVars>
          <dgm:chPref val="3"/>
        </dgm:presLayoutVars>
      </dgm:prSet>
      <dgm:spPr/>
    </dgm:pt>
    <dgm:pt modelId="{C9EF93E4-5085-3542-8CFE-7C53F89508E0}" type="pres">
      <dgm:prSet presAssocID="{25EEE272-62D8-DC4B-893D-BE50836969FB}" presName="level3hierChild" presStyleCnt="0"/>
      <dgm:spPr/>
    </dgm:pt>
    <dgm:pt modelId="{1E46ED63-92FB-BE41-B82D-7D001D99EF4D}" type="pres">
      <dgm:prSet presAssocID="{F7B26772-2197-0B40-A571-DAE0FFAAF476}" presName="conn2-1" presStyleLbl="parChTrans1D4" presStyleIdx="4" presStyleCnt="8"/>
      <dgm:spPr/>
    </dgm:pt>
    <dgm:pt modelId="{B230C690-4044-A84E-AD60-91A01B92C41E}" type="pres">
      <dgm:prSet presAssocID="{F7B26772-2197-0B40-A571-DAE0FFAAF476}" presName="connTx" presStyleLbl="parChTrans1D4" presStyleIdx="4" presStyleCnt="8"/>
      <dgm:spPr/>
    </dgm:pt>
    <dgm:pt modelId="{ABFCD3D5-6D0C-5548-81E0-841CC0F6C587}" type="pres">
      <dgm:prSet presAssocID="{14B60628-8F7E-7D4B-9318-87D8BBCFC6D7}" presName="root2" presStyleCnt="0"/>
      <dgm:spPr/>
    </dgm:pt>
    <dgm:pt modelId="{1DAAAEE7-72AE-3749-AF5F-45E982BD1E27}" type="pres">
      <dgm:prSet presAssocID="{14B60628-8F7E-7D4B-9318-87D8BBCFC6D7}" presName="LevelTwoTextNode" presStyleLbl="node4" presStyleIdx="4" presStyleCnt="8" custLinFactNeighborX="-76406" custLinFactNeighborY="-64375">
        <dgm:presLayoutVars>
          <dgm:chPref val="3"/>
        </dgm:presLayoutVars>
      </dgm:prSet>
      <dgm:spPr/>
    </dgm:pt>
    <dgm:pt modelId="{0E252C27-3ADD-3140-A7ED-A5051039871D}" type="pres">
      <dgm:prSet presAssocID="{14B60628-8F7E-7D4B-9318-87D8BBCFC6D7}" presName="level3hierChild" presStyleCnt="0"/>
      <dgm:spPr/>
    </dgm:pt>
    <dgm:pt modelId="{B4EDFC0D-6475-954D-8400-0C91394E2F40}" type="pres">
      <dgm:prSet presAssocID="{3B38F38B-D1FA-A74B-B9EA-ECC1A5EA021D}" presName="conn2-1" presStyleLbl="parChTrans1D4" presStyleIdx="5" presStyleCnt="8"/>
      <dgm:spPr/>
    </dgm:pt>
    <dgm:pt modelId="{E56F4C37-ED3A-8547-A5CB-F2E0E24A0317}" type="pres">
      <dgm:prSet presAssocID="{3B38F38B-D1FA-A74B-B9EA-ECC1A5EA021D}" presName="connTx" presStyleLbl="parChTrans1D4" presStyleIdx="5" presStyleCnt="8"/>
      <dgm:spPr/>
    </dgm:pt>
    <dgm:pt modelId="{DCBA439D-EBC1-3944-8913-868F9AFB35FC}" type="pres">
      <dgm:prSet presAssocID="{534EE406-2722-8B4A-B53C-6EC61F39739E}" presName="root2" presStyleCnt="0"/>
      <dgm:spPr/>
    </dgm:pt>
    <dgm:pt modelId="{1C1AF0B8-B5D5-4641-9587-CAD80CD73514}" type="pres">
      <dgm:prSet presAssocID="{534EE406-2722-8B4A-B53C-6EC61F39739E}" presName="LevelTwoTextNode" presStyleLbl="node4" presStyleIdx="5" presStyleCnt="8" custLinFactNeighborX="-98511" custLinFactNeighborY="-71287">
        <dgm:presLayoutVars>
          <dgm:chPref val="3"/>
        </dgm:presLayoutVars>
      </dgm:prSet>
      <dgm:spPr/>
    </dgm:pt>
    <dgm:pt modelId="{4A738E8D-D6D3-B14B-89E6-F7268165F483}" type="pres">
      <dgm:prSet presAssocID="{534EE406-2722-8B4A-B53C-6EC61F39739E}" presName="level3hierChild" presStyleCnt="0"/>
      <dgm:spPr/>
    </dgm:pt>
    <dgm:pt modelId="{E7064D97-C6DA-C746-A270-866598587FCA}" type="pres">
      <dgm:prSet presAssocID="{55EB225F-25C8-9C41-AB3B-0D9666B8B687}" presName="conn2-1" presStyleLbl="parChTrans1D4" presStyleIdx="6" presStyleCnt="8"/>
      <dgm:spPr/>
    </dgm:pt>
    <dgm:pt modelId="{FF260315-69BC-5047-BD68-9D40C1837AF2}" type="pres">
      <dgm:prSet presAssocID="{55EB225F-25C8-9C41-AB3B-0D9666B8B687}" presName="connTx" presStyleLbl="parChTrans1D4" presStyleIdx="6" presStyleCnt="8"/>
      <dgm:spPr/>
    </dgm:pt>
    <dgm:pt modelId="{B02A6684-2A0F-5842-A74E-730BACBCB732}" type="pres">
      <dgm:prSet presAssocID="{407B0BC1-682D-CD43-ADCC-B5D144C1223C}" presName="root2" presStyleCnt="0"/>
      <dgm:spPr/>
    </dgm:pt>
    <dgm:pt modelId="{10F3E42B-6745-CF44-AC4B-5844764EAF78}" type="pres">
      <dgm:prSet presAssocID="{407B0BC1-682D-CD43-ADCC-B5D144C1223C}" presName="LevelTwoTextNode" presStyleLbl="node4" presStyleIdx="6" presStyleCnt="8" custLinFactY="56497" custLinFactNeighborX="-95373" custLinFactNeighborY="100000">
        <dgm:presLayoutVars>
          <dgm:chPref val="3"/>
        </dgm:presLayoutVars>
      </dgm:prSet>
      <dgm:spPr/>
    </dgm:pt>
    <dgm:pt modelId="{86DEB7D4-C5A6-264F-A15D-BCE4FE65EF02}" type="pres">
      <dgm:prSet presAssocID="{407B0BC1-682D-CD43-ADCC-B5D144C1223C}" presName="level3hierChild" presStyleCnt="0"/>
      <dgm:spPr/>
    </dgm:pt>
    <dgm:pt modelId="{62845187-897D-F34D-B5DD-F823DD19CED1}" type="pres">
      <dgm:prSet presAssocID="{E899F948-0A25-F443-95AF-12E3A8DBD894}" presName="conn2-1" presStyleLbl="parChTrans1D4" presStyleIdx="7" presStyleCnt="8"/>
      <dgm:spPr/>
    </dgm:pt>
    <dgm:pt modelId="{B8BE3DDE-8A19-334F-88F0-78753C0DE82B}" type="pres">
      <dgm:prSet presAssocID="{E899F948-0A25-F443-95AF-12E3A8DBD894}" presName="connTx" presStyleLbl="parChTrans1D4" presStyleIdx="7" presStyleCnt="8"/>
      <dgm:spPr/>
    </dgm:pt>
    <dgm:pt modelId="{C5FFFF98-5C9C-224A-B24B-1F7DB7F2E59A}" type="pres">
      <dgm:prSet presAssocID="{A78CAA24-AF0C-3E4D-8F64-5BEF03F153A7}" presName="root2" presStyleCnt="0"/>
      <dgm:spPr/>
    </dgm:pt>
    <dgm:pt modelId="{D8F08C0B-F508-244D-BE8A-2BA2ED271C9B}" type="pres">
      <dgm:prSet presAssocID="{A78CAA24-AF0C-3E4D-8F64-5BEF03F153A7}" presName="LevelTwoTextNode" presStyleLbl="node4" presStyleIdx="7" presStyleCnt="8" custLinFactY="85247" custLinFactNeighborX="-36753" custLinFactNeighborY="100000">
        <dgm:presLayoutVars>
          <dgm:chPref val="3"/>
        </dgm:presLayoutVars>
      </dgm:prSet>
      <dgm:spPr/>
    </dgm:pt>
    <dgm:pt modelId="{9BB3C415-4704-2041-98F4-29062D8179D4}" type="pres">
      <dgm:prSet presAssocID="{A78CAA24-AF0C-3E4D-8F64-5BEF03F153A7}" presName="level3hierChild" presStyleCnt="0"/>
      <dgm:spPr/>
    </dgm:pt>
    <dgm:pt modelId="{20E1A38F-2419-AF4A-9828-44CCF905A7EB}" type="pres">
      <dgm:prSet presAssocID="{B90F404C-B4A3-434A-B21A-17A12A83C258}" presName="conn2-1" presStyleLbl="parChTrans1D3" presStyleIdx="1" presStyleCnt="2"/>
      <dgm:spPr/>
    </dgm:pt>
    <dgm:pt modelId="{BECC083A-0C3B-C647-8F5E-519C8AB63662}" type="pres">
      <dgm:prSet presAssocID="{B90F404C-B4A3-434A-B21A-17A12A83C258}" presName="connTx" presStyleLbl="parChTrans1D3" presStyleIdx="1" presStyleCnt="2"/>
      <dgm:spPr/>
    </dgm:pt>
    <dgm:pt modelId="{B06CE582-B3BF-2343-ACD3-3B897AA2AF26}" type="pres">
      <dgm:prSet presAssocID="{CD0730CA-39F0-604D-9526-E09E816E1E86}" presName="root2" presStyleCnt="0"/>
      <dgm:spPr/>
    </dgm:pt>
    <dgm:pt modelId="{77713F8A-2A3A-D641-8AE9-ECC72C291B76}" type="pres">
      <dgm:prSet presAssocID="{CD0730CA-39F0-604D-9526-E09E816E1E86}" presName="LevelTwoTextNode" presStyleLbl="node3" presStyleIdx="1" presStyleCnt="2" custLinFactY="27748" custLinFactNeighborX="-24068" custLinFactNeighborY="100000">
        <dgm:presLayoutVars>
          <dgm:chPref val="3"/>
        </dgm:presLayoutVars>
      </dgm:prSet>
      <dgm:spPr/>
    </dgm:pt>
    <dgm:pt modelId="{D29E6E32-A457-CB42-A112-76B12919F642}" type="pres">
      <dgm:prSet presAssocID="{CD0730CA-39F0-604D-9526-E09E816E1E86}" presName="level3hierChild" presStyleCnt="0"/>
      <dgm:spPr/>
    </dgm:pt>
    <dgm:pt modelId="{62A6E108-2EA8-D444-BE91-23499082B871}" type="pres">
      <dgm:prSet presAssocID="{D685BF78-BF31-404E-9CEB-EDD9533E10DF}" presName="conn2-1" presStyleLbl="parChTrans1D2" presStyleIdx="1" presStyleCnt="2"/>
      <dgm:spPr/>
    </dgm:pt>
    <dgm:pt modelId="{AEF35F17-A3F4-A841-A854-63A65A39970D}" type="pres">
      <dgm:prSet presAssocID="{D685BF78-BF31-404E-9CEB-EDD9533E10DF}" presName="connTx" presStyleLbl="parChTrans1D2" presStyleIdx="1" presStyleCnt="2"/>
      <dgm:spPr/>
    </dgm:pt>
    <dgm:pt modelId="{FDCDFCD1-641F-D14A-86E7-C54952EF4053}" type="pres">
      <dgm:prSet presAssocID="{790EB488-2EB3-A048-AEC3-43265A81B413}" presName="root2" presStyleCnt="0"/>
      <dgm:spPr/>
    </dgm:pt>
    <dgm:pt modelId="{E3B06E9E-63E8-C241-B141-C3BE9FA150D5}" type="pres">
      <dgm:prSet presAssocID="{790EB488-2EB3-A048-AEC3-43265A81B413}" presName="LevelTwoTextNode" presStyleLbl="node2" presStyleIdx="1" presStyleCnt="2" custLinFactNeighborX="-10468" custLinFactNeighborY="70247">
        <dgm:presLayoutVars>
          <dgm:chPref val="3"/>
        </dgm:presLayoutVars>
      </dgm:prSet>
      <dgm:spPr/>
    </dgm:pt>
    <dgm:pt modelId="{13955C9D-8730-E349-84D7-2EEFF5A76A74}" type="pres">
      <dgm:prSet presAssocID="{790EB488-2EB3-A048-AEC3-43265A81B413}" presName="level3hierChild" presStyleCnt="0"/>
      <dgm:spPr/>
    </dgm:pt>
  </dgm:ptLst>
  <dgm:cxnLst>
    <dgm:cxn modelId="{6FC46402-CB10-8246-AA23-4180C22964A4}" type="presOf" srcId="{8E7BD05B-CDFF-2445-AF25-1B6C848175DA}" destId="{6E9481B4-D121-F14A-AD7A-415808E15549}" srcOrd="1" destOrd="0" presId="urn:microsoft.com/office/officeart/2005/8/layout/hierarchy2"/>
    <dgm:cxn modelId="{9C21DA03-13F1-CE48-B191-AB791FBF6249}" srcId="{25EEE272-62D8-DC4B-893D-BE50836969FB}" destId="{14B60628-8F7E-7D4B-9318-87D8BBCFC6D7}" srcOrd="0" destOrd="0" parTransId="{F7B26772-2197-0B40-A571-DAE0FFAAF476}" sibTransId="{821666FB-734F-FB43-A19C-D6EE8B936C68}"/>
    <dgm:cxn modelId="{92BADB09-D5DD-AE45-BED6-26EAD690349C}" type="presOf" srcId="{55EB225F-25C8-9C41-AB3B-0D9666B8B687}" destId="{E7064D97-C6DA-C746-A270-866598587FCA}" srcOrd="0" destOrd="0" presId="urn:microsoft.com/office/officeart/2005/8/layout/hierarchy2"/>
    <dgm:cxn modelId="{9A162E0A-24F8-024C-8BEA-54A8D39AFD41}" srcId="{14B60628-8F7E-7D4B-9318-87D8BBCFC6D7}" destId="{407B0BC1-682D-CD43-ADCC-B5D144C1223C}" srcOrd="1" destOrd="0" parTransId="{55EB225F-25C8-9C41-AB3B-0D9666B8B687}" sibTransId="{C88DF643-BA67-DD41-A91E-8048D3057A25}"/>
    <dgm:cxn modelId="{41ACFF0A-9601-3C42-A7AF-6B54364D662B}" type="presOf" srcId="{FE4F755F-79F5-0546-8CC2-0BBC1313A942}" destId="{49BE2B49-9D9E-9742-9F46-967861623F58}" srcOrd="0" destOrd="0" presId="urn:microsoft.com/office/officeart/2005/8/layout/hierarchy2"/>
    <dgm:cxn modelId="{9BE44F0B-5972-B642-9D26-35B24A812B89}" type="presOf" srcId="{E899F948-0A25-F443-95AF-12E3A8DBD894}" destId="{62845187-897D-F34D-B5DD-F823DD19CED1}" srcOrd="0" destOrd="0" presId="urn:microsoft.com/office/officeart/2005/8/layout/hierarchy2"/>
    <dgm:cxn modelId="{2AAE600B-4961-834F-A68A-481577C090EC}" type="presOf" srcId="{3B38F38B-D1FA-A74B-B9EA-ECC1A5EA021D}" destId="{B4EDFC0D-6475-954D-8400-0C91394E2F40}" srcOrd="0" destOrd="0" presId="urn:microsoft.com/office/officeart/2005/8/layout/hierarchy2"/>
    <dgm:cxn modelId="{BCE61D0D-F89B-8D49-B93C-133BCCC19D89}" type="presOf" srcId="{DD7C9A0E-FDAF-E943-9B50-E476D076CCDD}" destId="{16367F22-1CCA-7145-A715-926C6C0E5F56}" srcOrd="0" destOrd="0" presId="urn:microsoft.com/office/officeart/2005/8/layout/hierarchy2"/>
    <dgm:cxn modelId="{6E485221-F671-BD4A-AAF2-947C490DF26B}" type="presOf" srcId="{E899F948-0A25-F443-95AF-12E3A8DBD894}" destId="{B8BE3DDE-8A19-334F-88F0-78753C0DE82B}" srcOrd="1" destOrd="0" presId="urn:microsoft.com/office/officeart/2005/8/layout/hierarchy2"/>
    <dgm:cxn modelId="{9F507F23-1680-2642-91D9-248667F819E6}" srcId="{EA4C0C20-3427-3841-AB58-BA94E3E45339}" destId="{25EEE272-62D8-DC4B-893D-BE50836969FB}" srcOrd="1" destOrd="0" parTransId="{DD7C9A0E-FDAF-E943-9B50-E476D076CCDD}" sibTransId="{AC9186AB-1A50-5C40-A935-43AACAB9F4CD}"/>
    <dgm:cxn modelId="{3F098125-9E66-354C-A59E-85530EDD22CB}" type="presOf" srcId="{9BD0EB4E-5044-3D47-9E6B-E4101B616A92}" destId="{D2B23F98-1979-4F42-BBC2-26498B57EC13}" srcOrd="0" destOrd="0" presId="urn:microsoft.com/office/officeart/2005/8/layout/hierarchy2"/>
    <dgm:cxn modelId="{B53A0A27-30B0-2A4C-AF20-A1341C17E679}" type="presOf" srcId="{CD0730CA-39F0-604D-9526-E09E816E1E86}" destId="{77713F8A-2A3A-D641-8AE9-ECC72C291B76}" srcOrd="0" destOrd="0" presId="urn:microsoft.com/office/officeart/2005/8/layout/hierarchy2"/>
    <dgm:cxn modelId="{381BB533-3DB2-F94F-8B70-D157A34F33D4}" srcId="{C6CB8CE8-1927-D14F-9940-C06D4EAABDBC}" destId="{CD0730CA-39F0-604D-9526-E09E816E1E86}" srcOrd="1" destOrd="0" parTransId="{B90F404C-B4A3-434A-B21A-17A12A83C258}" sibTransId="{32BF776E-D77C-484C-BC1D-125ED1BADFA3}"/>
    <dgm:cxn modelId="{CEA8AA34-668D-FD4F-B0E7-DDCD3F728BBF}" type="presOf" srcId="{B90F404C-B4A3-434A-B21A-17A12A83C258}" destId="{20E1A38F-2419-AF4A-9828-44CCF905A7EB}" srcOrd="0" destOrd="0" presId="urn:microsoft.com/office/officeart/2005/8/layout/hierarchy2"/>
    <dgm:cxn modelId="{D2286D36-1DC5-A746-9D66-A5CDD76854F9}" type="presOf" srcId="{EA4C0C20-3427-3841-AB58-BA94E3E45339}" destId="{B4D69590-1C43-6A4B-91D7-5EDCC5505C93}" srcOrd="0" destOrd="0" presId="urn:microsoft.com/office/officeart/2005/8/layout/hierarchy2"/>
    <dgm:cxn modelId="{81780838-9735-704B-A4D4-7AE1EB086149}" srcId="{1E117BE9-D483-0342-9332-9AB55976A40D}" destId="{C6CB8CE8-1927-D14F-9940-C06D4EAABDBC}" srcOrd="0" destOrd="0" parTransId="{3E19E6C1-E5A8-724E-A5A0-782F12B33E2A}" sibTransId="{E2D7BE79-F84D-2246-A7CB-21A475299B2C}"/>
    <dgm:cxn modelId="{66CFD540-EDEF-C342-B9D2-C1486B246C94}" type="presOf" srcId="{14B60628-8F7E-7D4B-9318-87D8BBCFC6D7}" destId="{1DAAAEE7-72AE-3749-AF5F-45E982BD1E27}" srcOrd="0" destOrd="0" presId="urn:microsoft.com/office/officeart/2005/8/layout/hierarchy2"/>
    <dgm:cxn modelId="{79C3A843-375C-B745-971F-1E9ABF7E72C0}" type="presOf" srcId="{B90F404C-B4A3-434A-B21A-17A12A83C258}" destId="{BECC083A-0C3B-C647-8F5E-519C8AB63662}" srcOrd="1" destOrd="0" presId="urn:microsoft.com/office/officeart/2005/8/layout/hierarchy2"/>
    <dgm:cxn modelId="{B3360D54-B9C7-9846-B99C-AB8FF2F692EA}" type="presOf" srcId="{790EB488-2EB3-A048-AEC3-43265A81B413}" destId="{E3B06E9E-63E8-C241-B141-C3BE9FA150D5}" srcOrd="0" destOrd="0" presId="urn:microsoft.com/office/officeart/2005/8/layout/hierarchy2"/>
    <dgm:cxn modelId="{27949F54-CBA3-2E49-B745-12D0B1214160}" srcId="{F06B879C-2F83-104C-A718-E385A4F95E3D}" destId="{EA4C0C20-3427-3841-AB58-BA94E3E45339}" srcOrd="0" destOrd="0" parTransId="{FE4F755F-79F5-0546-8CC2-0BBC1313A942}" sibTransId="{6C4A4A43-951E-8446-B076-26F53A8BDCB0}"/>
    <dgm:cxn modelId="{2CEFC156-3582-8949-A652-A06EA0391963}" type="presOf" srcId="{1833A354-CA13-A448-81D8-B6CBC54EC691}" destId="{39C96022-585D-5D4C-8028-33D3281EE2D0}" srcOrd="1" destOrd="0" presId="urn:microsoft.com/office/officeart/2005/8/layout/hierarchy2"/>
    <dgm:cxn modelId="{369F3D5B-8010-F940-9BCA-37F737364582}" srcId="{82861016-6852-9349-ABC1-57F3CE4D4CAD}" destId="{1E117BE9-D483-0342-9332-9AB55976A40D}" srcOrd="0" destOrd="0" parTransId="{DD938790-4ED9-A440-9848-CBC4DA8CB294}" sibTransId="{21CBC3C0-0098-E641-9DBC-E013605F8D8C}"/>
    <dgm:cxn modelId="{27187B60-0375-4A42-83AD-263466389E28}" type="presOf" srcId="{F7B26772-2197-0B40-A571-DAE0FFAAF476}" destId="{1E46ED63-92FB-BE41-B82D-7D001D99EF4D}" srcOrd="0" destOrd="0" presId="urn:microsoft.com/office/officeart/2005/8/layout/hierarchy2"/>
    <dgm:cxn modelId="{63792D62-5D4B-E345-B55B-A3ED5B35E034}" type="presOf" srcId="{DD7C9A0E-FDAF-E943-9B50-E476D076CCDD}" destId="{70A2B977-0231-0A45-AEDE-83DF26204145}" srcOrd="1" destOrd="0" presId="urn:microsoft.com/office/officeart/2005/8/layout/hierarchy2"/>
    <dgm:cxn modelId="{0E556169-8344-2E4E-92B5-103F6120708F}" type="presOf" srcId="{1E117BE9-D483-0342-9332-9AB55976A40D}" destId="{A5AAC0BC-9EF1-D244-B7BC-32097797C6F2}" srcOrd="0" destOrd="0" presId="urn:microsoft.com/office/officeart/2005/8/layout/hierarchy2"/>
    <dgm:cxn modelId="{45A77F69-3F6D-314C-B4B3-0EFA863ADE8D}" type="presOf" srcId="{C6CB8CE8-1927-D14F-9940-C06D4EAABDBC}" destId="{FBB155D1-2B87-6540-BAF0-A76D475FEB76}" srcOrd="0" destOrd="0" presId="urn:microsoft.com/office/officeart/2005/8/layout/hierarchy2"/>
    <dgm:cxn modelId="{D9961F6A-20E7-4A4F-88CC-25CFE0B801D0}" type="presOf" srcId="{55EB225F-25C8-9C41-AB3B-0D9666B8B687}" destId="{FF260315-69BC-5047-BD68-9D40C1837AF2}" srcOrd="1" destOrd="0" presId="urn:microsoft.com/office/officeart/2005/8/layout/hierarchy2"/>
    <dgm:cxn modelId="{39A25072-8176-F540-8F56-B690F310C1C0}" type="presOf" srcId="{FE4F755F-79F5-0546-8CC2-0BBC1313A942}" destId="{83B54BB4-F564-7044-A33D-641821BC06F6}" srcOrd="1" destOrd="0" presId="urn:microsoft.com/office/officeart/2005/8/layout/hierarchy2"/>
    <dgm:cxn modelId="{236A8873-B878-C74F-A4ED-8664DD29B70A}" srcId="{9BD0EB4E-5044-3D47-9E6B-E4101B616A92}" destId="{87E0F7DB-4A4B-2A49-81D2-8D3138899E87}" srcOrd="0" destOrd="0" parTransId="{1833A354-CA13-A448-81D8-B6CBC54EC691}" sibTransId="{88293447-F3BB-8A48-8183-D028FF66765E}"/>
    <dgm:cxn modelId="{9CEDC975-EBB1-B443-846B-1A6E8CD55807}" type="presOf" srcId="{F06B879C-2F83-104C-A718-E385A4F95E3D}" destId="{4A63C9C7-9925-AA43-9214-CAF946CB2C61}" srcOrd="0" destOrd="0" presId="urn:microsoft.com/office/officeart/2005/8/layout/hierarchy2"/>
    <dgm:cxn modelId="{10EA6976-FD60-ED44-9793-FEA8581D4528}" type="presOf" srcId="{534EE406-2722-8B4A-B53C-6EC61F39739E}" destId="{1C1AF0B8-B5D5-4641-9587-CAD80CD73514}" srcOrd="0" destOrd="0" presId="urn:microsoft.com/office/officeart/2005/8/layout/hierarchy2"/>
    <dgm:cxn modelId="{41ED7E7F-C9A1-554C-B248-2FE6845AE4BD}" type="presOf" srcId="{82861016-6852-9349-ABC1-57F3CE4D4CAD}" destId="{19DFDE18-67B9-F34D-85B1-5409AAAA3E1F}" srcOrd="0" destOrd="0" presId="urn:microsoft.com/office/officeart/2005/8/layout/hierarchy2"/>
    <dgm:cxn modelId="{755AED89-A4CC-7843-938F-F4E707A30A86}" type="presOf" srcId="{5252667B-9451-C34A-A108-7184B5775251}" destId="{E55D8ABD-1089-EC4D-A6BF-F4B932593B13}" srcOrd="1" destOrd="0" presId="urn:microsoft.com/office/officeart/2005/8/layout/hierarchy2"/>
    <dgm:cxn modelId="{F1A35297-17B1-924F-B5BF-0A894D2B4659}" type="presOf" srcId="{25EEE272-62D8-DC4B-893D-BE50836969FB}" destId="{C09B7ECF-8804-7B46-B011-E95F077A2FDA}" srcOrd="0" destOrd="0" presId="urn:microsoft.com/office/officeart/2005/8/layout/hierarchy2"/>
    <dgm:cxn modelId="{74B08799-79C2-7244-8D39-2E43F9F4A53E}" type="presOf" srcId="{D685BF78-BF31-404E-9CEB-EDD9533E10DF}" destId="{62A6E108-2EA8-D444-BE91-23499082B871}" srcOrd="0" destOrd="0" presId="urn:microsoft.com/office/officeart/2005/8/layout/hierarchy2"/>
    <dgm:cxn modelId="{0E00FF9B-A777-6947-83E7-8987E795B9DE}" type="presOf" srcId="{3E19E6C1-E5A8-724E-A5A0-782F12B33E2A}" destId="{4684649A-15C3-6644-BD41-F03B25B21241}" srcOrd="0" destOrd="0" presId="urn:microsoft.com/office/officeart/2005/8/layout/hierarchy2"/>
    <dgm:cxn modelId="{EF6716A6-2A07-8244-B0B3-ADCDB6A71703}" srcId="{F06B879C-2F83-104C-A718-E385A4F95E3D}" destId="{A78CAA24-AF0C-3E4D-8F64-5BEF03F153A7}" srcOrd="1" destOrd="0" parTransId="{E899F948-0A25-F443-95AF-12E3A8DBD894}" sibTransId="{82765291-2699-CD47-8FA5-28CCDD3C98A6}"/>
    <dgm:cxn modelId="{9CA5B6A8-E5AA-C744-A382-8E7B2153E9E9}" type="presOf" srcId="{1833A354-CA13-A448-81D8-B6CBC54EC691}" destId="{DE140A80-A000-9344-8BBE-B82D487C37D9}" srcOrd="0" destOrd="0" presId="urn:microsoft.com/office/officeart/2005/8/layout/hierarchy2"/>
    <dgm:cxn modelId="{5F78AEB3-86EE-BC44-ABA9-62CCB28B58EB}" type="presOf" srcId="{F7B26772-2197-0B40-A571-DAE0FFAAF476}" destId="{B230C690-4044-A84E-AD60-91A01B92C41E}" srcOrd="1" destOrd="0" presId="urn:microsoft.com/office/officeart/2005/8/layout/hierarchy2"/>
    <dgm:cxn modelId="{DB91B2B4-2AE8-DB40-AAA7-D2EB9C204641}" type="presOf" srcId="{A78CAA24-AF0C-3E4D-8F64-5BEF03F153A7}" destId="{D8F08C0B-F508-244D-BE8A-2BA2ED271C9B}" srcOrd="0" destOrd="0" presId="urn:microsoft.com/office/officeart/2005/8/layout/hierarchy2"/>
    <dgm:cxn modelId="{B4E0EFB4-BE59-F14B-AB5A-385D90403626}" type="presOf" srcId="{87E0F7DB-4A4B-2A49-81D2-8D3138899E87}" destId="{29879A27-BD64-7F4B-AEAA-34910D173235}" srcOrd="0" destOrd="0" presId="urn:microsoft.com/office/officeart/2005/8/layout/hierarchy2"/>
    <dgm:cxn modelId="{E3807FB6-ABA1-244A-9AB4-4593741CB6ED}" srcId="{1E117BE9-D483-0342-9332-9AB55976A40D}" destId="{790EB488-2EB3-A048-AEC3-43265A81B413}" srcOrd="1" destOrd="0" parTransId="{D685BF78-BF31-404E-9CEB-EDD9533E10DF}" sibTransId="{33AD8E75-9062-6E48-A4C2-7CB347E9F0E1}"/>
    <dgm:cxn modelId="{1A26B8B9-7CB0-AB46-A9F4-5CB68EA2721B}" type="presOf" srcId="{D685BF78-BF31-404E-9CEB-EDD9533E10DF}" destId="{AEF35F17-A3F4-A841-A854-63A65A39970D}" srcOrd="1" destOrd="0" presId="urn:microsoft.com/office/officeart/2005/8/layout/hierarchy2"/>
    <dgm:cxn modelId="{B5FC8FBA-CE9D-4449-BCBF-ACB4A40C8D07}" type="presOf" srcId="{3B38F38B-D1FA-A74B-B9EA-ECC1A5EA021D}" destId="{E56F4C37-ED3A-8547-A5CB-F2E0E24A0317}" srcOrd="1" destOrd="0" presId="urn:microsoft.com/office/officeart/2005/8/layout/hierarchy2"/>
    <dgm:cxn modelId="{065235C4-3959-D64A-9EE5-19B9CA032174}" srcId="{C6CB8CE8-1927-D14F-9940-C06D4EAABDBC}" destId="{F06B879C-2F83-104C-A718-E385A4F95E3D}" srcOrd="0" destOrd="0" parTransId="{8E7BD05B-CDFF-2445-AF25-1B6C848175DA}" sibTransId="{C15B5286-60B3-2B43-811C-97E1B109DF90}"/>
    <dgm:cxn modelId="{C84BADC9-403F-D74B-A438-014158CF44CC}" type="presOf" srcId="{407B0BC1-682D-CD43-ADCC-B5D144C1223C}" destId="{10F3E42B-6745-CF44-AC4B-5844764EAF78}" srcOrd="0" destOrd="0" presId="urn:microsoft.com/office/officeart/2005/8/layout/hierarchy2"/>
    <dgm:cxn modelId="{5495CBD0-7BCC-4A4C-8A23-66EF72B38AEE}" srcId="{14B60628-8F7E-7D4B-9318-87D8BBCFC6D7}" destId="{534EE406-2722-8B4A-B53C-6EC61F39739E}" srcOrd="0" destOrd="0" parTransId="{3B38F38B-D1FA-A74B-B9EA-ECC1A5EA021D}" sibTransId="{6EF01A74-2D2D-9644-959E-290828E07457}"/>
    <dgm:cxn modelId="{F5410CD1-D113-BD48-A7AE-1E37FE4977E0}" srcId="{EA4C0C20-3427-3841-AB58-BA94E3E45339}" destId="{9BD0EB4E-5044-3D47-9E6B-E4101B616A92}" srcOrd="0" destOrd="0" parTransId="{5252667B-9451-C34A-A108-7184B5775251}" sibTransId="{7030750D-E3A5-CB4E-9A38-D8A146EC6397}"/>
    <dgm:cxn modelId="{CF9DECD3-9DA0-E94A-BCA2-BBC6688205F7}" type="presOf" srcId="{8E7BD05B-CDFF-2445-AF25-1B6C848175DA}" destId="{458AD69D-6174-FE43-846C-184C0864A569}" srcOrd="0" destOrd="0" presId="urn:microsoft.com/office/officeart/2005/8/layout/hierarchy2"/>
    <dgm:cxn modelId="{9A97FFF4-E86D-BC46-92C0-2A44584A1A32}" type="presOf" srcId="{5252667B-9451-C34A-A108-7184B5775251}" destId="{5148224B-36E8-AE40-84A8-D84E808EC184}" srcOrd="0" destOrd="0" presId="urn:microsoft.com/office/officeart/2005/8/layout/hierarchy2"/>
    <dgm:cxn modelId="{D24597FA-2F67-E04A-8255-3AC8CF8768FB}" type="presOf" srcId="{3E19E6C1-E5A8-724E-A5A0-782F12B33E2A}" destId="{ED858C77-96FD-B24A-8D97-80B0BA48DB1A}" srcOrd="1" destOrd="0" presId="urn:microsoft.com/office/officeart/2005/8/layout/hierarchy2"/>
    <dgm:cxn modelId="{F86B6912-EC14-1041-9A6D-E5BB9453C931}" type="presParOf" srcId="{19DFDE18-67B9-F34D-85B1-5409AAAA3E1F}" destId="{FCF25DED-9BF4-3147-A96E-71B417D2B56D}" srcOrd="0" destOrd="0" presId="urn:microsoft.com/office/officeart/2005/8/layout/hierarchy2"/>
    <dgm:cxn modelId="{8C12B7F7-62D5-0745-8CF2-1263EF10A7EF}" type="presParOf" srcId="{FCF25DED-9BF4-3147-A96E-71B417D2B56D}" destId="{A5AAC0BC-9EF1-D244-B7BC-32097797C6F2}" srcOrd="0" destOrd="0" presId="urn:microsoft.com/office/officeart/2005/8/layout/hierarchy2"/>
    <dgm:cxn modelId="{9714E43A-DA21-1E4C-A7A5-50B2891309CB}" type="presParOf" srcId="{FCF25DED-9BF4-3147-A96E-71B417D2B56D}" destId="{5B5A6D6F-B086-EE48-9766-854450BDCF08}" srcOrd="1" destOrd="0" presId="urn:microsoft.com/office/officeart/2005/8/layout/hierarchy2"/>
    <dgm:cxn modelId="{31960BC7-C9F1-8B4D-B3B9-C65F816A205C}" type="presParOf" srcId="{5B5A6D6F-B086-EE48-9766-854450BDCF08}" destId="{4684649A-15C3-6644-BD41-F03B25B21241}" srcOrd="0" destOrd="0" presId="urn:microsoft.com/office/officeart/2005/8/layout/hierarchy2"/>
    <dgm:cxn modelId="{7F561137-562E-A249-8142-DF2ABB6A5EE0}" type="presParOf" srcId="{4684649A-15C3-6644-BD41-F03B25B21241}" destId="{ED858C77-96FD-B24A-8D97-80B0BA48DB1A}" srcOrd="0" destOrd="0" presId="urn:microsoft.com/office/officeart/2005/8/layout/hierarchy2"/>
    <dgm:cxn modelId="{0CED4577-826F-0C48-B1E2-CACCDB42B11D}" type="presParOf" srcId="{5B5A6D6F-B086-EE48-9766-854450BDCF08}" destId="{559FBE7C-7C9B-9F42-B06C-DBC1B939B6B6}" srcOrd="1" destOrd="0" presId="urn:microsoft.com/office/officeart/2005/8/layout/hierarchy2"/>
    <dgm:cxn modelId="{28269047-1B38-0C43-AB4F-D782F45B7141}" type="presParOf" srcId="{559FBE7C-7C9B-9F42-B06C-DBC1B939B6B6}" destId="{FBB155D1-2B87-6540-BAF0-A76D475FEB76}" srcOrd="0" destOrd="0" presId="urn:microsoft.com/office/officeart/2005/8/layout/hierarchy2"/>
    <dgm:cxn modelId="{DE1D6102-E067-544F-8F74-EA125EB7A15C}" type="presParOf" srcId="{559FBE7C-7C9B-9F42-B06C-DBC1B939B6B6}" destId="{776E0E9E-428B-C341-AAA3-CB6A2F4B175A}" srcOrd="1" destOrd="0" presId="urn:microsoft.com/office/officeart/2005/8/layout/hierarchy2"/>
    <dgm:cxn modelId="{50868D95-F6D6-0D41-A780-CD3299516D4B}" type="presParOf" srcId="{776E0E9E-428B-C341-AAA3-CB6A2F4B175A}" destId="{458AD69D-6174-FE43-846C-184C0864A569}" srcOrd="0" destOrd="0" presId="urn:microsoft.com/office/officeart/2005/8/layout/hierarchy2"/>
    <dgm:cxn modelId="{F87FC158-0864-4940-9F3D-A736BE3C4F86}" type="presParOf" srcId="{458AD69D-6174-FE43-846C-184C0864A569}" destId="{6E9481B4-D121-F14A-AD7A-415808E15549}" srcOrd="0" destOrd="0" presId="urn:microsoft.com/office/officeart/2005/8/layout/hierarchy2"/>
    <dgm:cxn modelId="{7AF8B4E2-96BF-9744-A8B0-1F81ED7632D9}" type="presParOf" srcId="{776E0E9E-428B-C341-AAA3-CB6A2F4B175A}" destId="{341FC10B-B099-B14A-BBCD-4372A02A5F5D}" srcOrd="1" destOrd="0" presId="urn:microsoft.com/office/officeart/2005/8/layout/hierarchy2"/>
    <dgm:cxn modelId="{05B3DA5A-A352-CB42-8FA2-9C96454394C6}" type="presParOf" srcId="{341FC10B-B099-B14A-BBCD-4372A02A5F5D}" destId="{4A63C9C7-9925-AA43-9214-CAF946CB2C61}" srcOrd="0" destOrd="0" presId="urn:microsoft.com/office/officeart/2005/8/layout/hierarchy2"/>
    <dgm:cxn modelId="{D787E533-4427-4B46-A11B-A0DBE11C01BA}" type="presParOf" srcId="{341FC10B-B099-B14A-BBCD-4372A02A5F5D}" destId="{3AB56F99-6013-DE4D-A144-B49060F41057}" srcOrd="1" destOrd="0" presId="urn:microsoft.com/office/officeart/2005/8/layout/hierarchy2"/>
    <dgm:cxn modelId="{CA69E006-8779-ED45-95F8-9B523A355C6D}" type="presParOf" srcId="{3AB56F99-6013-DE4D-A144-B49060F41057}" destId="{49BE2B49-9D9E-9742-9F46-967861623F58}" srcOrd="0" destOrd="0" presId="urn:microsoft.com/office/officeart/2005/8/layout/hierarchy2"/>
    <dgm:cxn modelId="{A655D957-E02D-F24C-A50B-664A102E37EC}" type="presParOf" srcId="{49BE2B49-9D9E-9742-9F46-967861623F58}" destId="{83B54BB4-F564-7044-A33D-641821BC06F6}" srcOrd="0" destOrd="0" presId="urn:microsoft.com/office/officeart/2005/8/layout/hierarchy2"/>
    <dgm:cxn modelId="{EABBD643-3B2E-7649-A90F-6882722FE976}" type="presParOf" srcId="{3AB56F99-6013-DE4D-A144-B49060F41057}" destId="{9F332820-8378-BC41-9494-4306B471F26D}" srcOrd="1" destOrd="0" presId="urn:microsoft.com/office/officeart/2005/8/layout/hierarchy2"/>
    <dgm:cxn modelId="{3AEDAB2A-9304-2149-A629-7915B0E6E552}" type="presParOf" srcId="{9F332820-8378-BC41-9494-4306B471F26D}" destId="{B4D69590-1C43-6A4B-91D7-5EDCC5505C93}" srcOrd="0" destOrd="0" presId="urn:microsoft.com/office/officeart/2005/8/layout/hierarchy2"/>
    <dgm:cxn modelId="{1DE18A86-CAFE-0A4D-BFC7-BCEEA252CAD7}" type="presParOf" srcId="{9F332820-8378-BC41-9494-4306B471F26D}" destId="{5317DE1C-7A32-AE4A-852E-57D9C14A683B}" srcOrd="1" destOrd="0" presId="urn:microsoft.com/office/officeart/2005/8/layout/hierarchy2"/>
    <dgm:cxn modelId="{56931E92-7B48-E04F-B8F7-6C098838BFD5}" type="presParOf" srcId="{5317DE1C-7A32-AE4A-852E-57D9C14A683B}" destId="{5148224B-36E8-AE40-84A8-D84E808EC184}" srcOrd="0" destOrd="0" presId="urn:microsoft.com/office/officeart/2005/8/layout/hierarchy2"/>
    <dgm:cxn modelId="{C5D89181-AA6B-0145-AA54-3F1410D60AA2}" type="presParOf" srcId="{5148224B-36E8-AE40-84A8-D84E808EC184}" destId="{E55D8ABD-1089-EC4D-A6BF-F4B932593B13}" srcOrd="0" destOrd="0" presId="urn:microsoft.com/office/officeart/2005/8/layout/hierarchy2"/>
    <dgm:cxn modelId="{85BD48DB-145A-E343-B8BA-94D11A74AA6B}" type="presParOf" srcId="{5317DE1C-7A32-AE4A-852E-57D9C14A683B}" destId="{97469AC4-889E-704B-B877-67817A133DEF}" srcOrd="1" destOrd="0" presId="urn:microsoft.com/office/officeart/2005/8/layout/hierarchy2"/>
    <dgm:cxn modelId="{030A9B77-A689-854F-9FA8-E1F8F8CD0B5B}" type="presParOf" srcId="{97469AC4-889E-704B-B877-67817A133DEF}" destId="{D2B23F98-1979-4F42-BBC2-26498B57EC13}" srcOrd="0" destOrd="0" presId="urn:microsoft.com/office/officeart/2005/8/layout/hierarchy2"/>
    <dgm:cxn modelId="{628CD06D-4C5B-AC47-8253-E146A6B1A560}" type="presParOf" srcId="{97469AC4-889E-704B-B877-67817A133DEF}" destId="{2C396CDD-F232-304E-AE1E-973FF5277449}" srcOrd="1" destOrd="0" presId="urn:microsoft.com/office/officeart/2005/8/layout/hierarchy2"/>
    <dgm:cxn modelId="{98D6E8DC-758C-7246-9034-5713D3E02525}" type="presParOf" srcId="{2C396CDD-F232-304E-AE1E-973FF5277449}" destId="{DE140A80-A000-9344-8BBE-B82D487C37D9}" srcOrd="0" destOrd="0" presId="urn:microsoft.com/office/officeart/2005/8/layout/hierarchy2"/>
    <dgm:cxn modelId="{F0786935-366A-0645-B4F1-C0B50C2CFCF1}" type="presParOf" srcId="{DE140A80-A000-9344-8BBE-B82D487C37D9}" destId="{39C96022-585D-5D4C-8028-33D3281EE2D0}" srcOrd="0" destOrd="0" presId="urn:microsoft.com/office/officeart/2005/8/layout/hierarchy2"/>
    <dgm:cxn modelId="{2C9089E6-2A23-8F42-A785-7A718443BF49}" type="presParOf" srcId="{2C396CDD-F232-304E-AE1E-973FF5277449}" destId="{BBD53082-2181-C145-B1F4-E7142EFA434E}" srcOrd="1" destOrd="0" presId="urn:microsoft.com/office/officeart/2005/8/layout/hierarchy2"/>
    <dgm:cxn modelId="{D74CF746-9FBE-0041-8903-F0E7D0955DA7}" type="presParOf" srcId="{BBD53082-2181-C145-B1F4-E7142EFA434E}" destId="{29879A27-BD64-7F4B-AEAA-34910D173235}" srcOrd="0" destOrd="0" presId="urn:microsoft.com/office/officeart/2005/8/layout/hierarchy2"/>
    <dgm:cxn modelId="{4C946A2C-CAD7-B94E-BEA3-F50D487490A1}" type="presParOf" srcId="{BBD53082-2181-C145-B1F4-E7142EFA434E}" destId="{A9DB7033-FB20-9840-8A9F-C98FA3FC47FD}" srcOrd="1" destOrd="0" presId="urn:microsoft.com/office/officeart/2005/8/layout/hierarchy2"/>
    <dgm:cxn modelId="{9D684C46-2F16-A444-B56D-A4DF5D2D7E33}" type="presParOf" srcId="{5317DE1C-7A32-AE4A-852E-57D9C14A683B}" destId="{16367F22-1CCA-7145-A715-926C6C0E5F56}" srcOrd="2" destOrd="0" presId="urn:microsoft.com/office/officeart/2005/8/layout/hierarchy2"/>
    <dgm:cxn modelId="{A081C351-7FC8-0743-BE97-DDD0DC51129A}" type="presParOf" srcId="{16367F22-1CCA-7145-A715-926C6C0E5F56}" destId="{70A2B977-0231-0A45-AEDE-83DF26204145}" srcOrd="0" destOrd="0" presId="urn:microsoft.com/office/officeart/2005/8/layout/hierarchy2"/>
    <dgm:cxn modelId="{E865B40C-8D49-864E-8318-F8EEDDCC2205}" type="presParOf" srcId="{5317DE1C-7A32-AE4A-852E-57D9C14A683B}" destId="{0B9575B1-C05B-6540-AA83-71E069EB1213}" srcOrd="3" destOrd="0" presId="urn:microsoft.com/office/officeart/2005/8/layout/hierarchy2"/>
    <dgm:cxn modelId="{B3944B7D-C3D1-F84A-A5B9-0A23C700095F}" type="presParOf" srcId="{0B9575B1-C05B-6540-AA83-71E069EB1213}" destId="{C09B7ECF-8804-7B46-B011-E95F077A2FDA}" srcOrd="0" destOrd="0" presId="urn:microsoft.com/office/officeart/2005/8/layout/hierarchy2"/>
    <dgm:cxn modelId="{C3D6EEEE-6328-F446-AA7B-FE318524A3BA}" type="presParOf" srcId="{0B9575B1-C05B-6540-AA83-71E069EB1213}" destId="{C9EF93E4-5085-3542-8CFE-7C53F89508E0}" srcOrd="1" destOrd="0" presId="urn:microsoft.com/office/officeart/2005/8/layout/hierarchy2"/>
    <dgm:cxn modelId="{9A1D7D79-A969-7941-ACB9-683AA890D92E}" type="presParOf" srcId="{C9EF93E4-5085-3542-8CFE-7C53F89508E0}" destId="{1E46ED63-92FB-BE41-B82D-7D001D99EF4D}" srcOrd="0" destOrd="0" presId="urn:microsoft.com/office/officeart/2005/8/layout/hierarchy2"/>
    <dgm:cxn modelId="{56FBCEF6-520B-E448-8C43-9C495E7EBF6C}" type="presParOf" srcId="{1E46ED63-92FB-BE41-B82D-7D001D99EF4D}" destId="{B230C690-4044-A84E-AD60-91A01B92C41E}" srcOrd="0" destOrd="0" presId="urn:microsoft.com/office/officeart/2005/8/layout/hierarchy2"/>
    <dgm:cxn modelId="{2B3A9386-5B1E-BB41-9A31-DA846278E469}" type="presParOf" srcId="{C9EF93E4-5085-3542-8CFE-7C53F89508E0}" destId="{ABFCD3D5-6D0C-5548-81E0-841CC0F6C587}" srcOrd="1" destOrd="0" presId="urn:microsoft.com/office/officeart/2005/8/layout/hierarchy2"/>
    <dgm:cxn modelId="{AB2B5B1B-FD32-9244-A228-9847DB1E72D4}" type="presParOf" srcId="{ABFCD3D5-6D0C-5548-81E0-841CC0F6C587}" destId="{1DAAAEE7-72AE-3749-AF5F-45E982BD1E27}" srcOrd="0" destOrd="0" presId="urn:microsoft.com/office/officeart/2005/8/layout/hierarchy2"/>
    <dgm:cxn modelId="{8D3A884C-A3F5-B241-B8DC-AC27C8AAF803}" type="presParOf" srcId="{ABFCD3D5-6D0C-5548-81E0-841CC0F6C587}" destId="{0E252C27-3ADD-3140-A7ED-A5051039871D}" srcOrd="1" destOrd="0" presId="urn:microsoft.com/office/officeart/2005/8/layout/hierarchy2"/>
    <dgm:cxn modelId="{67FC4B6F-F6E0-2943-8B22-380129E2F27A}" type="presParOf" srcId="{0E252C27-3ADD-3140-A7ED-A5051039871D}" destId="{B4EDFC0D-6475-954D-8400-0C91394E2F40}" srcOrd="0" destOrd="0" presId="urn:microsoft.com/office/officeart/2005/8/layout/hierarchy2"/>
    <dgm:cxn modelId="{69BAFDC1-393F-0448-A68A-356978988BB0}" type="presParOf" srcId="{B4EDFC0D-6475-954D-8400-0C91394E2F40}" destId="{E56F4C37-ED3A-8547-A5CB-F2E0E24A0317}" srcOrd="0" destOrd="0" presId="urn:microsoft.com/office/officeart/2005/8/layout/hierarchy2"/>
    <dgm:cxn modelId="{4E7260DE-F92C-C745-8C4F-ED33F519BC99}" type="presParOf" srcId="{0E252C27-3ADD-3140-A7ED-A5051039871D}" destId="{DCBA439D-EBC1-3944-8913-868F9AFB35FC}" srcOrd="1" destOrd="0" presId="urn:microsoft.com/office/officeart/2005/8/layout/hierarchy2"/>
    <dgm:cxn modelId="{7A0A99D4-0B35-FF4A-B2E1-FB4B47E36A0B}" type="presParOf" srcId="{DCBA439D-EBC1-3944-8913-868F9AFB35FC}" destId="{1C1AF0B8-B5D5-4641-9587-CAD80CD73514}" srcOrd="0" destOrd="0" presId="urn:microsoft.com/office/officeart/2005/8/layout/hierarchy2"/>
    <dgm:cxn modelId="{9A0EC71B-370B-5B4E-A9BD-4B420D7563B1}" type="presParOf" srcId="{DCBA439D-EBC1-3944-8913-868F9AFB35FC}" destId="{4A738E8D-D6D3-B14B-89E6-F7268165F483}" srcOrd="1" destOrd="0" presId="urn:microsoft.com/office/officeart/2005/8/layout/hierarchy2"/>
    <dgm:cxn modelId="{B1AD185F-CC58-8640-943B-0738BE76BCF1}" type="presParOf" srcId="{0E252C27-3ADD-3140-A7ED-A5051039871D}" destId="{E7064D97-C6DA-C746-A270-866598587FCA}" srcOrd="2" destOrd="0" presId="urn:microsoft.com/office/officeart/2005/8/layout/hierarchy2"/>
    <dgm:cxn modelId="{9A56555A-B61A-A348-8F6B-771733A387E3}" type="presParOf" srcId="{E7064D97-C6DA-C746-A270-866598587FCA}" destId="{FF260315-69BC-5047-BD68-9D40C1837AF2}" srcOrd="0" destOrd="0" presId="urn:microsoft.com/office/officeart/2005/8/layout/hierarchy2"/>
    <dgm:cxn modelId="{16958962-4195-E942-BEE0-F57DB5CFE0EB}" type="presParOf" srcId="{0E252C27-3ADD-3140-A7ED-A5051039871D}" destId="{B02A6684-2A0F-5842-A74E-730BACBCB732}" srcOrd="3" destOrd="0" presId="urn:microsoft.com/office/officeart/2005/8/layout/hierarchy2"/>
    <dgm:cxn modelId="{25990C0A-1420-F240-86D1-A5039E43CBC3}" type="presParOf" srcId="{B02A6684-2A0F-5842-A74E-730BACBCB732}" destId="{10F3E42B-6745-CF44-AC4B-5844764EAF78}" srcOrd="0" destOrd="0" presId="urn:microsoft.com/office/officeart/2005/8/layout/hierarchy2"/>
    <dgm:cxn modelId="{68FFD497-AE01-824B-941A-81AD156BF119}" type="presParOf" srcId="{B02A6684-2A0F-5842-A74E-730BACBCB732}" destId="{86DEB7D4-C5A6-264F-A15D-BCE4FE65EF02}" srcOrd="1" destOrd="0" presId="urn:microsoft.com/office/officeart/2005/8/layout/hierarchy2"/>
    <dgm:cxn modelId="{4ED70DB8-E9CC-1B4D-86B4-EE2CB1CA6231}" type="presParOf" srcId="{3AB56F99-6013-DE4D-A144-B49060F41057}" destId="{62845187-897D-F34D-B5DD-F823DD19CED1}" srcOrd="2" destOrd="0" presId="urn:microsoft.com/office/officeart/2005/8/layout/hierarchy2"/>
    <dgm:cxn modelId="{EF8A5199-7780-9045-A2FE-25694248B97C}" type="presParOf" srcId="{62845187-897D-F34D-B5DD-F823DD19CED1}" destId="{B8BE3DDE-8A19-334F-88F0-78753C0DE82B}" srcOrd="0" destOrd="0" presId="urn:microsoft.com/office/officeart/2005/8/layout/hierarchy2"/>
    <dgm:cxn modelId="{45EEBC38-B4AA-EB46-9E18-CFE2E5A871F3}" type="presParOf" srcId="{3AB56F99-6013-DE4D-A144-B49060F41057}" destId="{C5FFFF98-5C9C-224A-B24B-1F7DB7F2E59A}" srcOrd="3" destOrd="0" presId="urn:microsoft.com/office/officeart/2005/8/layout/hierarchy2"/>
    <dgm:cxn modelId="{8CF7DD55-EE2F-734A-B42C-391588496567}" type="presParOf" srcId="{C5FFFF98-5C9C-224A-B24B-1F7DB7F2E59A}" destId="{D8F08C0B-F508-244D-BE8A-2BA2ED271C9B}" srcOrd="0" destOrd="0" presId="urn:microsoft.com/office/officeart/2005/8/layout/hierarchy2"/>
    <dgm:cxn modelId="{D4F49E45-87C6-E440-A6D5-0FCC7A34B39D}" type="presParOf" srcId="{C5FFFF98-5C9C-224A-B24B-1F7DB7F2E59A}" destId="{9BB3C415-4704-2041-98F4-29062D8179D4}" srcOrd="1" destOrd="0" presId="urn:microsoft.com/office/officeart/2005/8/layout/hierarchy2"/>
    <dgm:cxn modelId="{310935B9-7CFD-1246-A117-C3F5AA46C87B}" type="presParOf" srcId="{776E0E9E-428B-C341-AAA3-CB6A2F4B175A}" destId="{20E1A38F-2419-AF4A-9828-44CCF905A7EB}" srcOrd="2" destOrd="0" presId="urn:microsoft.com/office/officeart/2005/8/layout/hierarchy2"/>
    <dgm:cxn modelId="{40561BF6-012B-B24C-976B-6F56CFCA1E75}" type="presParOf" srcId="{20E1A38F-2419-AF4A-9828-44CCF905A7EB}" destId="{BECC083A-0C3B-C647-8F5E-519C8AB63662}" srcOrd="0" destOrd="0" presId="urn:microsoft.com/office/officeart/2005/8/layout/hierarchy2"/>
    <dgm:cxn modelId="{99B0CB36-56A6-C148-A096-EF39B0D2170F}" type="presParOf" srcId="{776E0E9E-428B-C341-AAA3-CB6A2F4B175A}" destId="{B06CE582-B3BF-2343-ACD3-3B897AA2AF26}" srcOrd="3" destOrd="0" presId="urn:microsoft.com/office/officeart/2005/8/layout/hierarchy2"/>
    <dgm:cxn modelId="{1B144B48-0C46-704E-8996-E1B306F5200E}" type="presParOf" srcId="{B06CE582-B3BF-2343-ACD3-3B897AA2AF26}" destId="{77713F8A-2A3A-D641-8AE9-ECC72C291B76}" srcOrd="0" destOrd="0" presId="urn:microsoft.com/office/officeart/2005/8/layout/hierarchy2"/>
    <dgm:cxn modelId="{EFD20797-BFFE-3040-9471-B9D54850FE77}" type="presParOf" srcId="{B06CE582-B3BF-2343-ACD3-3B897AA2AF26}" destId="{D29E6E32-A457-CB42-A112-76B12919F642}" srcOrd="1" destOrd="0" presId="urn:microsoft.com/office/officeart/2005/8/layout/hierarchy2"/>
    <dgm:cxn modelId="{779CB5BD-E4A6-A54D-84A2-69767768DD1F}" type="presParOf" srcId="{5B5A6D6F-B086-EE48-9766-854450BDCF08}" destId="{62A6E108-2EA8-D444-BE91-23499082B871}" srcOrd="2" destOrd="0" presId="urn:microsoft.com/office/officeart/2005/8/layout/hierarchy2"/>
    <dgm:cxn modelId="{B6E04224-A998-3E44-9F91-20EDA39E6E32}" type="presParOf" srcId="{62A6E108-2EA8-D444-BE91-23499082B871}" destId="{AEF35F17-A3F4-A841-A854-63A65A39970D}" srcOrd="0" destOrd="0" presId="urn:microsoft.com/office/officeart/2005/8/layout/hierarchy2"/>
    <dgm:cxn modelId="{07F7EB00-C088-CB47-9FB8-7BA0B0CD918F}" type="presParOf" srcId="{5B5A6D6F-B086-EE48-9766-854450BDCF08}" destId="{FDCDFCD1-641F-D14A-86E7-C54952EF4053}" srcOrd="3" destOrd="0" presId="urn:microsoft.com/office/officeart/2005/8/layout/hierarchy2"/>
    <dgm:cxn modelId="{53D53674-8B44-0046-89D1-8C7AF09CDD48}" type="presParOf" srcId="{FDCDFCD1-641F-D14A-86E7-C54952EF4053}" destId="{E3B06E9E-63E8-C241-B141-C3BE9FA150D5}" srcOrd="0" destOrd="0" presId="urn:microsoft.com/office/officeart/2005/8/layout/hierarchy2"/>
    <dgm:cxn modelId="{71DC5E04-4661-044B-8DE9-C1446E387BFA}" type="presParOf" srcId="{FDCDFCD1-641F-D14A-86E7-C54952EF4053}" destId="{13955C9D-8730-E349-84D7-2EEFF5A76A7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AAC0BC-9EF1-D244-B7BC-32097797C6F2}">
      <dsp:nvSpPr>
        <dsp:cNvPr id="0" name=""/>
        <dsp:cNvSpPr/>
      </dsp:nvSpPr>
      <dsp:spPr>
        <a:xfrm>
          <a:off x="16047" y="2284427"/>
          <a:ext cx="1229972" cy="61498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Cervical smear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67 208</a:t>
          </a:r>
        </a:p>
      </dsp:txBody>
      <dsp:txXfrm>
        <a:off x="34059" y="2302439"/>
        <a:ext cx="1193948" cy="578962"/>
      </dsp:txXfrm>
    </dsp:sp>
    <dsp:sp modelId="{4684649A-15C3-6644-BD41-F03B25B21241}">
      <dsp:nvSpPr>
        <dsp:cNvPr id="0" name=""/>
        <dsp:cNvSpPr/>
      </dsp:nvSpPr>
      <dsp:spPr>
        <a:xfrm rot="19137237">
          <a:off x="1188466" y="2427871"/>
          <a:ext cx="468255" cy="20612"/>
        </a:xfrm>
        <a:custGeom>
          <a:avLst/>
          <a:gdLst/>
          <a:ahLst/>
          <a:cxnLst/>
          <a:rect l="0" t="0" r="0" b="0"/>
          <a:pathLst>
            <a:path>
              <a:moveTo>
                <a:pt x="0" y="10306"/>
              </a:moveTo>
              <a:lnTo>
                <a:pt x="468255" y="10306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1410887" y="2426471"/>
        <a:ext cx="23412" cy="23412"/>
      </dsp:txXfrm>
    </dsp:sp>
    <dsp:sp modelId="{FBB155D1-2B87-6540-BAF0-A76D475FEB76}">
      <dsp:nvSpPr>
        <dsp:cNvPr id="0" name=""/>
        <dsp:cNvSpPr/>
      </dsp:nvSpPr>
      <dsp:spPr>
        <a:xfrm>
          <a:off x="1599169" y="1976941"/>
          <a:ext cx="1229972" cy="61498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Cytology HSIL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4 182 (6.2%)</a:t>
          </a:r>
        </a:p>
      </dsp:txBody>
      <dsp:txXfrm>
        <a:off x="1617181" y="1994953"/>
        <a:ext cx="1193948" cy="578962"/>
      </dsp:txXfrm>
    </dsp:sp>
    <dsp:sp modelId="{458AD69D-6174-FE43-846C-184C0864A569}">
      <dsp:nvSpPr>
        <dsp:cNvPr id="0" name=""/>
        <dsp:cNvSpPr/>
      </dsp:nvSpPr>
      <dsp:spPr>
        <a:xfrm rot="18780766">
          <a:off x="2763474" y="2123059"/>
          <a:ext cx="413205" cy="20612"/>
        </a:xfrm>
        <a:custGeom>
          <a:avLst/>
          <a:gdLst/>
          <a:ahLst/>
          <a:cxnLst/>
          <a:rect l="0" t="0" r="0" b="0"/>
          <a:pathLst>
            <a:path>
              <a:moveTo>
                <a:pt x="0" y="10306"/>
              </a:moveTo>
              <a:lnTo>
                <a:pt x="413205" y="10306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2959747" y="2123035"/>
        <a:ext cx="20660" cy="20660"/>
      </dsp:txXfrm>
    </dsp:sp>
    <dsp:sp modelId="{4A63C9C7-9925-AA43-9214-CAF946CB2C61}">
      <dsp:nvSpPr>
        <dsp:cNvPr id="0" name=""/>
        <dsp:cNvSpPr/>
      </dsp:nvSpPr>
      <dsp:spPr>
        <a:xfrm>
          <a:off x="3111013" y="1674804"/>
          <a:ext cx="1229972" cy="61498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Follow-up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1 112 (19%)</a:t>
          </a:r>
        </a:p>
      </dsp:txBody>
      <dsp:txXfrm>
        <a:off x="3129025" y="1692816"/>
        <a:ext cx="1193948" cy="578962"/>
      </dsp:txXfrm>
    </dsp:sp>
    <dsp:sp modelId="{49BE2B49-9D9E-9742-9F46-967861623F58}">
      <dsp:nvSpPr>
        <dsp:cNvPr id="0" name=""/>
        <dsp:cNvSpPr/>
      </dsp:nvSpPr>
      <dsp:spPr>
        <a:xfrm rot="18937336">
          <a:off x="4286502" y="1838410"/>
          <a:ext cx="381995" cy="20612"/>
        </a:xfrm>
        <a:custGeom>
          <a:avLst/>
          <a:gdLst/>
          <a:ahLst/>
          <a:cxnLst/>
          <a:rect l="0" t="0" r="0" b="0"/>
          <a:pathLst>
            <a:path>
              <a:moveTo>
                <a:pt x="0" y="10306"/>
              </a:moveTo>
              <a:lnTo>
                <a:pt x="381995" y="10306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4467950" y="1839166"/>
        <a:ext cx="19099" cy="19099"/>
      </dsp:txXfrm>
    </dsp:sp>
    <dsp:sp modelId="{B4D69590-1C43-6A4B-91D7-5EDCC5505C93}">
      <dsp:nvSpPr>
        <dsp:cNvPr id="0" name=""/>
        <dsp:cNvSpPr/>
      </dsp:nvSpPr>
      <dsp:spPr>
        <a:xfrm>
          <a:off x="4614014" y="1407642"/>
          <a:ext cx="1229972" cy="61498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Histology HSIL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766 (69%)</a:t>
          </a:r>
        </a:p>
      </dsp:txBody>
      <dsp:txXfrm>
        <a:off x="4632026" y="1425654"/>
        <a:ext cx="1193948" cy="578962"/>
      </dsp:txXfrm>
    </dsp:sp>
    <dsp:sp modelId="{5148224B-36E8-AE40-84A8-D84E808EC184}">
      <dsp:nvSpPr>
        <dsp:cNvPr id="0" name=""/>
        <dsp:cNvSpPr/>
      </dsp:nvSpPr>
      <dsp:spPr>
        <a:xfrm rot="18767917">
          <a:off x="5775503" y="1548081"/>
          <a:ext cx="427252" cy="20612"/>
        </a:xfrm>
        <a:custGeom>
          <a:avLst/>
          <a:gdLst/>
          <a:ahLst/>
          <a:cxnLst/>
          <a:rect l="0" t="0" r="0" b="0"/>
          <a:pathLst>
            <a:path>
              <a:moveTo>
                <a:pt x="0" y="10306"/>
              </a:moveTo>
              <a:lnTo>
                <a:pt x="427252" y="10306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5978448" y="1547706"/>
        <a:ext cx="21362" cy="21362"/>
      </dsp:txXfrm>
    </dsp:sp>
    <dsp:sp modelId="{D2B23F98-1979-4F42-BBC2-26498B57EC13}">
      <dsp:nvSpPr>
        <dsp:cNvPr id="0" name=""/>
        <dsp:cNvSpPr/>
      </dsp:nvSpPr>
      <dsp:spPr>
        <a:xfrm>
          <a:off x="6134272" y="1094147"/>
          <a:ext cx="1229972" cy="61498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1-step management</a:t>
          </a:r>
        </a:p>
      </dsp:txBody>
      <dsp:txXfrm>
        <a:off x="6152284" y="1112159"/>
        <a:ext cx="1193948" cy="578962"/>
      </dsp:txXfrm>
    </dsp:sp>
    <dsp:sp modelId="{DE140A80-A000-9344-8BBE-B82D487C37D9}">
      <dsp:nvSpPr>
        <dsp:cNvPr id="0" name=""/>
        <dsp:cNvSpPr/>
      </dsp:nvSpPr>
      <dsp:spPr>
        <a:xfrm>
          <a:off x="7364244" y="1391333"/>
          <a:ext cx="324626" cy="20612"/>
        </a:xfrm>
        <a:custGeom>
          <a:avLst/>
          <a:gdLst/>
          <a:ahLst/>
          <a:cxnLst/>
          <a:rect l="0" t="0" r="0" b="0"/>
          <a:pathLst>
            <a:path>
              <a:moveTo>
                <a:pt x="0" y="10306"/>
              </a:moveTo>
              <a:lnTo>
                <a:pt x="324626" y="10306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7518442" y="1393524"/>
        <a:ext cx="16231" cy="16231"/>
      </dsp:txXfrm>
    </dsp:sp>
    <dsp:sp modelId="{29879A27-BD64-7F4B-AEAA-34910D173235}">
      <dsp:nvSpPr>
        <dsp:cNvPr id="0" name=""/>
        <dsp:cNvSpPr/>
      </dsp:nvSpPr>
      <dsp:spPr>
        <a:xfrm>
          <a:off x="7688871" y="1094147"/>
          <a:ext cx="1229972" cy="614986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57150" cap="rnd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Treated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475 (62%)</a:t>
          </a:r>
        </a:p>
      </dsp:txBody>
      <dsp:txXfrm>
        <a:off x="7706883" y="1112159"/>
        <a:ext cx="1193948" cy="578962"/>
      </dsp:txXfrm>
    </dsp:sp>
    <dsp:sp modelId="{16367F22-1CCA-7145-A715-926C6C0E5F56}">
      <dsp:nvSpPr>
        <dsp:cNvPr id="0" name=""/>
        <dsp:cNvSpPr/>
      </dsp:nvSpPr>
      <dsp:spPr>
        <a:xfrm rot="3980428">
          <a:off x="5627430" y="2036137"/>
          <a:ext cx="723423" cy="20612"/>
        </a:xfrm>
        <a:custGeom>
          <a:avLst/>
          <a:gdLst/>
          <a:ahLst/>
          <a:cxnLst/>
          <a:rect l="0" t="0" r="0" b="0"/>
          <a:pathLst>
            <a:path>
              <a:moveTo>
                <a:pt x="0" y="10306"/>
              </a:moveTo>
              <a:lnTo>
                <a:pt x="723423" y="10306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5971056" y="2028358"/>
        <a:ext cx="36171" cy="36171"/>
      </dsp:txXfrm>
    </dsp:sp>
    <dsp:sp modelId="{C09B7ECF-8804-7B46-B011-E95F077A2FDA}">
      <dsp:nvSpPr>
        <dsp:cNvPr id="0" name=""/>
        <dsp:cNvSpPr/>
      </dsp:nvSpPr>
      <dsp:spPr>
        <a:xfrm>
          <a:off x="6134297" y="2070258"/>
          <a:ext cx="1229972" cy="61498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2-step management</a:t>
          </a:r>
        </a:p>
      </dsp:txBody>
      <dsp:txXfrm>
        <a:off x="6152309" y="2088270"/>
        <a:ext cx="1193948" cy="578962"/>
      </dsp:txXfrm>
    </dsp:sp>
    <dsp:sp modelId="{1E46ED63-92FB-BE41-B82D-7D001D99EF4D}">
      <dsp:nvSpPr>
        <dsp:cNvPr id="0" name=""/>
        <dsp:cNvSpPr/>
      </dsp:nvSpPr>
      <dsp:spPr>
        <a:xfrm>
          <a:off x="7364269" y="2367445"/>
          <a:ext cx="311736" cy="20612"/>
        </a:xfrm>
        <a:custGeom>
          <a:avLst/>
          <a:gdLst/>
          <a:ahLst/>
          <a:cxnLst/>
          <a:rect l="0" t="0" r="0" b="0"/>
          <a:pathLst>
            <a:path>
              <a:moveTo>
                <a:pt x="0" y="10306"/>
              </a:moveTo>
              <a:lnTo>
                <a:pt x="311736" y="10306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7512344" y="2369958"/>
        <a:ext cx="15586" cy="15586"/>
      </dsp:txXfrm>
    </dsp:sp>
    <dsp:sp modelId="{1DAAAEE7-72AE-3749-AF5F-45E982BD1E27}">
      <dsp:nvSpPr>
        <dsp:cNvPr id="0" name=""/>
        <dsp:cNvSpPr/>
      </dsp:nvSpPr>
      <dsp:spPr>
        <a:xfrm>
          <a:off x="7676005" y="2070258"/>
          <a:ext cx="1229972" cy="61498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Confirmatory test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291 (38%)</a:t>
          </a:r>
        </a:p>
      </dsp:txBody>
      <dsp:txXfrm>
        <a:off x="7694017" y="2088270"/>
        <a:ext cx="1193948" cy="578962"/>
      </dsp:txXfrm>
    </dsp:sp>
    <dsp:sp modelId="{B4EDFC0D-6475-954D-8400-0C91394E2F40}">
      <dsp:nvSpPr>
        <dsp:cNvPr id="0" name=""/>
        <dsp:cNvSpPr/>
      </dsp:nvSpPr>
      <dsp:spPr>
        <a:xfrm rot="17943503">
          <a:off x="8789445" y="2169383"/>
          <a:ext cx="453167" cy="20612"/>
        </a:xfrm>
        <a:custGeom>
          <a:avLst/>
          <a:gdLst/>
          <a:ahLst/>
          <a:cxnLst/>
          <a:rect l="0" t="0" r="0" b="0"/>
          <a:pathLst>
            <a:path>
              <a:moveTo>
                <a:pt x="0" y="10306"/>
              </a:moveTo>
              <a:lnTo>
                <a:pt x="453167" y="10306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9004700" y="2168360"/>
        <a:ext cx="22658" cy="22658"/>
      </dsp:txXfrm>
    </dsp:sp>
    <dsp:sp modelId="{1C1AF0B8-B5D5-4641-9587-CAD80CD73514}">
      <dsp:nvSpPr>
        <dsp:cNvPr id="0" name=""/>
        <dsp:cNvSpPr/>
      </dsp:nvSpPr>
      <dsp:spPr>
        <a:xfrm>
          <a:off x="9126081" y="1674134"/>
          <a:ext cx="1229972" cy="614986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57150" cap="rnd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Treated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144 (49%)</a:t>
          </a:r>
        </a:p>
      </dsp:txBody>
      <dsp:txXfrm>
        <a:off x="9144093" y="1692146"/>
        <a:ext cx="1193948" cy="578962"/>
      </dsp:txXfrm>
    </dsp:sp>
    <dsp:sp modelId="{E7064D97-C6DA-C746-A270-866598587FCA}">
      <dsp:nvSpPr>
        <dsp:cNvPr id="0" name=""/>
        <dsp:cNvSpPr/>
      </dsp:nvSpPr>
      <dsp:spPr>
        <a:xfrm rot="4884408">
          <a:off x="8169635" y="3223420"/>
          <a:ext cx="1731385" cy="20612"/>
        </a:xfrm>
        <a:custGeom>
          <a:avLst/>
          <a:gdLst/>
          <a:ahLst/>
          <a:cxnLst/>
          <a:rect l="0" t="0" r="0" b="0"/>
          <a:pathLst>
            <a:path>
              <a:moveTo>
                <a:pt x="0" y="10306"/>
              </a:moveTo>
              <a:lnTo>
                <a:pt x="1731385" y="10306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/>
        </a:p>
      </dsp:txBody>
      <dsp:txXfrm>
        <a:off x="8992043" y="3190441"/>
        <a:ext cx="86569" cy="86569"/>
      </dsp:txXfrm>
    </dsp:sp>
    <dsp:sp modelId="{10F3E42B-6745-CF44-AC4B-5844764EAF78}">
      <dsp:nvSpPr>
        <dsp:cNvPr id="0" name=""/>
        <dsp:cNvSpPr/>
      </dsp:nvSpPr>
      <dsp:spPr>
        <a:xfrm>
          <a:off x="9164677" y="3782207"/>
          <a:ext cx="1229972" cy="614986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Loss to follow-up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147</a:t>
          </a:r>
        </a:p>
      </dsp:txBody>
      <dsp:txXfrm>
        <a:off x="9182689" y="3800219"/>
        <a:ext cx="1193948" cy="578962"/>
      </dsp:txXfrm>
    </dsp:sp>
    <dsp:sp modelId="{62845187-897D-F34D-B5DD-F823DD19CED1}">
      <dsp:nvSpPr>
        <dsp:cNvPr id="0" name=""/>
        <dsp:cNvSpPr/>
      </dsp:nvSpPr>
      <dsp:spPr>
        <a:xfrm rot="4788573">
          <a:off x="3459805" y="3025693"/>
          <a:ext cx="2141180" cy="20612"/>
        </a:xfrm>
        <a:custGeom>
          <a:avLst/>
          <a:gdLst/>
          <a:ahLst/>
          <a:cxnLst/>
          <a:rect l="0" t="0" r="0" b="0"/>
          <a:pathLst>
            <a:path>
              <a:moveTo>
                <a:pt x="0" y="10306"/>
              </a:moveTo>
              <a:lnTo>
                <a:pt x="2141180" y="10306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/>
        </a:p>
      </dsp:txBody>
      <dsp:txXfrm>
        <a:off x="4476865" y="2982469"/>
        <a:ext cx="107059" cy="107059"/>
      </dsp:txXfrm>
    </dsp:sp>
    <dsp:sp modelId="{D8F08C0B-F508-244D-BE8A-2BA2ED271C9B}">
      <dsp:nvSpPr>
        <dsp:cNvPr id="0" name=""/>
        <dsp:cNvSpPr/>
      </dsp:nvSpPr>
      <dsp:spPr>
        <a:xfrm>
          <a:off x="4719804" y="3782207"/>
          <a:ext cx="1229972" cy="614986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Histology not HSIL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346</a:t>
          </a:r>
        </a:p>
      </dsp:txBody>
      <dsp:txXfrm>
        <a:off x="4737816" y="3800219"/>
        <a:ext cx="1193948" cy="578962"/>
      </dsp:txXfrm>
    </dsp:sp>
    <dsp:sp modelId="{20E1A38F-2419-AF4A-9828-44CCF905A7EB}">
      <dsp:nvSpPr>
        <dsp:cNvPr id="0" name=""/>
        <dsp:cNvSpPr/>
      </dsp:nvSpPr>
      <dsp:spPr>
        <a:xfrm rot="4788175">
          <a:off x="2074380" y="3176764"/>
          <a:ext cx="1834245" cy="20612"/>
        </a:xfrm>
        <a:custGeom>
          <a:avLst/>
          <a:gdLst/>
          <a:ahLst/>
          <a:cxnLst/>
          <a:rect l="0" t="0" r="0" b="0"/>
          <a:pathLst>
            <a:path>
              <a:moveTo>
                <a:pt x="0" y="10306"/>
              </a:moveTo>
              <a:lnTo>
                <a:pt x="1834245" y="10306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/>
        </a:p>
      </dsp:txBody>
      <dsp:txXfrm>
        <a:off x="2945647" y="3141214"/>
        <a:ext cx="91712" cy="91712"/>
      </dsp:txXfrm>
    </dsp:sp>
    <dsp:sp modelId="{77713F8A-2A3A-D641-8AE9-ECC72C291B76}">
      <dsp:nvSpPr>
        <dsp:cNvPr id="0" name=""/>
        <dsp:cNvSpPr/>
      </dsp:nvSpPr>
      <dsp:spPr>
        <a:xfrm>
          <a:off x="3153865" y="3782213"/>
          <a:ext cx="1229972" cy="614986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Loss to follow-up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3 070</a:t>
          </a:r>
        </a:p>
      </dsp:txBody>
      <dsp:txXfrm>
        <a:off x="3171877" y="3800225"/>
        <a:ext cx="1193948" cy="578962"/>
      </dsp:txXfrm>
    </dsp:sp>
    <dsp:sp modelId="{62A6E108-2EA8-D444-BE91-23499082B871}">
      <dsp:nvSpPr>
        <dsp:cNvPr id="0" name=""/>
        <dsp:cNvSpPr/>
      </dsp:nvSpPr>
      <dsp:spPr>
        <a:xfrm rot="4603953">
          <a:off x="653173" y="3330504"/>
          <a:ext cx="1538852" cy="20612"/>
        </a:xfrm>
        <a:custGeom>
          <a:avLst/>
          <a:gdLst/>
          <a:ahLst/>
          <a:cxnLst/>
          <a:rect l="0" t="0" r="0" b="0"/>
          <a:pathLst>
            <a:path>
              <a:moveTo>
                <a:pt x="0" y="10306"/>
              </a:moveTo>
              <a:lnTo>
                <a:pt x="1538852" y="10306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1384129" y="3302339"/>
        <a:ext cx="76942" cy="76942"/>
      </dsp:txXfrm>
    </dsp:sp>
    <dsp:sp modelId="{E3B06E9E-63E8-C241-B141-C3BE9FA150D5}">
      <dsp:nvSpPr>
        <dsp:cNvPr id="0" name=""/>
        <dsp:cNvSpPr/>
      </dsp:nvSpPr>
      <dsp:spPr>
        <a:xfrm>
          <a:off x="1599181" y="3782207"/>
          <a:ext cx="1229972" cy="614986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Cytology not HSIL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63 026</a:t>
          </a:r>
        </a:p>
      </dsp:txBody>
      <dsp:txXfrm>
        <a:off x="1617193" y="3800219"/>
        <a:ext cx="1193948" cy="578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67A2-61C3-384A-B00B-CED257C5E9C7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9128-84F3-E44E-BD37-91B65E053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86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67A2-61C3-384A-B00B-CED257C5E9C7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9128-84F3-E44E-BD37-91B65E053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7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67A2-61C3-384A-B00B-CED257C5E9C7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9128-84F3-E44E-BD37-91B65E05303E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9818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67A2-61C3-384A-B00B-CED257C5E9C7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9128-84F3-E44E-BD37-91B65E053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803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67A2-61C3-384A-B00B-CED257C5E9C7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9128-84F3-E44E-BD37-91B65E05303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8215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67A2-61C3-384A-B00B-CED257C5E9C7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9128-84F3-E44E-BD37-91B65E053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73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67A2-61C3-384A-B00B-CED257C5E9C7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9128-84F3-E44E-BD37-91B65E053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315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67A2-61C3-384A-B00B-CED257C5E9C7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9128-84F3-E44E-BD37-91B65E053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56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67A2-61C3-384A-B00B-CED257C5E9C7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9128-84F3-E44E-BD37-91B65E053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30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67A2-61C3-384A-B00B-CED257C5E9C7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9128-84F3-E44E-BD37-91B65E053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39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67A2-61C3-384A-B00B-CED257C5E9C7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9128-84F3-E44E-BD37-91B65E053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55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67A2-61C3-384A-B00B-CED257C5E9C7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9128-84F3-E44E-BD37-91B65E053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93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67A2-61C3-384A-B00B-CED257C5E9C7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9128-84F3-E44E-BD37-91B65E053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34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67A2-61C3-384A-B00B-CED257C5E9C7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9128-84F3-E44E-BD37-91B65E053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17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67A2-61C3-384A-B00B-CED257C5E9C7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9128-84F3-E44E-BD37-91B65E053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17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67A2-61C3-384A-B00B-CED257C5E9C7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9128-84F3-E44E-BD37-91B65E053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28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967A2-61C3-384A-B00B-CED257C5E9C7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8A9128-84F3-E44E-BD37-91B65E053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08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F8CA1-832A-0D49-AD47-F08ACB710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8535" y="2162323"/>
            <a:ext cx="9144000" cy="1552374"/>
          </a:xfrm>
        </p:spPr>
        <p:txBody>
          <a:bodyPr>
            <a:noAutofit/>
          </a:bodyPr>
          <a:lstStyle/>
          <a:p>
            <a:pPr algn="ctr"/>
            <a:r>
              <a:rPr lang="en-ZA" sz="3200" i="1" dirty="0">
                <a:latin typeface="Arial Narrow" panose="020B0604020202020204" pitchFamily="34" charset="0"/>
                <a:cs typeface="Arial Narrow" panose="020B0604020202020204" pitchFamily="34" charset="0"/>
              </a:rPr>
              <a:t>Assessing cervical precancer treatment rate among women utilising the Johannesburg public sector through record linkage of laboratory data </a:t>
            </a:r>
            <a:endParaRPr lang="en-GB" sz="3200" i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F6D7F7-714F-434D-8EB6-CFB5E72774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714697"/>
            <a:ext cx="7766936" cy="1552374"/>
          </a:xfrm>
        </p:spPr>
        <p:txBody>
          <a:bodyPr>
            <a:norm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Johannesburg Research Conference</a:t>
            </a:r>
          </a:p>
          <a:p>
            <a:pPr algn="ctr"/>
            <a:r>
              <a:rPr lang="en-GB" dirty="0"/>
              <a:t>20 April 2022</a:t>
            </a:r>
          </a:p>
          <a:p>
            <a:pPr algn="ctr"/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A7C2D3C-42E2-974B-AC4A-398A7F3B3292}"/>
              </a:ext>
            </a:extLst>
          </p:cNvPr>
          <p:cNvSpPr txBox="1">
            <a:spLocks/>
          </p:cNvSpPr>
          <p:nvPr/>
        </p:nvSpPr>
        <p:spPr>
          <a:xfrm>
            <a:off x="139760" y="5579635"/>
            <a:ext cx="7766936" cy="113589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/>
          </a:p>
          <a:p>
            <a:pPr algn="l"/>
            <a:r>
              <a:rPr lang="en-GB" dirty="0">
                <a:solidFill>
                  <a:schemeClr val="tx1"/>
                </a:solidFill>
              </a:rPr>
              <a:t>Presenter: Amilcar </a:t>
            </a:r>
            <a:r>
              <a:rPr lang="en-GB" dirty="0" err="1">
                <a:solidFill>
                  <a:schemeClr val="tx1"/>
                </a:solidFill>
              </a:rPr>
              <a:t>Juggernath</a:t>
            </a:r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dirty="0">
                <a:solidFill>
                  <a:schemeClr val="tx1"/>
                </a:solidFill>
              </a:rPr>
              <a:t>Registrar - Public Health Medicine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Wits School of Public Health / Gauteng Department of Health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266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0D354-5C12-A44E-8042-B188621CD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  <a:br>
              <a:rPr lang="en-GB" dirty="0"/>
            </a:br>
            <a:r>
              <a:rPr lang="en-GB" b="1" dirty="0"/>
              <a:t>Participant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141BC-C420-574F-AE21-CEEF7B86B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50513"/>
            <a:ext cx="9152467" cy="1458374"/>
          </a:xfrm>
        </p:spPr>
        <p:txBody>
          <a:bodyPr numCol="3">
            <a:normAutofit lnSpcReduction="10000"/>
          </a:bodyPr>
          <a:lstStyle/>
          <a:p>
            <a:r>
              <a:rPr lang="en-GB" b="1" dirty="0"/>
              <a:t>Screened</a:t>
            </a:r>
          </a:p>
          <a:p>
            <a:pPr lvl="1"/>
            <a:r>
              <a:rPr lang="en-GB" dirty="0"/>
              <a:t>67 208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b="1" dirty="0"/>
              <a:t>Age</a:t>
            </a:r>
          </a:p>
          <a:p>
            <a:pPr lvl="1"/>
            <a:r>
              <a:rPr lang="en-GB" dirty="0"/>
              <a:t>median: 40 years</a:t>
            </a:r>
          </a:p>
          <a:p>
            <a:pPr lvl="1"/>
            <a:r>
              <a:rPr lang="en-GB" dirty="0"/>
              <a:t>IQR: 32 - 50</a:t>
            </a:r>
          </a:p>
          <a:p>
            <a:endParaRPr lang="en-GB" dirty="0"/>
          </a:p>
          <a:p>
            <a:r>
              <a:rPr lang="en-GB" b="1" dirty="0"/>
              <a:t>HIV status</a:t>
            </a:r>
          </a:p>
          <a:p>
            <a:pPr lvl="1"/>
            <a:r>
              <a:rPr lang="en-GB" dirty="0"/>
              <a:t>Positive: 	20 003 (30%)</a:t>
            </a:r>
          </a:p>
          <a:p>
            <a:pPr lvl="1"/>
            <a:r>
              <a:rPr lang="en-GB" dirty="0"/>
              <a:t>Negative: 	20 955 (31%)</a:t>
            </a:r>
          </a:p>
          <a:p>
            <a:pPr lvl="1"/>
            <a:r>
              <a:rPr lang="en-GB" dirty="0"/>
              <a:t>Unknown: 	26 250 (39%)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48B72CB-D167-8947-BE18-BB3298622F65}"/>
              </a:ext>
            </a:extLst>
          </p:cNvPr>
          <p:cNvSpPr txBox="1">
            <a:spLocks/>
          </p:cNvSpPr>
          <p:nvPr/>
        </p:nvSpPr>
        <p:spPr>
          <a:xfrm>
            <a:off x="677334" y="3713687"/>
            <a:ext cx="8596668" cy="4087811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Screening facility type</a:t>
            </a:r>
          </a:p>
          <a:p>
            <a:pPr lvl="1"/>
            <a:r>
              <a:rPr lang="en-GB" dirty="0"/>
              <a:t>PHC		44 200 (66%)</a:t>
            </a:r>
          </a:p>
          <a:p>
            <a:pPr lvl="1"/>
            <a:r>
              <a:rPr lang="en-GB" dirty="0"/>
              <a:t>CHC		8 306 (12%)</a:t>
            </a:r>
          </a:p>
          <a:p>
            <a:pPr lvl="1"/>
            <a:r>
              <a:rPr lang="en-GB" dirty="0"/>
              <a:t>Hospital	8 087 (12%)</a:t>
            </a:r>
          </a:p>
          <a:p>
            <a:pPr lvl="1"/>
            <a:r>
              <a:rPr lang="en-GB" dirty="0"/>
              <a:t>Other		6 615 (10%)</a:t>
            </a:r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b="1" dirty="0"/>
              <a:t>Screening subdistrict</a:t>
            </a:r>
          </a:p>
          <a:p>
            <a:pPr lvl="1"/>
            <a:r>
              <a:rPr lang="en-GB" dirty="0"/>
              <a:t>A		8 802 (13%)</a:t>
            </a:r>
          </a:p>
          <a:p>
            <a:pPr lvl="1"/>
            <a:r>
              <a:rPr lang="en-GB" dirty="0"/>
              <a:t>B		8 065 (12%)</a:t>
            </a:r>
          </a:p>
          <a:p>
            <a:pPr lvl="1"/>
            <a:r>
              <a:rPr lang="en-GB" dirty="0"/>
              <a:t>C		5 645 (8%)</a:t>
            </a:r>
          </a:p>
          <a:p>
            <a:pPr lvl="1"/>
            <a:r>
              <a:rPr lang="en-GB" dirty="0"/>
              <a:t>D		15 597 (23%)</a:t>
            </a:r>
          </a:p>
          <a:p>
            <a:pPr lvl="1"/>
            <a:r>
              <a:rPr lang="en-GB" dirty="0"/>
              <a:t>E		6 280 (9%)</a:t>
            </a:r>
          </a:p>
          <a:p>
            <a:pPr lvl="1"/>
            <a:r>
              <a:rPr lang="en-GB" dirty="0"/>
              <a:t>F		14 615 (22%)</a:t>
            </a:r>
          </a:p>
          <a:p>
            <a:pPr lvl="1"/>
            <a:r>
              <a:rPr lang="en-GB" dirty="0"/>
              <a:t>G		8 204 (12%)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42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B9D10-72A2-5945-9A0E-428A85FE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Results</a:t>
            </a:r>
            <a:br>
              <a:rPr lang="en-GB" dirty="0"/>
            </a:br>
            <a:r>
              <a:rPr lang="en-GB" b="1" dirty="0"/>
              <a:t>Follow-up rates across the cascade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3DCA830-5D73-FC4E-9EEE-F9D958AE20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089013"/>
              </p:ext>
            </p:extLst>
          </p:nvPr>
        </p:nvGraphicFramePr>
        <p:xfrm>
          <a:off x="133212" y="1270000"/>
          <a:ext cx="11573685" cy="5370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8328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64728-9211-E047-A94C-5E908FDE5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Results</a:t>
            </a:r>
            <a:br>
              <a:rPr lang="en-GB" dirty="0"/>
            </a:br>
            <a:r>
              <a:rPr lang="en-GB" b="1" dirty="0"/>
              <a:t>Time intervals between procedures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A54FDD80-0FF8-9A42-B780-34FF70AD0B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462183"/>
              </p:ext>
            </p:extLst>
          </p:nvPr>
        </p:nvGraphicFramePr>
        <p:xfrm>
          <a:off x="677861" y="2160588"/>
          <a:ext cx="7294162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131">
                  <a:extLst>
                    <a:ext uri="{9D8B030D-6E8A-4147-A177-3AD203B41FA5}">
                      <a16:colId xmlns:a16="http://schemas.microsoft.com/office/drawing/2014/main" val="3747259043"/>
                    </a:ext>
                  </a:extLst>
                </a:gridCol>
                <a:gridCol w="1352281">
                  <a:extLst>
                    <a:ext uri="{9D8B030D-6E8A-4147-A177-3AD203B41FA5}">
                      <a16:colId xmlns:a16="http://schemas.microsoft.com/office/drawing/2014/main" val="3910648100"/>
                    </a:ext>
                  </a:extLst>
                </a:gridCol>
                <a:gridCol w="1815921">
                  <a:extLst>
                    <a:ext uri="{9D8B030D-6E8A-4147-A177-3AD203B41FA5}">
                      <a16:colId xmlns:a16="http://schemas.microsoft.com/office/drawing/2014/main" val="835812618"/>
                    </a:ext>
                  </a:extLst>
                </a:gridCol>
                <a:gridCol w="1506829">
                  <a:extLst>
                    <a:ext uri="{9D8B030D-6E8A-4147-A177-3AD203B41FA5}">
                      <a16:colId xmlns:a16="http://schemas.microsoft.com/office/drawing/2014/main" val="3972977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Interval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Median (days)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IQR (days)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0630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Screening test to</a:t>
                      </a:r>
                    </a:p>
                    <a:p>
                      <a:r>
                        <a:rPr lang="en-GB" dirty="0"/>
                        <a:t> first follow-up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1 112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80 - 189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6481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Screening test to</a:t>
                      </a:r>
                    </a:p>
                    <a:p>
                      <a:r>
                        <a:rPr lang="en-GB" dirty="0"/>
                        <a:t> confirmatory test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51 - 175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4967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Confirmatory test to</a:t>
                      </a:r>
                    </a:p>
                    <a:p>
                      <a:r>
                        <a:rPr lang="en-GB" dirty="0"/>
                        <a:t> treatment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84 - 210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3907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Screening test to</a:t>
                      </a:r>
                    </a:p>
                    <a:p>
                      <a:r>
                        <a:rPr lang="en-GB" dirty="0"/>
                        <a:t> treatment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101 - 246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6654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295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8458C-BC87-C34B-9924-D13A6DF4C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252277" cy="1320800"/>
          </a:xfrm>
        </p:spPr>
        <p:txBody>
          <a:bodyPr>
            <a:normAutofit/>
          </a:bodyPr>
          <a:lstStyle/>
          <a:p>
            <a:r>
              <a:rPr lang="en-GB" dirty="0"/>
              <a:t>Results</a:t>
            </a:r>
            <a:br>
              <a:rPr lang="en-GB" dirty="0"/>
            </a:br>
            <a:r>
              <a:rPr lang="en-GB" b="1" dirty="0"/>
              <a:t>Factors associated with HSIL prevalence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D7081-2192-C445-9249-187AE4E10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Age groups (ref. 15-30): </a:t>
            </a:r>
          </a:p>
          <a:p>
            <a:pPr lvl="1"/>
            <a:r>
              <a:rPr lang="en-ZA" dirty="0"/>
              <a:t>30-39 (</a:t>
            </a:r>
            <a:r>
              <a:rPr lang="en-ZA" dirty="0" err="1"/>
              <a:t>aOR</a:t>
            </a:r>
            <a:r>
              <a:rPr lang="en-ZA" dirty="0"/>
              <a:t>: 1.37; 95% CI: 1.21-1.55)</a:t>
            </a:r>
          </a:p>
          <a:p>
            <a:pPr lvl="1"/>
            <a:r>
              <a:rPr lang="en-ZA" dirty="0"/>
              <a:t>40-49 (</a:t>
            </a:r>
            <a:r>
              <a:rPr lang="en-ZA" dirty="0" err="1"/>
              <a:t>aOR</a:t>
            </a:r>
            <a:r>
              <a:rPr lang="en-ZA" dirty="0"/>
              <a:t>: 1.23; 95% CI: 1.08-1.40) </a:t>
            </a:r>
          </a:p>
          <a:p>
            <a:r>
              <a:rPr lang="en-ZA" dirty="0"/>
              <a:t>HIV status (ref. negative):</a:t>
            </a:r>
          </a:p>
          <a:p>
            <a:pPr lvl="1"/>
            <a:r>
              <a:rPr lang="en-ZA" dirty="0"/>
              <a:t>positive (</a:t>
            </a:r>
            <a:r>
              <a:rPr lang="en-ZA" dirty="0" err="1"/>
              <a:t>aOR</a:t>
            </a:r>
            <a:r>
              <a:rPr lang="en-ZA" dirty="0"/>
              <a:t>: 3.02; 95% CI: 2.75-3.31)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695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6C557-EC14-2244-BA02-F222E457F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  <a:br>
              <a:rPr lang="en-GB" dirty="0"/>
            </a:br>
            <a:r>
              <a:rPr lang="en-GB" b="1" dirty="0"/>
              <a:t>Factors associated with follow-up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DAFA5-F2CC-8741-B367-E86771F72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Facility type of screening test (ref. PHC)</a:t>
            </a:r>
          </a:p>
          <a:p>
            <a:pPr lvl="1"/>
            <a:r>
              <a:rPr lang="en-GB" dirty="0"/>
              <a:t>CHC (</a:t>
            </a:r>
            <a:r>
              <a:rPr lang="en-GB" dirty="0" err="1"/>
              <a:t>aOR</a:t>
            </a:r>
            <a:r>
              <a:rPr lang="en-GB" dirty="0"/>
              <a:t>: 1.28; 95% CI: 1.03-1.58)</a:t>
            </a:r>
          </a:p>
          <a:p>
            <a:pPr lvl="1"/>
            <a:r>
              <a:rPr lang="en-GB" dirty="0"/>
              <a:t>Hospital (</a:t>
            </a:r>
            <a:r>
              <a:rPr lang="en-GB" dirty="0" err="1"/>
              <a:t>aOR</a:t>
            </a:r>
            <a:r>
              <a:rPr lang="en-GB" dirty="0"/>
              <a:t>: 1.54; 95% CI: 1.26-1.90)</a:t>
            </a:r>
          </a:p>
          <a:p>
            <a:endParaRPr lang="en-GB" dirty="0"/>
          </a:p>
          <a:p>
            <a:r>
              <a:rPr lang="en-GB" dirty="0"/>
              <a:t>Subdistrict of screening test (ref. A)</a:t>
            </a:r>
          </a:p>
          <a:p>
            <a:pPr lvl="1"/>
            <a:r>
              <a:rPr lang="en-GB" dirty="0"/>
              <a:t>B (</a:t>
            </a:r>
            <a:r>
              <a:rPr lang="en-GB" dirty="0" err="1"/>
              <a:t>aOR</a:t>
            </a:r>
            <a:r>
              <a:rPr lang="en-GB" dirty="0"/>
              <a:t>: 2.68; 95% CI: 2.02-3.54)</a:t>
            </a:r>
          </a:p>
          <a:p>
            <a:pPr lvl="1"/>
            <a:r>
              <a:rPr lang="en-GB" dirty="0"/>
              <a:t>E (</a:t>
            </a:r>
            <a:r>
              <a:rPr lang="en-GB" dirty="0" err="1"/>
              <a:t>aOR</a:t>
            </a:r>
            <a:r>
              <a:rPr lang="en-GB" dirty="0"/>
              <a:t>: 0.42; 95% CI: 0.29-0.60)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45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6C557-EC14-2244-BA02-F222E457F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  <a:br>
              <a:rPr lang="en-GB" dirty="0"/>
            </a:br>
            <a:r>
              <a:rPr lang="en-GB" b="1" dirty="0"/>
              <a:t>Factors associated with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DAFA5-F2CC-8741-B367-E86771F72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Facility type of screening test (ref. PHC)</a:t>
            </a:r>
          </a:p>
          <a:p>
            <a:pPr lvl="1"/>
            <a:r>
              <a:rPr lang="en-GB" dirty="0"/>
              <a:t>CHC (</a:t>
            </a:r>
            <a:r>
              <a:rPr lang="en-GB" dirty="0" err="1"/>
              <a:t>aOR</a:t>
            </a:r>
            <a:r>
              <a:rPr lang="en-GB" dirty="0"/>
              <a:t>: 1.34; 95% CI: 1.04-1.72))</a:t>
            </a:r>
          </a:p>
          <a:p>
            <a:pPr lvl="1"/>
            <a:r>
              <a:rPr lang="en-GB" dirty="0"/>
              <a:t>Hospital (</a:t>
            </a:r>
            <a:r>
              <a:rPr lang="en-GB" dirty="0" err="1"/>
              <a:t>aOR</a:t>
            </a:r>
            <a:r>
              <a:rPr lang="en-GB" dirty="0"/>
              <a:t>: 1.63; 95% CI: 1.28-2.09)</a:t>
            </a:r>
          </a:p>
          <a:p>
            <a:endParaRPr lang="en-GB" dirty="0"/>
          </a:p>
          <a:p>
            <a:r>
              <a:rPr lang="en-GB" dirty="0"/>
              <a:t>Subdistrict of screening test (ref. A)</a:t>
            </a:r>
          </a:p>
          <a:p>
            <a:pPr lvl="1"/>
            <a:r>
              <a:rPr lang="en-GB" dirty="0"/>
              <a:t>B (</a:t>
            </a:r>
            <a:r>
              <a:rPr lang="en-GB" dirty="0" err="1"/>
              <a:t>aOR</a:t>
            </a:r>
            <a:r>
              <a:rPr lang="en-GB" dirty="0"/>
              <a:t>: 2.47; 95% CI: 1.70-3.58)</a:t>
            </a:r>
          </a:p>
          <a:p>
            <a:pPr lvl="1"/>
            <a:r>
              <a:rPr lang="en-GB" dirty="0"/>
              <a:t>D (</a:t>
            </a:r>
            <a:r>
              <a:rPr lang="en-GB" dirty="0" err="1"/>
              <a:t>aOR</a:t>
            </a:r>
            <a:r>
              <a:rPr lang="en-GB" dirty="0"/>
              <a:t>: 1.80; 95% CI: 1.30-2.49)</a:t>
            </a:r>
          </a:p>
          <a:p>
            <a:pPr lvl="1"/>
            <a:r>
              <a:rPr lang="en-GB" dirty="0"/>
              <a:t>F (</a:t>
            </a:r>
            <a:r>
              <a:rPr lang="en-GB" dirty="0" err="1"/>
              <a:t>aOR</a:t>
            </a:r>
            <a:r>
              <a:rPr lang="en-GB" dirty="0"/>
              <a:t>: 1.78; 95% CI: 1.26-2.53)</a:t>
            </a:r>
          </a:p>
          <a:p>
            <a:pPr lvl="1"/>
            <a:r>
              <a:rPr lang="en-GB" dirty="0"/>
              <a:t>G (</a:t>
            </a:r>
            <a:r>
              <a:rPr lang="en-GB" dirty="0" err="1"/>
              <a:t>aOR</a:t>
            </a:r>
            <a:r>
              <a:rPr lang="en-GB" dirty="0"/>
              <a:t>: 1.48; 95% CI: 0.09-0.15)</a:t>
            </a:r>
          </a:p>
          <a:p>
            <a:pPr lvl="1"/>
            <a:r>
              <a:rPr lang="en-GB" dirty="0"/>
              <a:t>E (</a:t>
            </a:r>
            <a:r>
              <a:rPr lang="en-GB" dirty="0" err="1"/>
              <a:t>aOR</a:t>
            </a:r>
            <a:r>
              <a:rPr lang="en-GB" dirty="0"/>
              <a:t>: 0.47; 95% CI: 0.28-0.78)</a:t>
            </a:r>
          </a:p>
        </p:txBody>
      </p:sp>
    </p:spTree>
    <p:extLst>
      <p:ext uri="{BB962C8B-B14F-4D97-AF65-F5344CB8AC3E}">
        <p14:creationId xmlns:p14="http://schemas.microsoft.com/office/powerpoint/2010/main" val="1243905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2F054-6EC4-AD4F-8ACF-32D073891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  <a:br>
              <a:rPr lang="en-GB" dirty="0"/>
            </a:br>
            <a:r>
              <a:rPr lang="en-GB" b="1" dirty="0"/>
              <a:t>Factors associated with time intervals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9CC840-45DF-1346-B140-4AF77EDA65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729209"/>
              </p:ext>
            </p:extLst>
          </p:nvPr>
        </p:nvGraphicFramePr>
        <p:xfrm>
          <a:off x="677333" y="2130938"/>
          <a:ext cx="8917428" cy="3835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7622">
                  <a:extLst>
                    <a:ext uri="{9D8B030D-6E8A-4147-A177-3AD203B41FA5}">
                      <a16:colId xmlns:a16="http://schemas.microsoft.com/office/drawing/2014/main" val="659438244"/>
                    </a:ext>
                  </a:extLst>
                </a:gridCol>
                <a:gridCol w="1519594">
                  <a:extLst>
                    <a:ext uri="{9D8B030D-6E8A-4147-A177-3AD203B41FA5}">
                      <a16:colId xmlns:a16="http://schemas.microsoft.com/office/drawing/2014/main" val="2314969080"/>
                    </a:ext>
                  </a:extLst>
                </a:gridCol>
                <a:gridCol w="1519594">
                  <a:extLst>
                    <a:ext uri="{9D8B030D-6E8A-4147-A177-3AD203B41FA5}">
                      <a16:colId xmlns:a16="http://schemas.microsoft.com/office/drawing/2014/main" val="3064066015"/>
                    </a:ext>
                  </a:extLst>
                </a:gridCol>
                <a:gridCol w="1519594">
                  <a:extLst>
                    <a:ext uri="{9D8B030D-6E8A-4147-A177-3AD203B41FA5}">
                      <a16:colId xmlns:a16="http://schemas.microsoft.com/office/drawing/2014/main" val="1042731539"/>
                    </a:ext>
                  </a:extLst>
                </a:gridCol>
                <a:gridCol w="1521024">
                  <a:extLst>
                    <a:ext uri="{9D8B030D-6E8A-4147-A177-3AD203B41FA5}">
                      <a16:colId xmlns:a16="http://schemas.microsoft.com/office/drawing/2014/main" val="3449938160"/>
                    </a:ext>
                  </a:extLst>
                </a:gridCol>
              </a:tblGrid>
              <a:tr h="1565299"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ZA" sz="1600" dirty="0">
                          <a:effectLst/>
                        </a:rPr>
                        <a:t>Characteristics</a:t>
                      </a:r>
                      <a:endParaRPr lang="en-Z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Screening test</a:t>
                      </a:r>
                    </a:p>
                    <a:p>
                      <a:pPr algn="ctr"/>
                      <a:r>
                        <a:rPr lang="en-GB" sz="1600" dirty="0"/>
                        <a:t>to</a:t>
                      </a:r>
                    </a:p>
                    <a:p>
                      <a:pPr algn="ctr"/>
                      <a:r>
                        <a:rPr lang="en-GB" sz="1600" dirty="0"/>
                        <a:t>first follow-up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600" dirty="0">
                          <a:effectLst/>
                        </a:rPr>
                        <a:t>Screening test to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600" dirty="0">
                          <a:effectLst/>
                        </a:rPr>
                        <a:t>confirmatory test</a:t>
                      </a:r>
                      <a:endParaRPr lang="en-Z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600" dirty="0">
                          <a:effectLst/>
                        </a:rPr>
                        <a:t>Confirmatory test to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600" dirty="0">
                          <a:effectLst/>
                        </a:rPr>
                        <a:t>treatment</a:t>
                      </a:r>
                      <a:endParaRPr lang="en-Z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600" dirty="0">
                          <a:effectLst/>
                        </a:rPr>
                        <a:t>Screening test to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ZA" sz="1600" dirty="0">
                          <a:effectLst/>
                        </a:rPr>
                        <a:t>treatment</a:t>
                      </a:r>
                      <a:endParaRPr lang="en-Z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6494787"/>
                  </a:ext>
                </a:extLst>
              </a:tr>
              <a:tr h="3784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sz="1600" b="1" dirty="0">
                          <a:effectLst/>
                        </a:rPr>
                        <a:t>p-value</a:t>
                      </a:r>
                      <a:endParaRPr lang="en-Z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sz="1600" b="1" dirty="0">
                          <a:effectLst/>
                        </a:rPr>
                        <a:t>p-value</a:t>
                      </a:r>
                      <a:endParaRPr lang="en-Z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sz="1600" b="1" dirty="0">
                          <a:effectLst/>
                        </a:rPr>
                        <a:t>p-value</a:t>
                      </a:r>
                      <a:endParaRPr lang="en-Z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sz="1600" b="1" dirty="0">
                          <a:effectLst/>
                        </a:rPr>
                        <a:t>p-value</a:t>
                      </a:r>
                      <a:endParaRPr lang="en-Z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3982858"/>
                  </a:ext>
                </a:extLst>
              </a:tr>
              <a:tr h="3784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600">
                          <a:effectLst/>
                        </a:rPr>
                        <a:t>Age group</a:t>
                      </a:r>
                      <a:endParaRPr lang="en-Z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sz="1600" dirty="0">
                          <a:effectLst/>
                        </a:rPr>
                        <a:t>0.7142</a:t>
                      </a:r>
                      <a:endParaRPr lang="en-Z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sz="1600">
                          <a:effectLst/>
                        </a:rPr>
                        <a:t>0.7743</a:t>
                      </a:r>
                      <a:endParaRPr lang="en-Z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sz="1600">
                          <a:effectLst/>
                        </a:rPr>
                        <a:t>0.3765</a:t>
                      </a:r>
                      <a:endParaRPr lang="en-Z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sz="1600" b="1" dirty="0">
                          <a:effectLst/>
                        </a:rPr>
                        <a:t>0.0114</a:t>
                      </a:r>
                      <a:endParaRPr lang="en-Z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40228764"/>
                  </a:ext>
                </a:extLst>
              </a:tr>
              <a:tr h="3784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600">
                          <a:effectLst/>
                        </a:rPr>
                        <a:t>HIV status</a:t>
                      </a:r>
                      <a:endParaRPr lang="en-Z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sz="1600">
                          <a:effectLst/>
                        </a:rPr>
                        <a:t>0.7709</a:t>
                      </a:r>
                      <a:endParaRPr lang="en-Z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sz="1600" dirty="0">
                          <a:effectLst/>
                        </a:rPr>
                        <a:t>0.0506</a:t>
                      </a:r>
                      <a:endParaRPr lang="en-Z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sz="1600">
                          <a:effectLst/>
                        </a:rPr>
                        <a:t>0.5406</a:t>
                      </a:r>
                      <a:endParaRPr lang="en-Z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sz="1600" dirty="0">
                          <a:effectLst/>
                        </a:rPr>
                        <a:t>0.9750</a:t>
                      </a:r>
                      <a:endParaRPr lang="en-Z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5472631"/>
                  </a:ext>
                </a:extLst>
              </a:tr>
              <a:tr h="3784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600">
                          <a:effectLst/>
                        </a:rPr>
                        <a:t>Screening test facility type</a:t>
                      </a:r>
                      <a:endParaRPr lang="en-Z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sz="1600" b="1" dirty="0">
                          <a:effectLst/>
                        </a:rPr>
                        <a:t>0.0394</a:t>
                      </a:r>
                      <a:endParaRPr lang="en-Z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sz="1600" b="1" dirty="0">
                          <a:effectLst/>
                        </a:rPr>
                        <a:t>0.0012</a:t>
                      </a:r>
                      <a:endParaRPr lang="en-Z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sz="1600" dirty="0">
                          <a:effectLst/>
                        </a:rPr>
                        <a:t>0.7225</a:t>
                      </a:r>
                      <a:endParaRPr lang="en-Z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sz="1600" b="1" dirty="0">
                          <a:effectLst/>
                        </a:rPr>
                        <a:t>0.0404</a:t>
                      </a:r>
                      <a:endParaRPr lang="en-Z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84310292"/>
                  </a:ext>
                </a:extLst>
              </a:tr>
              <a:tr h="3784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600">
                          <a:effectLst/>
                        </a:rPr>
                        <a:t>Screening test subdistrict</a:t>
                      </a:r>
                      <a:endParaRPr lang="en-Z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sz="1600" b="1" dirty="0">
                          <a:effectLst/>
                        </a:rPr>
                        <a:t>0.0001</a:t>
                      </a:r>
                      <a:endParaRPr lang="en-Z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sz="1600" b="1" dirty="0">
                          <a:effectLst/>
                        </a:rPr>
                        <a:t>0.0008</a:t>
                      </a:r>
                      <a:endParaRPr lang="en-Z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sz="1600" dirty="0">
                          <a:effectLst/>
                        </a:rPr>
                        <a:t>0.2198</a:t>
                      </a:r>
                      <a:endParaRPr lang="en-Z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sz="1600" b="1" dirty="0">
                          <a:effectLst/>
                        </a:rPr>
                        <a:t>0.0010</a:t>
                      </a:r>
                      <a:endParaRPr lang="en-Z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9581464"/>
                  </a:ext>
                </a:extLst>
              </a:tr>
              <a:tr h="3784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600">
                          <a:effectLst/>
                        </a:rPr>
                        <a:t>Management steps</a:t>
                      </a:r>
                      <a:endParaRPr lang="en-Z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sz="1600" b="1" dirty="0">
                          <a:effectLst/>
                        </a:rPr>
                        <a:t>0.0016</a:t>
                      </a:r>
                      <a:endParaRPr lang="en-Z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sz="1600">
                          <a:effectLst/>
                        </a:rPr>
                        <a:t>-</a:t>
                      </a:r>
                      <a:endParaRPr lang="en-Z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ZA" sz="1600" b="1" dirty="0">
                          <a:effectLst/>
                        </a:rPr>
                        <a:t>0.0001</a:t>
                      </a:r>
                      <a:endParaRPr lang="en-Z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23011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959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FE3E5-195F-C744-821D-F5F9F4ADC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29509-E8F9-D747-B999-90249D453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Screening coverage: 47%	(WHO target 70%)</a:t>
            </a:r>
          </a:p>
          <a:p>
            <a:r>
              <a:rPr lang="en-GB" dirty="0"/>
              <a:t>Follow-up rate: 27%	</a:t>
            </a:r>
          </a:p>
          <a:p>
            <a:r>
              <a:rPr lang="en-GB" dirty="0"/>
              <a:t>Treatment rate: 16%		(WHO target 90%)</a:t>
            </a:r>
          </a:p>
          <a:p>
            <a:endParaRPr lang="en-GB" dirty="0"/>
          </a:p>
          <a:p>
            <a:r>
              <a:rPr lang="en-GB" dirty="0"/>
              <a:t>Better treatment rates at facilities providing all services across the cervical cancer screening cascade</a:t>
            </a:r>
          </a:p>
          <a:p>
            <a:r>
              <a:rPr lang="en-GB" dirty="0"/>
              <a:t>Best treatment rate in subdistrict B</a:t>
            </a:r>
          </a:p>
          <a:p>
            <a:r>
              <a:rPr lang="en-GB" dirty="0"/>
              <a:t>Shorter time to treatment with one-step management process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327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C3C47-2756-5644-B7A0-38AFB4ECA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D72E0-6890-6543-B00A-7CA0798EC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laboratory specimens only</a:t>
            </a:r>
          </a:p>
          <a:p>
            <a:r>
              <a:rPr lang="en-GB" dirty="0"/>
              <a:t>temporal and geographical scope</a:t>
            </a:r>
          </a:p>
          <a:p>
            <a:r>
              <a:rPr lang="en-GB" dirty="0"/>
              <a:t>inaccuracy of record linkage process</a:t>
            </a:r>
          </a:p>
        </p:txBody>
      </p:sp>
    </p:spTree>
    <p:extLst>
      <p:ext uri="{BB962C8B-B14F-4D97-AF65-F5344CB8AC3E}">
        <p14:creationId xmlns:p14="http://schemas.microsoft.com/office/powerpoint/2010/main" val="782293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3AA19-B1D6-0F4E-8CA8-E044F9916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Ethics and approvals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5C530-2A15-9B42-8186-F63A82055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Wits HREC (M)</a:t>
            </a:r>
          </a:p>
          <a:p>
            <a:pPr lvl="1"/>
            <a:r>
              <a:rPr lang="en-GB" dirty="0"/>
              <a:t>Ref: </a:t>
            </a:r>
            <a:r>
              <a:rPr lang="en-ZA" dirty="0"/>
              <a:t>M200648</a:t>
            </a:r>
            <a:endParaRPr lang="en-GB" dirty="0"/>
          </a:p>
          <a:p>
            <a:endParaRPr lang="en-GB" dirty="0"/>
          </a:p>
          <a:p>
            <a:r>
              <a:rPr lang="en-GB" dirty="0"/>
              <a:t>NHLS AARQA</a:t>
            </a:r>
          </a:p>
          <a:p>
            <a:pPr lvl="1"/>
            <a:r>
              <a:rPr lang="en-GB" dirty="0"/>
              <a:t>Ref: </a:t>
            </a:r>
            <a:r>
              <a:rPr lang="en-ZA" dirty="0"/>
              <a:t>PR20298</a:t>
            </a:r>
          </a:p>
          <a:p>
            <a:pPr lvl="1"/>
            <a:endParaRPr lang="en-ZA" dirty="0"/>
          </a:p>
          <a:p>
            <a:pPr marL="0" indent="0">
              <a:buNone/>
            </a:pPr>
            <a:r>
              <a:rPr lang="en-ZA" dirty="0"/>
              <a:t>Records anonymised after linkage</a:t>
            </a:r>
          </a:p>
        </p:txBody>
      </p:sp>
    </p:spTree>
    <p:extLst>
      <p:ext uri="{BB962C8B-B14F-4D97-AF65-F5344CB8AC3E}">
        <p14:creationId xmlns:p14="http://schemas.microsoft.com/office/powerpoint/2010/main" val="262021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18C56-47C4-9748-9DB4-EA1BE1B63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  <a:br>
              <a:rPr lang="en-GB" dirty="0"/>
            </a:br>
            <a:r>
              <a:rPr lang="en-GB" b="1" dirty="0"/>
              <a:t>Epidemiology – Cervical cancer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C1E36-6049-D343-B6BB-BBF19408C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GB" sz="2000" b="1" dirty="0"/>
              <a:t>Incidence </a:t>
            </a:r>
          </a:p>
          <a:p>
            <a:pPr lvl="1"/>
            <a:r>
              <a:rPr lang="en-GB" sz="1800" dirty="0"/>
              <a:t>World (2020) – 604 237</a:t>
            </a:r>
          </a:p>
          <a:p>
            <a:pPr lvl="1"/>
            <a:r>
              <a:rPr lang="en-GB" sz="1800" dirty="0"/>
              <a:t>South Africa (2020) – </a:t>
            </a:r>
            <a:r>
              <a:rPr lang="en-GB" sz="1800" b="1" dirty="0">
                <a:solidFill>
                  <a:srgbClr val="7030A0"/>
                </a:solidFill>
              </a:rPr>
              <a:t>10 702</a:t>
            </a:r>
          </a:p>
          <a:p>
            <a:endParaRPr lang="en-GB" sz="2000" b="1" dirty="0"/>
          </a:p>
          <a:p>
            <a:pPr lvl="1"/>
            <a:endParaRPr lang="en-GB" sz="1800" dirty="0"/>
          </a:p>
          <a:p>
            <a:pPr lvl="1"/>
            <a:r>
              <a:rPr lang="en-GB" sz="2000" b="1" dirty="0"/>
              <a:t>Risk factors</a:t>
            </a:r>
          </a:p>
          <a:p>
            <a:pPr lvl="2"/>
            <a:r>
              <a:rPr lang="en-GB" sz="1800" dirty="0"/>
              <a:t>HPV infection</a:t>
            </a:r>
          </a:p>
          <a:p>
            <a:pPr lvl="2"/>
            <a:r>
              <a:rPr lang="en-GB" sz="1800" b="1" dirty="0">
                <a:solidFill>
                  <a:srgbClr val="7030A0"/>
                </a:solidFill>
              </a:rPr>
              <a:t>HIV</a:t>
            </a:r>
            <a:r>
              <a:rPr lang="en-GB" sz="1800" dirty="0"/>
              <a:t> co-infection</a:t>
            </a:r>
          </a:p>
          <a:p>
            <a:endParaRPr lang="en-GB" sz="2000" b="1" dirty="0"/>
          </a:p>
          <a:p>
            <a:r>
              <a:rPr lang="en-GB" sz="2000" b="1" dirty="0"/>
              <a:t>Age-standardised death rate</a:t>
            </a:r>
          </a:p>
          <a:p>
            <a:pPr lvl="1"/>
            <a:r>
              <a:rPr lang="en-GB" sz="1800" dirty="0"/>
              <a:t>World – 7.3 per 100 000 </a:t>
            </a:r>
          </a:p>
          <a:p>
            <a:pPr lvl="1"/>
            <a:r>
              <a:rPr lang="en-GB" sz="1800" dirty="0"/>
              <a:t>South Africa – 19.6 per 100 000</a:t>
            </a:r>
          </a:p>
          <a:p>
            <a:pPr lvl="2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973104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CF642-D96B-694B-BFF2-0E457EAA7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Acknowledgments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B472B-5ACF-8D44-B6D7-D228A0B16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Supervisors </a:t>
            </a:r>
          </a:p>
          <a:p>
            <a:pPr lvl="1"/>
            <a:r>
              <a:rPr lang="en-GB" dirty="0"/>
              <a:t>Dr Mary </a:t>
            </a:r>
            <a:r>
              <a:rPr lang="en-GB" dirty="0" err="1"/>
              <a:t>Kawonga</a:t>
            </a:r>
            <a:endParaRPr lang="en-GB" dirty="0"/>
          </a:p>
          <a:p>
            <a:pPr lvl="1"/>
            <a:r>
              <a:rPr lang="en-GB" dirty="0"/>
              <a:t>Prof. Pamela </a:t>
            </a:r>
            <a:r>
              <a:rPr lang="en-GB" dirty="0" err="1"/>
              <a:t>Michelow</a:t>
            </a:r>
            <a:endParaRPr lang="en-GB" dirty="0"/>
          </a:p>
          <a:p>
            <a:pPr lvl="1"/>
            <a:r>
              <a:rPr lang="en-GB" dirty="0"/>
              <a:t>Dr </a:t>
            </a:r>
            <a:r>
              <a:rPr lang="en-GB" dirty="0" err="1"/>
              <a:t>Chodziwadziwa</a:t>
            </a:r>
            <a:r>
              <a:rPr lang="en-GB" dirty="0"/>
              <a:t> </a:t>
            </a:r>
            <a:r>
              <a:rPr lang="en-GB" dirty="0" err="1"/>
              <a:t>Kabudula</a:t>
            </a:r>
            <a:endParaRPr lang="en-GB" dirty="0"/>
          </a:p>
          <a:p>
            <a:endParaRPr lang="en-GB" dirty="0"/>
          </a:p>
          <a:p>
            <a:r>
              <a:rPr lang="en-GB" dirty="0"/>
              <a:t>Co-author</a:t>
            </a:r>
          </a:p>
          <a:p>
            <a:pPr lvl="1"/>
            <a:r>
              <a:rPr lang="en-GB" dirty="0"/>
              <a:t>Prof. Leena Thomas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Research Report submitted in partial fulfilment of </a:t>
            </a:r>
            <a:r>
              <a:rPr lang="en-GB" dirty="0" err="1"/>
              <a:t>MMed</a:t>
            </a:r>
            <a:r>
              <a:rPr lang="en-GB" dirty="0"/>
              <a:t> (Public Health Medicine)</a:t>
            </a:r>
          </a:p>
        </p:txBody>
      </p:sp>
    </p:spTree>
    <p:extLst>
      <p:ext uri="{BB962C8B-B14F-4D97-AF65-F5344CB8AC3E}">
        <p14:creationId xmlns:p14="http://schemas.microsoft.com/office/powerpoint/2010/main" val="2179213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C622B-E3FC-3544-9F8B-DBF620CDD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  <a:br>
              <a:rPr lang="en-GB" dirty="0"/>
            </a:br>
            <a:r>
              <a:rPr lang="en-GB" b="1" dirty="0"/>
              <a:t>Cervical cancer screening cascade</a:t>
            </a:r>
            <a:endParaRPr lang="en-GB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F26D325-DB44-4F45-95BA-D820FAD16811}"/>
              </a:ext>
            </a:extLst>
          </p:cNvPr>
          <p:cNvGrpSpPr/>
          <p:nvPr/>
        </p:nvGrpSpPr>
        <p:grpSpPr>
          <a:xfrm>
            <a:off x="1021105" y="2793810"/>
            <a:ext cx="9019923" cy="1887053"/>
            <a:chOff x="140677" y="777981"/>
            <a:chExt cx="10226895" cy="2454917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6C37C22-52CA-1540-A271-AE4E81C833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0677" y="1542775"/>
              <a:ext cx="1823964" cy="51256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cervical smear</a:t>
              </a:r>
              <a:endParaRPr lang="en-Z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62B7F4E-684C-BB4E-9F5E-2105CC094E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77657" y="2134107"/>
              <a:ext cx="1785910" cy="5339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punch biopsy</a:t>
              </a:r>
              <a:endParaRPr lang="en-ZA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8C2BC4E-4C55-AE40-9066-E9D105F2F6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28245" y="777981"/>
              <a:ext cx="1739327" cy="51997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LLETZ</a:t>
              </a:r>
              <a:endParaRPr lang="en-ZA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ight Arrow 29">
              <a:extLst>
                <a:ext uri="{FF2B5EF4-FFF2-40B4-BE49-F238E27FC236}">
                  <a16:creationId xmlns:a16="http://schemas.microsoft.com/office/drawing/2014/main" id="{C63A7C24-1E23-5145-B02F-E7F5EBD7C7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64641" y="1739868"/>
              <a:ext cx="740361" cy="142523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280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0842236-147F-7944-BA13-DC4EAF19910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47356" y="1558862"/>
              <a:ext cx="1538896" cy="56974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colposcopy</a:t>
              </a:r>
            </a:p>
          </p:txBody>
        </p:sp>
        <p:sp>
          <p:nvSpPr>
            <p:cNvPr id="34" name="TextBox 67">
              <a:extLst>
                <a:ext uri="{FF2B5EF4-FFF2-40B4-BE49-F238E27FC236}">
                  <a16:creationId xmlns:a16="http://schemas.microsoft.com/office/drawing/2014/main" id="{F92B1B9B-7E8B-C74E-A62C-EC456F916504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273567" y="1632892"/>
              <a:ext cx="757211" cy="671923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OR</a:t>
              </a:r>
              <a:endParaRPr lang="en-Z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Elbow Connector 52">
              <a:extLst>
                <a:ext uri="{FF2B5EF4-FFF2-40B4-BE49-F238E27FC236}">
                  <a16:creationId xmlns:a16="http://schemas.microsoft.com/office/drawing/2014/main" id="{47FA567D-FBAD-7047-B560-646424D954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29192" y="1055561"/>
              <a:ext cx="4224356" cy="684367"/>
            </a:xfrm>
            <a:prstGeom prst="bentConnector3">
              <a:avLst>
                <a:gd name="adj1" fmla="val 2989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2">
              <a:extLst>
                <a:ext uri="{FF2B5EF4-FFF2-40B4-BE49-F238E27FC236}">
                  <a16:creationId xmlns:a16="http://schemas.microsoft.com/office/drawing/2014/main" id="{B4CD56DB-8AA2-AF4C-99BD-FFDE9B517DD7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568975" y="1126061"/>
              <a:ext cx="2081827" cy="47103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2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1-step management process</a:t>
              </a:r>
              <a:endPara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TextBox 53">
              <a:extLst>
                <a:ext uri="{FF2B5EF4-FFF2-40B4-BE49-F238E27FC236}">
                  <a16:creationId xmlns:a16="http://schemas.microsoft.com/office/drawing/2014/main" id="{F81954B0-1DB8-DC40-A1A6-C400990F87D8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665479" y="2698995"/>
              <a:ext cx="1888816" cy="533903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2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2-step management  process</a:t>
              </a:r>
              <a:endParaRPr lang="en-Z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6" name="Elbow Connector 55">
              <a:extLst>
                <a:ext uri="{FF2B5EF4-FFF2-40B4-BE49-F238E27FC236}">
                  <a16:creationId xmlns:a16="http://schemas.microsoft.com/office/drawing/2014/main" id="{3CEADC41-BA6D-3A40-A1BC-1EF1E65A68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6508" y="1131276"/>
              <a:ext cx="447040" cy="1261745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Elbow Connector 8">
            <a:extLst>
              <a:ext uri="{FF2B5EF4-FFF2-40B4-BE49-F238E27FC236}">
                <a16:creationId xmlns:a16="http://schemas.microsoft.com/office/drawing/2014/main" id="{76DA430F-8194-9643-B72E-DCF9312AFF43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4714776" y="3661805"/>
            <a:ext cx="1719026" cy="379638"/>
          </a:xfrm>
          <a:prstGeom prst="bentConnector3">
            <a:avLst>
              <a:gd name="adj1" fmla="val 6547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149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58E632-9D22-6F44-9BAB-C63843E6CD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9921" y="1606997"/>
            <a:ext cx="11632158" cy="464140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991F4B7-EB87-0B4D-9C64-0A41E9633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 dirty="0"/>
              <a:t>Background</a:t>
            </a:r>
            <a:br>
              <a:rPr lang="en-GB" dirty="0"/>
            </a:br>
            <a:r>
              <a:rPr lang="en-GB" b="1" dirty="0"/>
              <a:t>Cervical cancer screening cascade</a:t>
            </a:r>
          </a:p>
        </p:txBody>
      </p:sp>
    </p:spTree>
    <p:extLst>
      <p:ext uri="{BB962C8B-B14F-4D97-AF65-F5344CB8AC3E}">
        <p14:creationId xmlns:p14="http://schemas.microsoft.com/office/powerpoint/2010/main" val="2503885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D78B-BFCE-0E43-BEBB-C86777B40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 and objectives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959BD2C-6C0B-C74C-A4DF-8F328DA76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7" y="1609859"/>
            <a:ext cx="5722513" cy="4431503"/>
          </a:xfrm>
        </p:spPr>
        <p:txBody>
          <a:bodyPr numCol="1">
            <a:normAutofit lnSpcReduction="10000"/>
          </a:bodyPr>
          <a:lstStyle/>
          <a:p>
            <a:pPr marL="457200" lvl="1" indent="0">
              <a:buNone/>
            </a:pPr>
            <a:r>
              <a:rPr lang="en-GB" sz="1400" dirty="0"/>
              <a:t>Using NHLS data and record linkage – </a:t>
            </a:r>
          </a:p>
          <a:p>
            <a:pPr marL="457200" lvl="1" indent="0">
              <a:buNone/>
            </a:pPr>
            <a:r>
              <a:rPr lang="en-GB" sz="1400" dirty="0"/>
              <a:t>In women who had a cervical smear in Johannesburg in 2017..</a:t>
            </a:r>
          </a:p>
          <a:p>
            <a:pPr marL="457200" lvl="1" indent="0">
              <a:buNone/>
            </a:pPr>
            <a:endParaRPr lang="en-GB" sz="1400" dirty="0"/>
          </a:p>
          <a:p>
            <a:pPr marL="457200" lvl="1" indent="0">
              <a:buNone/>
            </a:pPr>
            <a:r>
              <a:rPr lang="en-GB" sz="1400" dirty="0"/>
              <a:t>a) Determine:</a:t>
            </a:r>
          </a:p>
          <a:p>
            <a:pPr lvl="1"/>
            <a:r>
              <a:rPr lang="en-GB" sz="1400" dirty="0"/>
              <a:t>HSIL prevalence</a:t>
            </a:r>
          </a:p>
          <a:p>
            <a:pPr lvl="1"/>
            <a:r>
              <a:rPr lang="en-GB" sz="1400" dirty="0">
                <a:solidFill>
                  <a:schemeClr val="tx1"/>
                </a:solidFill>
              </a:rPr>
              <a:t>Follow-up rate</a:t>
            </a:r>
          </a:p>
          <a:p>
            <a:pPr lvl="1"/>
            <a:r>
              <a:rPr lang="en-GB" sz="1400" dirty="0">
                <a:solidFill>
                  <a:schemeClr val="tx1"/>
                </a:solidFill>
              </a:rPr>
              <a:t>Confirmatory test rate</a:t>
            </a:r>
          </a:p>
          <a:p>
            <a:pPr lvl="1"/>
            <a:r>
              <a:rPr lang="en-GB" sz="1400" dirty="0">
                <a:solidFill>
                  <a:schemeClr val="tx1"/>
                </a:solidFill>
              </a:rPr>
              <a:t>Treatment rate</a:t>
            </a:r>
          </a:p>
          <a:p>
            <a:pPr lvl="1"/>
            <a:endParaRPr lang="en-GB" sz="1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GB" sz="1400" dirty="0">
                <a:solidFill>
                  <a:schemeClr val="tx1"/>
                </a:solidFill>
              </a:rPr>
              <a:t>b) Determine</a:t>
            </a:r>
          </a:p>
          <a:p>
            <a:pPr lvl="1"/>
            <a:r>
              <a:rPr lang="en-GB" sz="1400" dirty="0">
                <a:solidFill>
                  <a:schemeClr val="tx1"/>
                </a:solidFill>
              </a:rPr>
              <a:t>Cervical smear to follow-up</a:t>
            </a:r>
          </a:p>
          <a:p>
            <a:pPr lvl="1"/>
            <a:r>
              <a:rPr lang="en-GB" sz="1400" dirty="0">
                <a:solidFill>
                  <a:schemeClr val="tx1"/>
                </a:solidFill>
              </a:rPr>
              <a:t>Cervical smear to confirmatory test</a:t>
            </a:r>
          </a:p>
          <a:p>
            <a:pPr lvl="1"/>
            <a:r>
              <a:rPr lang="en-GB" sz="1400" dirty="0">
                <a:solidFill>
                  <a:schemeClr val="tx1"/>
                </a:solidFill>
              </a:rPr>
              <a:t>Confirmatory test to treatment</a:t>
            </a:r>
          </a:p>
          <a:p>
            <a:pPr lvl="1"/>
            <a:r>
              <a:rPr lang="en-GB" sz="1400" dirty="0">
                <a:solidFill>
                  <a:schemeClr val="tx1"/>
                </a:solidFill>
              </a:rPr>
              <a:t>Cervical smear to treatment</a:t>
            </a:r>
          </a:p>
          <a:p>
            <a:endParaRPr lang="en-GB" sz="1600" b="1" dirty="0"/>
          </a:p>
          <a:p>
            <a:pPr marL="457200" lvl="1" indent="0">
              <a:buNone/>
            </a:pPr>
            <a:endParaRPr lang="en-GB" sz="1400" dirty="0"/>
          </a:p>
          <a:p>
            <a:pPr marL="457200" lvl="1" indent="0">
              <a:buNone/>
            </a:pPr>
            <a:endParaRPr lang="en-GB" sz="1400" dirty="0"/>
          </a:p>
          <a:p>
            <a:pPr marL="457200" lvl="1" indent="0">
              <a:buNone/>
            </a:pPr>
            <a:endParaRPr lang="en-GB" sz="1400" dirty="0"/>
          </a:p>
          <a:p>
            <a:pPr marL="457200" lvl="1" indent="0">
              <a:buNone/>
            </a:pPr>
            <a:endParaRPr lang="en-GB" sz="1400" dirty="0"/>
          </a:p>
          <a:p>
            <a:pPr marL="457200" lvl="1" indent="0">
              <a:buNone/>
            </a:pPr>
            <a:endParaRPr lang="en-GB" sz="14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C9EB72-B505-894E-9510-F4E108119C7A}"/>
              </a:ext>
            </a:extLst>
          </p:cNvPr>
          <p:cNvSpPr txBox="1">
            <a:spLocks/>
          </p:cNvSpPr>
          <p:nvPr/>
        </p:nvSpPr>
        <p:spPr>
          <a:xfrm>
            <a:off x="5690314" y="2971424"/>
            <a:ext cx="4509753" cy="1708371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 3" charset="2"/>
              <a:buNone/>
            </a:pPr>
            <a:r>
              <a:rPr lang="en-GB" sz="1400" dirty="0"/>
              <a:t>c) Compare proportions and times across</a:t>
            </a:r>
          </a:p>
          <a:p>
            <a:pPr lvl="1"/>
            <a:r>
              <a:rPr lang="en-GB" sz="1400" dirty="0"/>
              <a:t>Age</a:t>
            </a:r>
          </a:p>
          <a:p>
            <a:pPr lvl="1"/>
            <a:r>
              <a:rPr lang="en-GB" sz="1400" dirty="0"/>
              <a:t>HIV status</a:t>
            </a:r>
          </a:p>
          <a:p>
            <a:pPr lvl="1"/>
            <a:r>
              <a:rPr lang="en-GB" sz="1400" dirty="0"/>
              <a:t>Screening facility type</a:t>
            </a:r>
          </a:p>
          <a:p>
            <a:pPr lvl="1"/>
            <a:r>
              <a:rPr lang="en-GB" sz="1400" dirty="0"/>
              <a:t>Screening subdistrict</a:t>
            </a:r>
          </a:p>
          <a:p>
            <a:pPr marL="457200" lvl="1" indent="0">
              <a:buFont typeface="Wingdings 3" charset="2"/>
              <a:buNone/>
            </a:pPr>
            <a:endParaRPr lang="en-GB" sz="1400" dirty="0"/>
          </a:p>
          <a:p>
            <a:pPr marL="457200" lvl="1" indent="0">
              <a:buFont typeface="Wingdings 3" charset="2"/>
              <a:buNone/>
            </a:pP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2084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F6D6F-A30A-7F4F-A6B6-0D64C930C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F0432-0C0C-B04A-B48A-8CD34C796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Study design: </a:t>
            </a:r>
            <a:r>
              <a:rPr lang="en-GB" dirty="0"/>
              <a:t>Retrospective cohort</a:t>
            </a:r>
          </a:p>
          <a:p>
            <a:r>
              <a:rPr lang="en-GB" b="1" dirty="0"/>
              <a:t>Study setting: </a:t>
            </a:r>
            <a:r>
              <a:rPr lang="en-GB" dirty="0"/>
              <a:t>Johannesburg district, public sector facilities</a:t>
            </a:r>
          </a:p>
          <a:p>
            <a:r>
              <a:rPr lang="en-GB" b="1" dirty="0"/>
              <a:t>Study population:</a:t>
            </a:r>
            <a:r>
              <a:rPr lang="en-GB" dirty="0"/>
              <a:t> Women who had a cervical smear in 2017. No sampling</a:t>
            </a:r>
          </a:p>
          <a:p>
            <a:endParaRPr lang="en-GB" b="1" dirty="0"/>
          </a:p>
          <a:p>
            <a:r>
              <a:rPr lang="en-GB" b="1" dirty="0"/>
              <a:t>Data source: </a:t>
            </a:r>
            <a:r>
              <a:rPr lang="en-GB" dirty="0"/>
              <a:t>NHLS CDW</a:t>
            </a:r>
          </a:p>
          <a:p>
            <a:pPr lvl="1"/>
            <a:r>
              <a:rPr lang="en-GB" sz="1800" dirty="0"/>
              <a:t>cytology, Johannesburg, 2017</a:t>
            </a:r>
          </a:p>
          <a:p>
            <a:pPr lvl="1"/>
            <a:r>
              <a:rPr lang="en-GB" sz="1800" dirty="0"/>
              <a:t>histology, Gauteng, start 2017 – end 2019</a:t>
            </a:r>
          </a:p>
          <a:p>
            <a:r>
              <a:rPr lang="en-GB" b="1" dirty="0"/>
              <a:t>Data management</a:t>
            </a:r>
            <a:r>
              <a:rPr lang="en-GB" dirty="0"/>
              <a:t>: record linkage using </a:t>
            </a:r>
            <a:r>
              <a:rPr lang="en-GB" i="1" dirty="0"/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217943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4E5EA-BE4D-C342-8E8B-A66ED551E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</a:t>
            </a:r>
            <a:br>
              <a:rPr lang="en-GB" dirty="0"/>
            </a:br>
            <a:r>
              <a:rPr lang="en-GB" b="1" dirty="0"/>
              <a:t>Record Linkage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E0DE228-6C13-674C-94B2-9BDEF74190C7}"/>
              </a:ext>
            </a:extLst>
          </p:cNvPr>
          <p:cNvSpPr txBox="1">
            <a:spLocks/>
          </p:cNvSpPr>
          <p:nvPr/>
        </p:nvSpPr>
        <p:spPr>
          <a:xfrm>
            <a:off x="4975668" y="2233970"/>
            <a:ext cx="2505418" cy="176557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Variables compared</a:t>
            </a:r>
          </a:p>
          <a:p>
            <a:r>
              <a:rPr lang="en-GB" sz="1600" dirty="0"/>
              <a:t>Name</a:t>
            </a:r>
          </a:p>
          <a:p>
            <a:r>
              <a:rPr lang="en-GB" sz="1600" dirty="0"/>
              <a:t>Surname</a:t>
            </a:r>
          </a:p>
          <a:p>
            <a:r>
              <a:rPr lang="en-GB" sz="1600" dirty="0"/>
              <a:t>Age</a:t>
            </a:r>
          </a:p>
          <a:p>
            <a:r>
              <a:rPr lang="en-GB" sz="1600" dirty="0"/>
              <a:t>Date of birth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C57E23BB-8C9D-CA45-9962-9181206E075A}"/>
              </a:ext>
            </a:extLst>
          </p:cNvPr>
          <p:cNvSpPr txBox="1">
            <a:spLocks/>
          </p:cNvSpPr>
          <p:nvPr/>
        </p:nvSpPr>
        <p:spPr>
          <a:xfrm>
            <a:off x="1148299" y="2233970"/>
            <a:ext cx="2505418" cy="176557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Steps</a:t>
            </a:r>
          </a:p>
          <a:p>
            <a:r>
              <a:rPr lang="en-GB" sz="1600" dirty="0"/>
              <a:t>Compare</a:t>
            </a:r>
          </a:p>
          <a:p>
            <a:r>
              <a:rPr lang="en-GB" sz="1600" dirty="0"/>
              <a:t>Score</a:t>
            </a:r>
          </a:p>
          <a:p>
            <a:r>
              <a:rPr lang="en-GB" sz="1600" dirty="0"/>
              <a:t>Match or non-match</a:t>
            </a:r>
          </a:p>
        </p:txBody>
      </p:sp>
    </p:spTree>
    <p:extLst>
      <p:ext uri="{BB962C8B-B14F-4D97-AF65-F5344CB8AC3E}">
        <p14:creationId xmlns:p14="http://schemas.microsoft.com/office/powerpoint/2010/main" val="3419691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CF309-A6E4-DE44-95BA-2F0CA8404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</a:t>
            </a:r>
            <a:br>
              <a:rPr lang="en-GB" dirty="0"/>
            </a:br>
            <a:r>
              <a:rPr lang="en-GB" b="1" dirty="0"/>
              <a:t>Final dataset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C6940F4-4949-A447-BF3C-19F72EB48B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821089"/>
              </p:ext>
            </p:extLst>
          </p:nvPr>
        </p:nvGraphicFramePr>
        <p:xfrm>
          <a:off x="1238207" y="1967606"/>
          <a:ext cx="9715585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155">
                  <a:extLst>
                    <a:ext uri="{9D8B030D-6E8A-4147-A177-3AD203B41FA5}">
                      <a16:colId xmlns:a16="http://schemas.microsoft.com/office/drawing/2014/main" val="3270378134"/>
                    </a:ext>
                  </a:extLst>
                </a:gridCol>
                <a:gridCol w="1694751">
                  <a:extLst>
                    <a:ext uri="{9D8B030D-6E8A-4147-A177-3AD203B41FA5}">
                      <a16:colId xmlns:a16="http://schemas.microsoft.com/office/drawing/2014/main" val="1248625557"/>
                    </a:ext>
                  </a:extLst>
                </a:gridCol>
                <a:gridCol w="3000777">
                  <a:extLst>
                    <a:ext uri="{9D8B030D-6E8A-4147-A177-3AD203B41FA5}">
                      <a16:colId xmlns:a16="http://schemas.microsoft.com/office/drawing/2014/main" val="4194087184"/>
                    </a:ext>
                  </a:extLst>
                </a:gridCol>
                <a:gridCol w="2382592">
                  <a:extLst>
                    <a:ext uri="{9D8B030D-6E8A-4147-A177-3AD203B41FA5}">
                      <a16:colId xmlns:a16="http://schemas.microsoft.com/office/drawing/2014/main" val="4010254536"/>
                    </a:ext>
                  </a:extLst>
                </a:gridCol>
                <a:gridCol w="2286310">
                  <a:extLst>
                    <a:ext uri="{9D8B030D-6E8A-4147-A177-3AD203B41FA5}">
                      <a16:colId xmlns:a16="http://schemas.microsoft.com/office/drawing/2014/main" val="40296395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Personal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Screening test (cervical smear)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Follow-up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Follow-up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050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5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name</a:t>
                      </a:r>
                    </a:p>
                    <a:p>
                      <a:r>
                        <a:rPr lang="en-GB" sz="1500" dirty="0"/>
                        <a:t>surname</a:t>
                      </a:r>
                    </a:p>
                    <a:p>
                      <a:r>
                        <a:rPr lang="en-GB" sz="150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date</a:t>
                      </a:r>
                    </a:p>
                    <a:p>
                      <a:r>
                        <a:rPr lang="en-GB" sz="1500" dirty="0"/>
                        <a:t>facility</a:t>
                      </a:r>
                    </a:p>
                    <a:p>
                      <a:r>
                        <a:rPr lang="en-GB" sz="1500" dirty="0"/>
                        <a:t>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date</a:t>
                      </a:r>
                    </a:p>
                    <a:p>
                      <a:r>
                        <a:rPr lang="en-GB" sz="1500" dirty="0"/>
                        <a:t>facility</a:t>
                      </a:r>
                    </a:p>
                    <a:p>
                      <a:r>
                        <a:rPr lang="en-GB" sz="1500" dirty="0"/>
                        <a:t>procedure type</a:t>
                      </a:r>
                    </a:p>
                    <a:p>
                      <a:r>
                        <a:rPr lang="en-GB" sz="1500" dirty="0"/>
                        <a:t>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date</a:t>
                      </a:r>
                    </a:p>
                    <a:p>
                      <a:r>
                        <a:rPr lang="en-GB" sz="1500" dirty="0"/>
                        <a:t>facility</a:t>
                      </a:r>
                    </a:p>
                    <a:p>
                      <a:r>
                        <a:rPr lang="en-GB" sz="1500" dirty="0"/>
                        <a:t>procedure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460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5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/>
                        <a:t>Amilcar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 err="1"/>
                        <a:t>Juggernath</a:t>
                      </a:r>
                      <a:endParaRPr lang="en-GB" sz="15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20/01/2017</a:t>
                      </a:r>
                    </a:p>
                    <a:p>
                      <a:r>
                        <a:rPr lang="en-GB" sz="1500" dirty="0" err="1"/>
                        <a:t>Hillbrow</a:t>
                      </a:r>
                      <a:r>
                        <a:rPr lang="en-GB" sz="1500" dirty="0"/>
                        <a:t> CHC</a:t>
                      </a:r>
                    </a:p>
                    <a:p>
                      <a:r>
                        <a:rPr lang="en-GB" sz="1500" dirty="0"/>
                        <a:t>HSIL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25/06/2017</a:t>
                      </a:r>
                    </a:p>
                    <a:p>
                      <a:r>
                        <a:rPr lang="en-GB" sz="1500" dirty="0"/>
                        <a:t>CMJAH</a:t>
                      </a:r>
                    </a:p>
                    <a:p>
                      <a:r>
                        <a:rPr lang="en-GB" sz="1500" dirty="0"/>
                        <a:t>punch biopsy</a:t>
                      </a:r>
                    </a:p>
                    <a:p>
                      <a:r>
                        <a:rPr lang="en-GB" sz="1500" dirty="0"/>
                        <a:t>HSIL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05/01/2018</a:t>
                      </a:r>
                    </a:p>
                    <a:p>
                      <a:r>
                        <a:rPr lang="en-GB" sz="1500" dirty="0"/>
                        <a:t>CMJAH</a:t>
                      </a:r>
                    </a:p>
                    <a:p>
                      <a:r>
                        <a:rPr lang="en-GB" sz="1500" dirty="0"/>
                        <a:t>LLETZ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106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5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Mary</a:t>
                      </a:r>
                    </a:p>
                    <a:p>
                      <a:r>
                        <a:rPr lang="en-GB" sz="1500" dirty="0" err="1"/>
                        <a:t>Kawonga</a:t>
                      </a:r>
                      <a:endParaRPr lang="en-GB" sz="1500" dirty="0"/>
                    </a:p>
                    <a:p>
                      <a:r>
                        <a:rPr lang="en-GB" sz="15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09/07/2017</a:t>
                      </a:r>
                    </a:p>
                    <a:p>
                      <a:r>
                        <a:rPr lang="en-GB" sz="1500" dirty="0" err="1"/>
                        <a:t>Wendywood</a:t>
                      </a:r>
                      <a:r>
                        <a:rPr lang="en-GB" sz="1500" dirty="0"/>
                        <a:t> Clinic</a:t>
                      </a:r>
                    </a:p>
                    <a:p>
                      <a:r>
                        <a:rPr lang="en-GB" sz="1500" dirty="0"/>
                        <a:t>HSIL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388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5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Pam</a:t>
                      </a:r>
                    </a:p>
                    <a:p>
                      <a:r>
                        <a:rPr lang="en-GB" sz="1500" dirty="0" err="1"/>
                        <a:t>Michelow</a:t>
                      </a:r>
                      <a:endParaRPr lang="en-GB" sz="1500" dirty="0"/>
                    </a:p>
                    <a:p>
                      <a:r>
                        <a:rPr lang="en-GB" sz="1500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12/12/2017</a:t>
                      </a:r>
                    </a:p>
                    <a:p>
                      <a:r>
                        <a:rPr lang="en-GB" sz="1500" dirty="0" err="1"/>
                        <a:t>Randburg</a:t>
                      </a:r>
                      <a:r>
                        <a:rPr lang="en-GB" sz="1500" dirty="0"/>
                        <a:t> Clinic</a:t>
                      </a:r>
                    </a:p>
                    <a:p>
                      <a:r>
                        <a:rPr lang="en-GB" sz="1500" dirty="0"/>
                        <a:t>HSIL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05/11/2019</a:t>
                      </a:r>
                    </a:p>
                    <a:p>
                      <a:r>
                        <a:rPr lang="en-GB" sz="1500" dirty="0"/>
                        <a:t>RMMC</a:t>
                      </a:r>
                    </a:p>
                    <a:p>
                      <a:r>
                        <a:rPr lang="en-GB" sz="1500" dirty="0"/>
                        <a:t>LLETZ</a:t>
                      </a:r>
                    </a:p>
                    <a:p>
                      <a:r>
                        <a:rPr lang="en-GB" sz="1500" dirty="0"/>
                        <a:t>HSIL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60654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2D13F51-2BE3-D741-8AAB-195D106BA8A3}"/>
              </a:ext>
            </a:extLst>
          </p:cNvPr>
          <p:cNvSpPr txBox="1"/>
          <p:nvPr/>
        </p:nvSpPr>
        <p:spPr>
          <a:xfrm>
            <a:off x="1429555" y="6186152"/>
            <a:ext cx="2717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*hypothetical data, not from dataset</a:t>
            </a:r>
          </a:p>
        </p:txBody>
      </p:sp>
    </p:spTree>
    <p:extLst>
      <p:ext uri="{BB962C8B-B14F-4D97-AF65-F5344CB8AC3E}">
        <p14:creationId xmlns:p14="http://schemas.microsoft.com/office/powerpoint/2010/main" val="2491524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68FC9-1115-FB45-8370-EA8AE3FD5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</a:t>
            </a:r>
            <a:br>
              <a:rPr lang="en-GB" dirty="0"/>
            </a:br>
            <a:r>
              <a:rPr lang="en-GB" b="1" dirty="0"/>
              <a:t>Data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D4DDF-C6FE-0941-8B20-DA2156E75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7" y="2160589"/>
            <a:ext cx="9581882" cy="3880773"/>
          </a:xfrm>
        </p:spPr>
        <p:txBody>
          <a:bodyPr numCol="1">
            <a:normAutofit/>
          </a:bodyPr>
          <a:lstStyle/>
          <a:p>
            <a:pPr lvl="1"/>
            <a:r>
              <a:rPr lang="en-GB" sz="1800" dirty="0"/>
              <a:t>participant description</a:t>
            </a:r>
          </a:p>
          <a:p>
            <a:pPr lvl="1"/>
            <a:r>
              <a:rPr lang="en-GB" sz="1800" dirty="0"/>
              <a:t>logistic regression</a:t>
            </a:r>
          </a:p>
          <a:p>
            <a:pPr lvl="1"/>
            <a:r>
              <a:rPr lang="en-GB" sz="1800" dirty="0"/>
              <a:t>significance testing – Kruskal-Wallis, Wilcoxon rank-sum</a:t>
            </a:r>
          </a:p>
          <a:p>
            <a:pPr marL="457200" lvl="1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410340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2034</TotalTime>
  <Words>1033</Words>
  <Application>Microsoft Macintosh PowerPoint</Application>
  <PresentationFormat>Widescreen</PresentationFormat>
  <Paragraphs>308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Calibri</vt:lpstr>
      <vt:lpstr>Times New Roman</vt:lpstr>
      <vt:lpstr>Trebuchet MS</vt:lpstr>
      <vt:lpstr>Wingdings 3</vt:lpstr>
      <vt:lpstr>Facet</vt:lpstr>
      <vt:lpstr>Assessing cervical precancer treatment rate among women utilising the Johannesburg public sector through record linkage of laboratory data </vt:lpstr>
      <vt:lpstr>Background Epidemiology – Cervical cancer</vt:lpstr>
      <vt:lpstr>Background Cervical cancer screening cascade</vt:lpstr>
      <vt:lpstr>Background Cervical cancer screening cascade</vt:lpstr>
      <vt:lpstr>Aims and objectives</vt:lpstr>
      <vt:lpstr>Methods</vt:lpstr>
      <vt:lpstr>Methods Record Linkage</vt:lpstr>
      <vt:lpstr>Methods Final dataset</vt:lpstr>
      <vt:lpstr>Methods Data analysis</vt:lpstr>
      <vt:lpstr>Results Participant summary</vt:lpstr>
      <vt:lpstr>Results Follow-up rates across the cascade</vt:lpstr>
      <vt:lpstr>Results Time intervals between procedures</vt:lpstr>
      <vt:lpstr>Results Factors associated with HSIL prevalence</vt:lpstr>
      <vt:lpstr>Results Factors associated with follow-up</vt:lpstr>
      <vt:lpstr>Results Factors associated with treatment</vt:lpstr>
      <vt:lpstr>Results Factors associated with time intervals</vt:lpstr>
      <vt:lpstr>Discussion </vt:lpstr>
      <vt:lpstr>Limitations</vt:lpstr>
      <vt:lpstr>Ethics and approvals</vt:lpstr>
      <vt:lpstr>Acknowledgments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Amilcar Juggernath</dc:creator>
  <cp:lastModifiedBy>Amilcar Juggernath</cp:lastModifiedBy>
  <cp:revision>15</cp:revision>
  <dcterms:created xsi:type="dcterms:W3CDTF">2022-04-12T12:55:20Z</dcterms:created>
  <dcterms:modified xsi:type="dcterms:W3CDTF">2022-04-19T20:13:19Z</dcterms:modified>
</cp:coreProperties>
</file>