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2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3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23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5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98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78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8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35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38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26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Congestive Cardiac Failure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A50B49-9C11-462A-8FC2-E2D608C32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ASSESSMENTS IN PATIENT WITH HEART FAILURE AT EVERY VISIT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00F239-1732-4198-8E98-3DC16B5CB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Weight- Asses changes in fluid balance</a:t>
            </a:r>
          </a:p>
          <a:p>
            <a:r>
              <a:rPr lang="en-US" dirty="0">
                <a:cs typeface="Calibri"/>
              </a:rPr>
              <a:t>Blood pressure( &lt;130/80mmhg; an uncontrolled blood pressure leads to cardiomyopathy, conduction abnormalities and cardiovascular changes. It is also a precipitant of cardia failure.)</a:t>
            </a:r>
          </a:p>
          <a:p>
            <a:r>
              <a:rPr lang="en-US" dirty="0">
                <a:cs typeface="Calibri"/>
              </a:rPr>
              <a:t>Symptoms of CCF</a:t>
            </a:r>
          </a:p>
          <a:p>
            <a:r>
              <a:rPr lang="en-US" dirty="0" err="1">
                <a:cs typeface="Calibri"/>
              </a:rPr>
              <a:t>Pregancy</a:t>
            </a:r>
            <a:r>
              <a:rPr lang="en-US" dirty="0">
                <a:cs typeface="Calibri"/>
              </a:rPr>
              <a:t> status.</a:t>
            </a:r>
          </a:p>
          <a:p>
            <a:r>
              <a:rPr lang="en-US" dirty="0">
                <a:cs typeface="Calibri"/>
              </a:rPr>
              <a:t>Advise the patient to adhere to treatment even if asymptomatic. Regular exercise within limits of symptoms</a:t>
            </a:r>
          </a:p>
          <a:p>
            <a:r>
              <a:rPr lang="en-US" dirty="0">
                <a:cs typeface="Calibri"/>
              </a:rPr>
              <a:t>Restrict fluid intake to less than 1litre/day if marked leg and abdominal swelling.</a:t>
            </a:r>
          </a:p>
        </p:txBody>
      </p:sp>
    </p:spTree>
    <p:extLst>
      <p:ext uri="{BB962C8B-B14F-4D97-AF65-F5344CB8AC3E}">
        <p14:creationId xmlns:p14="http://schemas.microsoft.com/office/powerpoint/2010/main" val="180451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EE7C85-08F9-44AE-9A52-1E224F64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2DD33B-A45C-431B-AABD-974DA2BE9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Definition: A syndrome that results from any structural or functional impairment of ventricular filling and ejection such that metabolic needs of the body </a:t>
            </a:r>
            <a:r>
              <a:rPr lang="en-US" dirty="0" err="1">
                <a:cs typeface="Calibri"/>
              </a:rPr>
              <a:t>can not</a:t>
            </a:r>
            <a:r>
              <a:rPr lang="en-US" dirty="0">
                <a:cs typeface="Calibri"/>
              </a:rPr>
              <a:t> be met.</a:t>
            </a:r>
            <a:endParaRPr lang="en-US" dirty="0"/>
          </a:p>
          <a:p>
            <a:endParaRPr lang="en-US"/>
          </a:p>
          <a:p>
            <a:pPr marL="0" indent="0">
              <a:buNone/>
            </a:pPr>
            <a:r>
              <a:rPr lang="en-US" b="1" dirty="0">
                <a:cs typeface="Calibri"/>
              </a:rPr>
              <a:t> Cardiac failure can be classified according to the ejection fraction: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A. systolic heart failure (reduced ejection fraction)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B. Diastolic heart failure( preserved ejection fraction)</a:t>
            </a:r>
          </a:p>
          <a:p>
            <a:pPr marL="0" indent="0">
              <a:buNone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9576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74E728-1B69-4DC2-90B4-6C3DC4E8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And according to the NYHA functional classification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92E84F-61E8-45A5-92E7-63AEB20B7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Class I:  No limitation of physical activity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Class II: Slight limitation of physical activity.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Class III: Marked limitation of physical activity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Class IV: Unable to carry on any physical activity without symptoms of heart failure. </a:t>
            </a:r>
          </a:p>
        </p:txBody>
      </p:sp>
    </p:spTree>
    <p:extLst>
      <p:ext uri="{BB962C8B-B14F-4D97-AF65-F5344CB8AC3E}">
        <p14:creationId xmlns:p14="http://schemas.microsoft.com/office/powerpoint/2010/main" val="421122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914DF4-07D5-4F84-9D75-728C45D30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Symptoms and signs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5B7EB2-75B0-4719-B6F5-606E992A5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i="1" dirty="0">
                <a:cs typeface="Calibri"/>
              </a:rPr>
              <a:t>Symptoms:</a:t>
            </a:r>
            <a:endParaRPr lang="en-US" i="1" dirty="0"/>
          </a:p>
          <a:p>
            <a:r>
              <a:rPr lang="en-US" b="1" dirty="0" err="1">
                <a:cs typeface="Calibri"/>
              </a:rPr>
              <a:t>Dyspnoea</a:t>
            </a:r>
            <a:endParaRPr lang="en-US" dirty="0" err="1"/>
          </a:p>
          <a:p>
            <a:r>
              <a:rPr lang="en-US" b="1" dirty="0" err="1">
                <a:ea typeface="+mn-lt"/>
                <a:cs typeface="+mn-lt"/>
              </a:rPr>
              <a:t>Orthopnoea</a:t>
            </a:r>
            <a:r>
              <a:rPr lang="en-US" b="1" dirty="0">
                <a:ea typeface="+mn-lt"/>
                <a:cs typeface="+mn-lt"/>
              </a:rPr>
              <a:t>/Paroxysmal Nocturnal </a:t>
            </a:r>
            <a:r>
              <a:rPr lang="en-US" b="1" dirty="0" err="1">
                <a:ea typeface="+mn-lt"/>
                <a:cs typeface="+mn-lt"/>
              </a:rPr>
              <a:t>dypsnoae</a:t>
            </a:r>
            <a:endParaRPr lang="en-US" dirty="0" err="1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Cough</a:t>
            </a:r>
            <a:endParaRPr lang="en-US" b="1" dirty="0">
              <a:cs typeface="Calibri"/>
            </a:endParaRPr>
          </a:p>
          <a:p>
            <a:r>
              <a:rPr lang="en-US" b="1" dirty="0">
                <a:ea typeface="+mn-lt"/>
                <a:cs typeface="+mn-lt"/>
              </a:rPr>
              <a:t>Fatigue</a:t>
            </a:r>
            <a:endParaRPr lang="en-US" dirty="0">
              <a:cs typeface="Calibri"/>
            </a:endParaRPr>
          </a:p>
          <a:p>
            <a:r>
              <a:rPr lang="en-US" b="1" i="1" dirty="0">
                <a:cs typeface="Calibri"/>
              </a:rPr>
              <a:t>Signs:</a:t>
            </a:r>
            <a:r>
              <a:rPr lang="en-US" b="1" dirty="0">
                <a:cs typeface="Calibri"/>
              </a:rPr>
              <a:t> </a:t>
            </a:r>
          </a:p>
          <a:p>
            <a:r>
              <a:rPr lang="en-US" b="1" dirty="0">
                <a:cs typeface="Calibri"/>
              </a:rPr>
              <a:t>Bipedal pitting oedema</a:t>
            </a:r>
            <a:endParaRPr lang="en-US" dirty="0"/>
          </a:p>
          <a:p>
            <a:r>
              <a:rPr lang="en-US" dirty="0" err="1">
                <a:cs typeface="Calibri"/>
              </a:rPr>
              <a:t>Tachypnoae</a:t>
            </a:r>
            <a:r>
              <a:rPr lang="en-US" dirty="0">
                <a:cs typeface="Calibri"/>
              </a:rPr>
              <a:t>: men &gt; 18rpm, women &gt; 20rpm</a:t>
            </a:r>
          </a:p>
          <a:p>
            <a:r>
              <a:rPr lang="en-US" dirty="0">
                <a:cs typeface="Calibri"/>
              </a:rPr>
              <a:t>Resting Tachycardia</a:t>
            </a:r>
            <a:endParaRPr lang="en-US" b="1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Raised JVP</a:t>
            </a:r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Inspiratory </a:t>
            </a:r>
            <a:r>
              <a:rPr lang="en-US" b="1" dirty="0" err="1">
                <a:cs typeface="Calibri"/>
              </a:rPr>
              <a:t>bibasal</a:t>
            </a:r>
            <a:r>
              <a:rPr lang="en-US" b="1" dirty="0">
                <a:cs typeface="Calibri"/>
              </a:rPr>
              <a:t> crackles </a:t>
            </a:r>
            <a:r>
              <a:rPr lang="en-US" dirty="0">
                <a:cs typeface="Calibri"/>
              </a:rPr>
              <a:t>/wheezing</a:t>
            </a:r>
          </a:p>
          <a:p>
            <a:r>
              <a:rPr lang="en-US" dirty="0">
                <a:cs typeface="Calibri"/>
              </a:rPr>
              <a:t>Tender Hepatomegaly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6119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18517C-12BF-45C8-85F7-0AB368AA5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Causes and Precipitating Factors</a:t>
            </a:r>
            <a:endParaRPr lang="en-US"/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xmlns="" id="{77A27414-019E-4145-A13E-138ED8768E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6047" y="897493"/>
            <a:ext cx="7591604" cy="4640471"/>
          </a:xfrm>
        </p:spPr>
      </p:pic>
    </p:spTree>
    <p:extLst>
      <p:ext uri="{BB962C8B-B14F-4D97-AF65-F5344CB8AC3E}">
        <p14:creationId xmlns:p14="http://schemas.microsoft.com/office/powerpoint/2010/main" val="1615715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E287B9-791C-4F01-ACB8-25EBD8909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Investigation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CF19EF-3E9A-47F2-A685-2DDEADEFA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Calibri"/>
              </a:rPr>
              <a:t>Imaging &amp; other special investigation:</a:t>
            </a:r>
            <a:r>
              <a:rPr lang="en-US" dirty="0">
                <a:cs typeface="Calibri"/>
              </a:rPr>
              <a:t> CXR(Cardiomegaly, Pulmonary Oedema,      Pleural Effusion)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Echocardiogram ( Valvular disease, Ejection Fraction)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ECG (Left ventricular hypertrophy, arrhythmias, </a:t>
            </a:r>
            <a:r>
              <a:rPr lang="en-US" dirty="0" err="1">
                <a:cs typeface="Calibri"/>
              </a:rPr>
              <a:t>ischaemic</a:t>
            </a:r>
            <a:r>
              <a:rPr lang="en-US" dirty="0">
                <a:cs typeface="Calibri"/>
              </a:rPr>
              <a:t> changes)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Laboratory Investigation:</a:t>
            </a:r>
            <a:r>
              <a:rPr lang="en-US" dirty="0">
                <a:cs typeface="Calibri"/>
              </a:rPr>
              <a:t> BNP, FBC (Anemia, Infection), U/E (renal dysfunction, electrolyte abnormalities), LFT ,TFT(cause/precipitant)</a:t>
            </a:r>
          </a:p>
        </p:txBody>
      </p:sp>
    </p:spTree>
    <p:extLst>
      <p:ext uri="{BB962C8B-B14F-4D97-AF65-F5344CB8AC3E}">
        <p14:creationId xmlns:p14="http://schemas.microsoft.com/office/powerpoint/2010/main" val="1176279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D872AA-F20B-4005-8882-CDD711D9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MANAGEMENT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BB8A18-9880-4003-86D0-EA9361D3A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Causes and immediate precipitating factors must be identified and treated, to prevent further damage to the heart.</a:t>
            </a:r>
          </a:p>
          <a:p>
            <a:r>
              <a:rPr lang="en-US" dirty="0" err="1">
                <a:cs typeface="Calibri"/>
              </a:rPr>
              <a:t>Recognise</a:t>
            </a:r>
            <a:r>
              <a:rPr lang="en-US" dirty="0">
                <a:cs typeface="Calibri"/>
              </a:rPr>
              <a:t> if patient needs urgent attention: RR&gt;30rpm, syncope, Irregular pulse/heartbeat, Temperature&gt;38</a:t>
            </a:r>
          </a:p>
          <a:p>
            <a:r>
              <a:rPr lang="en-US" dirty="0">
                <a:cs typeface="Calibri"/>
              </a:rPr>
              <a:t>Access ABC</a:t>
            </a:r>
          </a:p>
          <a:p>
            <a:r>
              <a:rPr lang="en-US" dirty="0">
                <a:cs typeface="Calibri"/>
              </a:rPr>
              <a:t>Start on Face Mask oxygen(40%)</a:t>
            </a:r>
          </a:p>
          <a:p>
            <a:r>
              <a:rPr lang="en-US" dirty="0">
                <a:cs typeface="Calibri"/>
              </a:rPr>
              <a:t>Give IV Furosemide slowly; 1st dose 40mg, if RR does not improve in 30minutes add 80mg, if still no improvement in 20minutes give </a:t>
            </a:r>
            <a:r>
              <a:rPr lang="en-US" dirty="0" err="1">
                <a:cs typeface="Calibri"/>
              </a:rPr>
              <a:t>aother</a:t>
            </a:r>
            <a:r>
              <a:rPr lang="en-US" dirty="0">
                <a:cs typeface="Calibri"/>
              </a:rPr>
              <a:t> 40mg.</a:t>
            </a:r>
          </a:p>
          <a:p>
            <a:r>
              <a:rPr lang="en-US" dirty="0">
                <a:cs typeface="Calibri"/>
              </a:rPr>
              <a:t>Give morphine (15mg in 14ml of water for injection or NaCl. Give 1ml/min to a maximum dose of 5mg even if there is </a:t>
            </a:r>
            <a:r>
              <a:rPr lang="en-US" dirty="0" err="1">
                <a:cs typeface="Calibri"/>
              </a:rPr>
              <a:t>n</a:t>
            </a:r>
            <a:r>
              <a:rPr lang="en-US" dirty="0">
                <a:cs typeface="Calibri"/>
              </a:rPr>
              <a:t> pain)</a:t>
            </a:r>
          </a:p>
          <a:p>
            <a:r>
              <a:rPr lang="en-US" dirty="0">
                <a:cs typeface="Calibri"/>
              </a:rPr>
              <a:t>Give sublingual isosorbide dinitrate 5mg, repeat 4hourly even if there is no pain.</a:t>
            </a:r>
          </a:p>
          <a:p>
            <a:r>
              <a:rPr lang="en-US" dirty="0">
                <a:cs typeface="Calibri"/>
              </a:rPr>
              <a:t>Refer </a:t>
            </a:r>
            <a:r>
              <a:rPr lang="en-US" dirty="0" err="1">
                <a:cs typeface="Calibri"/>
              </a:rPr>
              <a:t>urgenty</a:t>
            </a:r>
            <a:r>
              <a:rPr lang="en-US" dirty="0">
                <a:cs typeface="Calibri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88471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E697FF-A4BF-43CB-8ACD-204F3E4A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Step by Step Approach in management </a:t>
            </a:r>
            <a:r>
              <a:rPr lang="en-US">
                <a:cs typeface="Calibri Light"/>
              </a:rPr>
              <a:t>(In Clinic)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928D4C-D4F2-4D69-8BCF-1E21DE949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Calibri"/>
              </a:rPr>
              <a:t>Step 1: diuretic plus ace-inhibitor</a:t>
            </a:r>
          </a:p>
          <a:p>
            <a:r>
              <a:rPr lang="en-US" dirty="0">
                <a:cs typeface="Calibri"/>
              </a:rPr>
              <a:t>Mild CCF with normal renal function- thiazide diuretic: hydrochlorothiazide(HCTZ)  25-50mg </a:t>
            </a:r>
            <a:r>
              <a:rPr lang="en-US" dirty="0" err="1">
                <a:cs typeface="Calibri"/>
              </a:rPr>
              <a:t>dly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Significant volume overload/ abnormal renal function: furosemide 40mg </a:t>
            </a:r>
            <a:r>
              <a:rPr lang="en-US" dirty="0" err="1">
                <a:cs typeface="Calibri"/>
              </a:rPr>
              <a:t>dly</a:t>
            </a:r>
            <a:r>
              <a:rPr lang="en-US" dirty="0">
                <a:cs typeface="Calibri"/>
              </a:rPr>
              <a:t>. If a dose &gt; 80mg is required(</a:t>
            </a:r>
            <a:r>
              <a:rPr lang="en-US" dirty="0" err="1">
                <a:cs typeface="Calibri"/>
              </a:rPr>
              <a:t>eg</a:t>
            </a:r>
            <a:r>
              <a:rPr lang="en-US" dirty="0">
                <a:cs typeface="Calibri"/>
              </a:rPr>
              <a:t> comorbid kidney impairment), change intervals to 12hrly. Consider switching to HCTZ once CCF has improved. Monitor Electrolytes and creatine.</a:t>
            </a:r>
          </a:p>
          <a:p>
            <a:r>
              <a:rPr lang="en-US" dirty="0">
                <a:cs typeface="Calibri"/>
              </a:rPr>
              <a:t>Ace-inhibitor: enalapril 2.5mg 12hrly up to a maximum of 10mg 12hrly (check for contraindications)</a:t>
            </a:r>
          </a:p>
        </p:txBody>
      </p:sp>
    </p:spTree>
    <p:extLst>
      <p:ext uri="{BB962C8B-B14F-4D97-AF65-F5344CB8AC3E}">
        <p14:creationId xmlns:p14="http://schemas.microsoft.com/office/powerpoint/2010/main" val="287496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CB645-4B52-43FE-846F-73269DB4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B0BC1-EBFE-4B47-8EF3-C4FD1998F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 dirty="0">
                <a:cs typeface="Calibri"/>
              </a:rPr>
              <a:t>Step 2: After Titration of ACE-inhibitor, Add Carvedilol. Unless contraindicated.</a:t>
            </a:r>
          </a:p>
          <a:p>
            <a:r>
              <a:rPr lang="en-US" dirty="0">
                <a:cs typeface="Calibri"/>
              </a:rPr>
              <a:t>Carvedilol 3.125mg twice daily. Increase dose two-weekly by doubling daily dose until a maximum of 25mg twice daily is reached.</a:t>
            </a:r>
          </a:p>
          <a:p>
            <a:r>
              <a:rPr lang="en-US" b="1" dirty="0">
                <a:cs typeface="Calibri"/>
              </a:rPr>
              <a:t>Step 3: add spironolactone in failed treatment/if potassium can be monitored.</a:t>
            </a:r>
            <a:r>
              <a:rPr lang="en-US" dirty="0">
                <a:cs typeface="Calibri"/>
              </a:rPr>
              <a:t> </a:t>
            </a:r>
          </a:p>
          <a:p>
            <a:r>
              <a:rPr lang="en-US" dirty="0">
                <a:cs typeface="Calibri"/>
              </a:rPr>
              <a:t>25mg po </a:t>
            </a:r>
            <a:r>
              <a:rPr lang="en-US" dirty="0" err="1">
                <a:cs typeface="Calibri"/>
              </a:rPr>
              <a:t>dly</a:t>
            </a:r>
            <a:r>
              <a:rPr lang="en-US" dirty="0">
                <a:cs typeface="Calibri"/>
              </a:rPr>
              <a:t>. Do not use in kidney failure with an eGFR of &lt;30mL/min, nor with potassium supplements.</a:t>
            </a:r>
          </a:p>
          <a:p>
            <a:r>
              <a:rPr lang="en-US" b="1" dirty="0">
                <a:cs typeface="Calibri"/>
              </a:rPr>
              <a:t>Step 4: CCF symptoms despite above mentioned therapy. Refer to hospital for step up therapy with digoxin.</a:t>
            </a:r>
          </a:p>
          <a:p>
            <a:r>
              <a:rPr lang="en-US" b="1" i="1" dirty="0">
                <a:cs typeface="Calibri"/>
              </a:rPr>
              <a:t>Referrals.</a:t>
            </a:r>
          </a:p>
          <a:p>
            <a:r>
              <a:rPr lang="en-US" dirty="0">
                <a:cs typeface="Calibri"/>
              </a:rPr>
              <a:t> Urgent: Patients with prosthetic heart valve, suspected endocarditis, syncope.</a:t>
            </a:r>
            <a:endParaRPr lang="en-US" dirty="0"/>
          </a:p>
          <a:p>
            <a:r>
              <a:rPr lang="en-US" dirty="0">
                <a:cs typeface="Calibri"/>
              </a:rPr>
              <a:t>Non-urgent: initial assessment and initiation of treatment, poor response to treatment.</a:t>
            </a:r>
          </a:p>
        </p:txBody>
      </p:sp>
    </p:spTree>
    <p:extLst>
      <p:ext uri="{BB962C8B-B14F-4D97-AF65-F5344CB8AC3E}">
        <p14:creationId xmlns:p14="http://schemas.microsoft.com/office/powerpoint/2010/main" val="215598159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Corbel</vt:lpstr>
      <vt:lpstr>Wingdings 2</vt:lpstr>
      <vt:lpstr>Frame</vt:lpstr>
      <vt:lpstr>Congestive Cardiac Failure</vt:lpstr>
      <vt:lpstr>PowerPoint Presentation</vt:lpstr>
      <vt:lpstr>And according to the NYHA functional classification</vt:lpstr>
      <vt:lpstr>Symptoms and signs</vt:lpstr>
      <vt:lpstr>Causes and Precipitating Factors</vt:lpstr>
      <vt:lpstr>Investigation</vt:lpstr>
      <vt:lpstr>MANAGEMENT</vt:lpstr>
      <vt:lpstr>Step by Step Approach in management (In Clinic)</vt:lpstr>
      <vt:lpstr>PowerPoint Presentation</vt:lpstr>
      <vt:lpstr>ASSESSMENTS IN PATIENT WITH HEART FAILURE AT EVERY VISIT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Congestive Cardiac Failure</dc:title>
  <dc:creator>Hitekani Mashimbye</dc:creator>
  <cp:lastModifiedBy>Hitekani Mashimbye</cp:lastModifiedBy>
  <cp:revision>1</cp:revision>
  <dcterms:modified xsi:type="dcterms:W3CDTF">2021-08-10T06:15:29Z</dcterms:modified>
</cp:coreProperties>
</file>