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12192000" cy="6858000"/>
  <p:notesSz cx="6858000" cy="9144000"/>
  <p:embeddedFontLst>
    <p:embeddedFont>
      <p:font typeface="Lato" panose="020F0502020204030203" pitchFamily="34" charset="77"/>
      <p:regular r:id="rId52"/>
      <p:bold r:id="rId53"/>
      <p:italic r:id="rId54"/>
      <p:boldItalic r:id="rId55"/>
    </p:embeddedFont>
    <p:embeddedFont>
      <p:font typeface="Montserrat" pitchFamily="2" charset="77"/>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da3faf44dd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da3faf44d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b3c0e03687e615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b3c0e03687e61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72bcbc922beb7465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72bcbc922beb7465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b3c0e03687e615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b3c0e03687e615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b3c0e03687e615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b3c0e03687e615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b3c0e03687e615_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b3c0e03687e615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 name="Google Shape;320;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5581e3d1d61cd08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5581e3d1d61cd08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 name="Google Shape;359;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7" name="Google Shape;377;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72bcbc922beb7465_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72bcbc922beb7465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4a476cd939fd7e7c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4a476cd939fd7e7c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5" name="Google Shape;395;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4a476cd939fd7e7c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4a476cd939fd7e7c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4a476cd939fd7e7c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4a476cd939fd7e7c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4a476cd939fd7e7c_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4a476cd939fd7e7c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4a476cd939fd7e7c_3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4a476cd939fd7e7c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4a476cd939fd7e7c_5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4a476cd939fd7e7c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4a476cd939fd7e7c_5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4a476cd939fd7e7c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4a476cd939fd7e7c_6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4a476cd939fd7e7c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4a476cd939fd7e7c_7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4a476cd939fd7e7c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4a476cd939fd7e7c_8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4a476cd939fd7e7c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a476cd939fd7e7c_9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a476cd939fd7e7c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4a476cd939fd7e7c_9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4a476cd939fd7e7c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25581e3d1d61cd08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25581e3d1d61cd08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10000500" y="673"/>
            <a:ext cx="2191500" cy="2191500"/>
          </a:xfrm>
          <a:prstGeom prst="diagStripe">
            <a:avLst>
              <a:gd name="adj" fmla="val 0"/>
            </a:avLst>
          </a:prstGeom>
          <a:solidFill>
            <a:schemeClr val="lt1">
              <a:alpha val="303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654"/>
            <a:ext cx="6871435" cy="6845694"/>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4716200" y="2104533"/>
            <a:ext cx="6690000" cy="2105100"/>
          </a:xfrm>
          <a:prstGeom prst="rect">
            <a:avLst/>
          </a:prstGeom>
        </p:spPr>
        <p:txBody>
          <a:bodyPr spcFirstLastPara="1" wrap="square" lIns="121900" tIns="121900" rIns="121900" bIns="121900" anchor="t" anchorCtr="0">
            <a:normAutofit/>
          </a:bodyPr>
          <a:lstStyle>
            <a:lvl1pPr lvl="0">
              <a:spcBef>
                <a:spcPts val="0"/>
              </a:spcBef>
              <a:spcAft>
                <a:spcPts val="0"/>
              </a:spcAft>
              <a:buSzPts val="5300"/>
              <a:buNone/>
              <a:defRPr sz="5300"/>
            </a:lvl1pPr>
            <a:lvl2pPr lvl="1">
              <a:spcBef>
                <a:spcPts val="0"/>
              </a:spcBef>
              <a:spcAft>
                <a:spcPts val="0"/>
              </a:spcAft>
              <a:buSzPts val="5300"/>
              <a:buNone/>
              <a:defRPr sz="5300"/>
            </a:lvl2pPr>
            <a:lvl3pPr lvl="2">
              <a:spcBef>
                <a:spcPts val="0"/>
              </a:spcBef>
              <a:spcAft>
                <a:spcPts val="0"/>
              </a:spcAft>
              <a:buSzPts val="5300"/>
              <a:buNone/>
              <a:defRPr sz="5300"/>
            </a:lvl3pPr>
            <a:lvl4pPr lvl="3">
              <a:spcBef>
                <a:spcPts val="0"/>
              </a:spcBef>
              <a:spcAft>
                <a:spcPts val="0"/>
              </a:spcAft>
              <a:buSzPts val="5300"/>
              <a:buNone/>
              <a:defRPr sz="5300"/>
            </a:lvl4pPr>
            <a:lvl5pPr lvl="4">
              <a:spcBef>
                <a:spcPts val="0"/>
              </a:spcBef>
              <a:spcAft>
                <a:spcPts val="0"/>
              </a:spcAft>
              <a:buSzPts val="5300"/>
              <a:buNone/>
              <a:defRPr sz="5300"/>
            </a:lvl5pPr>
            <a:lvl6pPr lvl="5">
              <a:spcBef>
                <a:spcPts val="0"/>
              </a:spcBef>
              <a:spcAft>
                <a:spcPts val="0"/>
              </a:spcAft>
              <a:buSzPts val="5300"/>
              <a:buNone/>
              <a:defRPr sz="5300"/>
            </a:lvl6pPr>
            <a:lvl7pPr lvl="6">
              <a:spcBef>
                <a:spcPts val="0"/>
              </a:spcBef>
              <a:spcAft>
                <a:spcPts val="0"/>
              </a:spcAft>
              <a:buSzPts val="5300"/>
              <a:buNone/>
              <a:defRPr sz="5300"/>
            </a:lvl7pPr>
            <a:lvl8pPr lvl="7">
              <a:spcBef>
                <a:spcPts val="0"/>
              </a:spcBef>
              <a:spcAft>
                <a:spcPts val="0"/>
              </a:spcAft>
              <a:buSzPts val="5300"/>
              <a:buNone/>
              <a:defRPr sz="5300"/>
            </a:lvl8pPr>
            <a:lvl9pPr lvl="8">
              <a:spcBef>
                <a:spcPts val="0"/>
              </a:spcBef>
              <a:spcAft>
                <a:spcPts val="0"/>
              </a:spcAft>
              <a:buSzPts val="5300"/>
              <a:buNone/>
              <a:defRPr sz="5300"/>
            </a:lvl9pPr>
          </a:lstStyle>
          <a:p>
            <a:endParaRPr/>
          </a:p>
        </p:txBody>
      </p:sp>
      <p:sp>
        <p:nvSpPr>
          <p:cNvPr id="17" name="Google Shape;17;p2"/>
          <p:cNvSpPr txBox="1">
            <a:spLocks noGrp="1"/>
          </p:cNvSpPr>
          <p:nvPr>
            <p:ph type="subTitle" idx="1"/>
          </p:nvPr>
        </p:nvSpPr>
        <p:spPr>
          <a:xfrm>
            <a:off x="6778600" y="5233233"/>
            <a:ext cx="4627500" cy="674700"/>
          </a:xfrm>
          <a:prstGeom prst="rect">
            <a:avLst/>
          </a:prstGeom>
        </p:spPr>
        <p:txBody>
          <a:bodyPr spcFirstLastPara="1" wrap="square" lIns="121900" tIns="121900" rIns="121900" bIns="121900" anchor="t" anchorCtr="0">
            <a:normAutofit/>
          </a:bodyPr>
          <a:lstStyle>
            <a:lvl1pPr lvl="0">
              <a:lnSpc>
                <a:spcPct val="100000"/>
              </a:lnSpc>
              <a:spcBef>
                <a:spcPts val="0"/>
              </a:spcBef>
              <a:spcAft>
                <a:spcPts val="0"/>
              </a:spcAft>
              <a:buSzPts val="1700"/>
              <a:buNone/>
              <a:defRPr/>
            </a:lvl1pPr>
            <a:lvl2pPr lvl="1">
              <a:lnSpc>
                <a:spcPct val="100000"/>
              </a:lnSpc>
              <a:spcBef>
                <a:spcPts val="0"/>
              </a:spcBef>
              <a:spcAft>
                <a:spcPts val="0"/>
              </a:spcAft>
              <a:buSzPts val="1700"/>
              <a:buNone/>
              <a:defRPr sz="1700"/>
            </a:lvl2pPr>
            <a:lvl3pPr lvl="2">
              <a:lnSpc>
                <a:spcPct val="100000"/>
              </a:lnSpc>
              <a:spcBef>
                <a:spcPts val="0"/>
              </a:spcBef>
              <a:spcAft>
                <a:spcPts val="0"/>
              </a:spcAft>
              <a:buSzPts val="1700"/>
              <a:buNone/>
              <a:defRPr sz="1700"/>
            </a:lvl3pPr>
            <a:lvl4pPr lvl="3">
              <a:lnSpc>
                <a:spcPct val="100000"/>
              </a:lnSpc>
              <a:spcBef>
                <a:spcPts val="0"/>
              </a:spcBef>
              <a:spcAft>
                <a:spcPts val="0"/>
              </a:spcAft>
              <a:buSzPts val="1700"/>
              <a:buNone/>
              <a:defRPr sz="1700"/>
            </a:lvl4pPr>
            <a:lvl5pPr lvl="4">
              <a:lnSpc>
                <a:spcPct val="100000"/>
              </a:lnSpc>
              <a:spcBef>
                <a:spcPts val="0"/>
              </a:spcBef>
              <a:spcAft>
                <a:spcPts val="0"/>
              </a:spcAft>
              <a:buSzPts val="1700"/>
              <a:buNone/>
              <a:defRPr sz="1700"/>
            </a:lvl5pPr>
            <a:lvl6pPr lvl="5">
              <a:lnSpc>
                <a:spcPct val="100000"/>
              </a:lnSpc>
              <a:spcBef>
                <a:spcPts val="0"/>
              </a:spcBef>
              <a:spcAft>
                <a:spcPts val="0"/>
              </a:spcAft>
              <a:buSzPts val="1700"/>
              <a:buNone/>
              <a:defRPr sz="1700"/>
            </a:lvl6pPr>
            <a:lvl7pPr lvl="6">
              <a:lnSpc>
                <a:spcPct val="100000"/>
              </a:lnSpc>
              <a:spcBef>
                <a:spcPts val="0"/>
              </a:spcBef>
              <a:spcAft>
                <a:spcPts val="0"/>
              </a:spcAft>
              <a:buSzPts val="1700"/>
              <a:buNone/>
              <a:defRPr sz="1700"/>
            </a:lvl7pPr>
            <a:lvl8pPr lvl="7">
              <a:lnSpc>
                <a:spcPct val="100000"/>
              </a:lnSpc>
              <a:spcBef>
                <a:spcPts val="0"/>
              </a:spcBef>
              <a:spcAft>
                <a:spcPts val="0"/>
              </a:spcAft>
              <a:buSzPts val="1700"/>
              <a:buNone/>
              <a:defRPr sz="1700"/>
            </a:lvl8pPr>
            <a:lvl9pPr lvl="8">
              <a:lnSpc>
                <a:spcPct val="100000"/>
              </a:lnSpc>
              <a:spcBef>
                <a:spcPts val="0"/>
              </a:spcBef>
              <a:spcAft>
                <a:spcPts val="0"/>
              </a:spcAft>
              <a:buSzPts val="1700"/>
              <a:buNone/>
              <a:defRPr sz="1700"/>
            </a:lvl9pPr>
          </a:lstStyle>
          <a:p>
            <a:endParaRPr/>
          </a:p>
        </p:txBody>
      </p:sp>
      <p:sp>
        <p:nvSpPr>
          <p:cNvPr id="18" name="Google Shape;18;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5875053" y="0"/>
            <a:ext cx="6316642" cy="6857248"/>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1098467" y="1712900"/>
            <a:ext cx="6368100" cy="1734300"/>
          </a:xfrm>
          <a:prstGeom prst="rect">
            <a:avLst/>
          </a:prstGeom>
        </p:spPr>
        <p:txBody>
          <a:bodyPr spcFirstLastPara="1" wrap="square" lIns="121900" tIns="121900" rIns="121900" bIns="121900" anchor="t" anchorCtr="0">
            <a:normAutofit/>
          </a:bodyPr>
          <a:lstStyle>
            <a:lvl1pPr lvl="0">
              <a:spcBef>
                <a:spcPts val="0"/>
              </a:spcBef>
              <a:spcAft>
                <a:spcPts val="0"/>
              </a:spcAft>
              <a:buSzPts val="10700"/>
              <a:buNone/>
              <a:defRPr sz="10700"/>
            </a:lvl1pPr>
            <a:lvl2pPr lvl="1">
              <a:spcBef>
                <a:spcPts val="0"/>
              </a:spcBef>
              <a:spcAft>
                <a:spcPts val="0"/>
              </a:spcAft>
              <a:buSzPts val="10700"/>
              <a:buNone/>
              <a:defRPr sz="10700"/>
            </a:lvl2pPr>
            <a:lvl3pPr lvl="2">
              <a:spcBef>
                <a:spcPts val="0"/>
              </a:spcBef>
              <a:spcAft>
                <a:spcPts val="0"/>
              </a:spcAft>
              <a:buSzPts val="10700"/>
              <a:buNone/>
              <a:defRPr sz="10700"/>
            </a:lvl3pPr>
            <a:lvl4pPr lvl="3">
              <a:spcBef>
                <a:spcPts val="0"/>
              </a:spcBef>
              <a:spcAft>
                <a:spcPts val="0"/>
              </a:spcAft>
              <a:buSzPts val="10700"/>
              <a:buNone/>
              <a:defRPr sz="10700"/>
            </a:lvl4pPr>
            <a:lvl5pPr lvl="4">
              <a:spcBef>
                <a:spcPts val="0"/>
              </a:spcBef>
              <a:spcAft>
                <a:spcPts val="0"/>
              </a:spcAft>
              <a:buSzPts val="10700"/>
              <a:buNone/>
              <a:defRPr sz="10700"/>
            </a:lvl5pPr>
            <a:lvl6pPr lvl="5">
              <a:spcBef>
                <a:spcPts val="0"/>
              </a:spcBef>
              <a:spcAft>
                <a:spcPts val="0"/>
              </a:spcAft>
              <a:buSzPts val="10700"/>
              <a:buNone/>
              <a:defRPr sz="10700"/>
            </a:lvl6pPr>
            <a:lvl7pPr lvl="6">
              <a:spcBef>
                <a:spcPts val="0"/>
              </a:spcBef>
              <a:spcAft>
                <a:spcPts val="0"/>
              </a:spcAft>
              <a:buSzPts val="10700"/>
              <a:buNone/>
              <a:defRPr sz="10700"/>
            </a:lvl7pPr>
            <a:lvl8pPr lvl="7">
              <a:spcBef>
                <a:spcPts val="0"/>
              </a:spcBef>
              <a:spcAft>
                <a:spcPts val="0"/>
              </a:spcAft>
              <a:buSzPts val="10700"/>
              <a:buNone/>
              <a:defRPr sz="10700"/>
            </a:lvl8pPr>
            <a:lvl9pPr lvl="8">
              <a:spcBef>
                <a:spcPts val="0"/>
              </a:spcBef>
              <a:spcAft>
                <a:spcPts val="0"/>
              </a:spcAft>
              <a:buSzPts val="10700"/>
              <a:buNone/>
              <a:defRPr sz="10700"/>
            </a:lvl9pPr>
          </a:lstStyle>
          <a:p>
            <a:r>
              <a:t>xx%</a:t>
            </a:r>
          </a:p>
        </p:txBody>
      </p:sp>
      <p:sp>
        <p:nvSpPr>
          <p:cNvPr id="126" name="Google Shape;126;p11"/>
          <p:cNvSpPr txBox="1">
            <a:spLocks noGrp="1"/>
          </p:cNvSpPr>
          <p:nvPr>
            <p:ph type="body" idx="1"/>
          </p:nvPr>
        </p:nvSpPr>
        <p:spPr>
          <a:xfrm>
            <a:off x="1098467" y="3524166"/>
            <a:ext cx="6368100" cy="16251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127" name="Google Shape;127;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0"/>
        <p:cNvGrpSpPr/>
        <p:nvPr/>
      </p:nvGrpSpPr>
      <p:grpSpPr>
        <a:xfrm>
          <a:off x="0" y="0"/>
          <a:ext cx="0" cy="0"/>
          <a:chOff x="0" y="0"/>
          <a:chExt cx="0" cy="0"/>
        </a:xfrm>
      </p:grpSpPr>
      <p:sp>
        <p:nvSpPr>
          <p:cNvPr id="131" name="Google Shape;131;p13"/>
          <p:cNvSpPr txBox="1">
            <a:spLocks noGrp="1"/>
          </p:cNvSpPr>
          <p:nvPr>
            <p:ph type="title"/>
          </p:nvPr>
        </p:nvSpPr>
        <p:spPr>
          <a:xfrm>
            <a:off x="1141413" y="609600"/>
            <a:ext cx="9906000" cy="19050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accent1"/>
              </a:buClr>
              <a:buSzPts val="3200"/>
              <a:buFont typeface="Arial"/>
              <a:buNone/>
              <a:defRPr>
                <a:latin typeface="Arial"/>
                <a:ea typeface="Arial"/>
                <a:cs typeface="Arial"/>
                <a:sym typeface="Arial"/>
              </a:defRPr>
            </a:lvl1pPr>
            <a:lvl2pPr lvl="1" algn="l" rtl="0">
              <a:spcBef>
                <a:spcPts val="0"/>
              </a:spcBef>
              <a:spcAft>
                <a:spcPts val="0"/>
              </a:spcAft>
              <a:buSzPts val="3700"/>
              <a:buNone/>
              <a:defRPr/>
            </a:lvl2pPr>
            <a:lvl3pPr lvl="2" algn="l" rtl="0">
              <a:spcBef>
                <a:spcPts val="0"/>
              </a:spcBef>
              <a:spcAft>
                <a:spcPts val="0"/>
              </a:spcAft>
              <a:buSzPts val="3700"/>
              <a:buNone/>
              <a:defRPr/>
            </a:lvl3pPr>
            <a:lvl4pPr lvl="3" algn="l" rtl="0">
              <a:spcBef>
                <a:spcPts val="0"/>
              </a:spcBef>
              <a:spcAft>
                <a:spcPts val="0"/>
              </a:spcAft>
              <a:buSzPts val="3700"/>
              <a:buNone/>
              <a:defRPr/>
            </a:lvl4pPr>
            <a:lvl5pPr lvl="4" algn="l" rtl="0">
              <a:spcBef>
                <a:spcPts val="0"/>
              </a:spcBef>
              <a:spcAft>
                <a:spcPts val="0"/>
              </a:spcAft>
              <a:buSzPts val="3700"/>
              <a:buNone/>
              <a:defRPr/>
            </a:lvl5pPr>
            <a:lvl6pPr lvl="5" algn="l" rtl="0">
              <a:spcBef>
                <a:spcPts val="0"/>
              </a:spcBef>
              <a:spcAft>
                <a:spcPts val="0"/>
              </a:spcAft>
              <a:buSzPts val="3700"/>
              <a:buNone/>
              <a:defRPr/>
            </a:lvl6pPr>
            <a:lvl7pPr lvl="6" algn="l" rtl="0">
              <a:spcBef>
                <a:spcPts val="0"/>
              </a:spcBef>
              <a:spcAft>
                <a:spcPts val="0"/>
              </a:spcAft>
              <a:buSzPts val="3700"/>
              <a:buNone/>
              <a:defRPr/>
            </a:lvl7pPr>
            <a:lvl8pPr lvl="7" algn="l" rtl="0">
              <a:spcBef>
                <a:spcPts val="0"/>
              </a:spcBef>
              <a:spcAft>
                <a:spcPts val="0"/>
              </a:spcAft>
              <a:buSzPts val="3700"/>
              <a:buNone/>
              <a:defRPr/>
            </a:lvl8pPr>
            <a:lvl9pPr lvl="8" algn="l" rtl="0">
              <a:spcBef>
                <a:spcPts val="0"/>
              </a:spcBef>
              <a:spcAft>
                <a:spcPts val="0"/>
              </a:spcAft>
              <a:buSzPts val="3700"/>
              <a:buNone/>
              <a:defRPr/>
            </a:lvl9pPr>
          </a:lstStyle>
          <a:p>
            <a:endParaRPr/>
          </a:p>
        </p:txBody>
      </p:sp>
      <p:sp>
        <p:nvSpPr>
          <p:cNvPr id="132" name="Google Shape;132;p13"/>
          <p:cNvSpPr txBox="1">
            <a:spLocks noGrp="1"/>
          </p:cNvSpPr>
          <p:nvPr>
            <p:ph type="body" idx="1"/>
          </p:nvPr>
        </p:nvSpPr>
        <p:spPr>
          <a:xfrm>
            <a:off x="1141413" y="2666999"/>
            <a:ext cx="9906000" cy="3124200"/>
          </a:xfrm>
          <a:prstGeom prst="rect">
            <a:avLst/>
          </a:prstGeom>
          <a:noFill/>
          <a:ln>
            <a:noFill/>
          </a:ln>
        </p:spPr>
        <p:txBody>
          <a:bodyPr spcFirstLastPara="1" wrap="square" lIns="91425" tIns="45700" rIns="91425" bIns="45700" anchor="ctr" anchorCtr="0">
            <a:normAutofit/>
          </a:bodyPr>
          <a:lstStyle>
            <a:lvl1pPr marL="457200" lvl="0" indent="-355600" algn="l" rtl="0">
              <a:spcBef>
                <a:spcPts val="400"/>
              </a:spcBef>
              <a:spcAft>
                <a:spcPts val="0"/>
              </a:spcAft>
              <a:buSzPts val="2000"/>
              <a:buChar char="●"/>
              <a:defRPr>
                <a:latin typeface="Arial"/>
                <a:ea typeface="Arial"/>
                <a:cs typeface="Arial"/>
                <a:sym typeface="Arial"/>
              </a:defRPr>
            </a:lvl1pPr>
            <a:lvl2pPr marL="914400" lvl="1" indent="-342900" algn="l" rtl="0">
              <a:spcBef>
                <a:spcPts val="600"/>
              </a:spcBef>
              <a:spcAft>
                <a:spcPts val="0"/>
              </a:spcAft>
              <a:buSzPts val="1800"/>
              <a:buChar char="○"/>
              <a:defRPr>
                <a:latin typeface="Arial"/>
                <a:ea typeface="Arial"/>
                <a:cs typeface="Arial"/>
                <a:sym typeface="Arial"/>
              </a:defRPr>
            </a:lvl2pPr>
            <a:lvl3pPr marL="1371600" lvl="2" indent="-330200" algn="l" rtl="0">
              <a:spcBef>
                <a:spcPts val="600"/>
              </a:spcBef>
              <a:spcAft>
                <a:spcPts val="0"/>
              </a:spcAft>
              <a:buSzPts val="1600"/>
              <a:buChar char="■"/>
              <a:defRPr>
                <a:latin typeface="Arial"/>
                <a:ea typeface="Arial"/>
                <a:cs typeface="Arial"/>
                <a:sym typeface="Arial"/>
              </a:defRPr>
            </a:lvl3pPr>
            <a:lvl4pPr marL="1828800" lvl="3" indent="-317500" algn="l" rtl="0">
              <a:spcBef>
                <a:spcPts val="600"/>
              </a:spcBef>
              <a:spcAft>
                <a:spcPts val="0"/>
              </a:spcAft>
              <a:buSzPts val="1400"/>
              <a:buChar char="●"/>
              <a:defRPr>
                <a:latin typeface="Arial"/>
                <a:ea typeface="Arial"/>
                <a:cs typeface="Arial"/>
                <a:sym typeface="Arial"/>
              </a:defRPr>
            </a:lvl4pPr>
            <a:lvl5pPr marL="2286000" lvl="4" indent="-317500" algn="l" rtl="0">
              <a:spcBef>
                <a:spcPts val="600"/>
              </a:spcBef>
              <a:spcAft>
                <a:spcPts val="0"/>
              </a:spcAft>
              <a:buSzPts val="1400"/>
              <a:buChar char="○"/>
              <a:defRPr>
                <a:latin typeface="Arial"/>
                <a:ea typeface="Arial"/>
                <a:cs typeface="Arial"/>
                <a:sym typeface="Arial"/>
              </a:defRPr>
            </a:lvl5pPr>
            <a:lvl6pPr marL="2743200" lvl="5" indent="-342900" algn="l" rtl="0">
              <a:spcBef>
                <a:spcPts val="600"/>
              </a:spcBef>
              <a:spcAft>
                <a:spcPts val="0"/>
              </a:spcAft>
              <a:buSzPts val="1800"/>
              <a:buChar char="■"/>
              <a:defRPr/>
            </a:lvl6pPr>
            <a:lvl7pPr marL="3200400" lvl="6" indent="-342900" algn="l" rtl="0">
              <a:spcBef>
                <a:spcPts val="600"/>
              </a:spcBef>
              <a:spcAft>
                <a:spcPts val="0"/>
              </a:spcAft>
              <a:buSzPts val="1800"/>
              <a:buChar char="●"/>
              <a:defRPr/>
            </a:lvl7pPr>
            <a:lvl8pPr marL="3657600" lvl="7" indent="-342900" algn="l" rtl="0">
              <a:spcBef>
                <a:spcPts val="600"/>
              </a:spcBef>
              <a:spcAft>
                <a:spcPts val="0"/>
              </a:spcAft>
              <a:buSzPts val="1800"/>
              <a:buChar char="○"/>
              <a:defRPr/>
            </a:lvl8pPr>
            <a:lvl9pPr marL="4114800" lvl="8" indent="-342900" algn="l" rtl="0">
              <a:spcBef>
                <a:spcPts val="600"/>
              </a:spcBef>
              <a:spcAft>
                <a:spcPts val="600"/>
              </a:spcAft>
              <a:buSzPts val="1800"/>
              <a:buChar char="■"/>
              <a:defRPr/>
            </a:lvl9pPr>
          </a:lstStyle>
          <a:p>
            <a:endParaRPr/>
          </a:p>
        </p:txBody>
      </p:sp>
      <p:sp>
        <p:nvSpPr>
          <p:cNvPr id="133" name="Google Shape;133;p13"/>
          <p:cNvSpPr txBox="1">
            <a:spLocks noGrp="1"/>
          </p:cNvSpPr>
          <p:nvPr>
            <p:ph type="dt" idx="10"/>
          </p:nvPr>
        </p:nvSpPr>
        <p:spPr>
          <a:xfrm>
            <a:off x="8837612" y="5883275"/>
            <a:ext cx="16002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p13"/>
          <p:cNvSpPr txBox="1">
            <a:spLocks noGrp="1"/>
          </p:cNvSpPr>
          <p:nvPr>
            <p:ph type="ftr" idx="11"/>
          </p:nvPr>
        </p:nvSpPr>
        <p:spPr>
          <a:xfrm>
            <a:off x="1141412" y="5883275"/>
            <a:ext cx="75438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5" name="Google Shape;135;p13"/>
          <p:cNvSpPr txBox="1">
            <a:spLocks noGrp="1"/>
          </p:cNvSpPr>
          <p:nvPr>
            <p:ph type="sldNum" idx="12"/>
          </p:nvPr>
        </p:nvSpPr>
        <p:spPr>
          <a:xfrm>
            <a:off x="10514012" y="5883275"/>
            <a:ext cx="5511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5875053" y="0"/>
            <a:ext cx="6316642" cy="6857248"/>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1098467" y="2737333"/>
            <a:ext cx="6116100" cy="1531500"/>
          </a:xfrm>
          <a:prstGeom prst="rect">
            <a:avLst/>
          </a:prstGeom>
        </p:spPr>
        <p:txBody>
          <a:bodyPr spcFirstLastPara="1" wrap="square" lIns="121900" tIns="121900" rIns="121900" bIns="121900" anchor="ctr"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40" name="Google Shape;40;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507989"/>
            <a:ext cx="1383765" cy="1355016"/>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730000" y="525000"/>
            <a:ext cx="9385200" cy="1218900"/>
          </a:xfrm>
          <a:prstGeom prst="rect">
            <a:avLst/>
          </a:prstGeom>
        </p:spPr>
        <p:txBody>
          <a:bodyPr spcFirstLastPara="1" wrap="square" lIns="121900" tIns="121900" rIns="121900" bIns="121900" anchor="t"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46" name="Google Shape;46;p4"/>
          <p:cNvSpPr txBox="1">
            <a:spLocks noGrp="1"/>
          </p:cNvSpPr>
          <p:nvPr>
            <p:ph type="body" idx="1"/>
          </p:nvPr>
        </p:nvSpPr>
        <p:spPr>
          <a:xfrm>
            <a:off x="1730000" y="2090067"/>
            <a:ext cx="9385200" cy="38817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47" name="Google Shape;47;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507989"/>
            <a:ext cx="1383765" cy="1355016"/>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730000" y="525000"/>
            <a:ext cx="9385200" cy="1218900"/>
          </a:xfrm>
          <a:prstGeom prst="rect">
            <a:avLst/>
          </a:prstGeom>
        </p:spPr>
        <p:txBody>
          <a:bodyPr spcFirstLastPara="1" wrap="square" lIns="121900" tIns="121900" rIns="121900" bIns="121900" anchor="t"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53" name="Google Shape;53;p5"/>
          <p:cNvSpPr txBox="1">
            <a:spLocks noGrp="1"/>
          </p:cNvSpPr>
          <p:nvPr>
            <p:ph type="body" idx="1"/>
          </p:nvPr>
        </p:nvSpPr>
        <p:spPr>
          <a:xfrm>
            <a:off x="1730000" y="2090067"/>
            <a:ext cx="4537500" cy="38817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54" name="Google Shape;54;p5"/>
          <p:cNvSpPr txBox="1">
            <a:spLocks noGrp="1"/>
          </p:cNvSpPr>
          <p:nvPr>
            <p:ph type="body" idx="2"/>
          </p:nvPr>
        </p:nvSpPr>
        <p:spPr>
          <a:xfrm>
            <a:off x="6577628" y="2090067"/>
            <a:ext cx="4537500" cy="38817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55" name="Google Shape;55;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507989"/>
            <a:ext cx="1383765" cy="1355016"/>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730000" y="525000"/>
            <a:ext cx="9385200" cy="1218900"/>
          </a:xfrm>
          <a:prstGeom prst="rect">
            <a:avLst/>
          </a:prstGeom>
        </p:spPr>
        <p:txBody>
          <a:bodyPr spcFirstLastPara="1" wrap="square" lIns="121900" tIns="121900" rIns="121900" bIns="121900" anchor="t"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61" name="Google Shape;61;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507989"/>
            <a:ext cx="1383765" cy="1355016"/>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730000" y="525000"/>
            <a:ext cx="5065200" cy="1990800"/>
          </a:xfrm>
          <a:prstGeom prst="rect">
            <a:avLst/>
          </a:prstGeom>
        </p:spPr>
        <p:txBody>
          <a:bodyPr spcFirstLastPara="1" wrap="square" lIns="121900" tIns="121900" rIns="121900" bIns="121900" anchor="t"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67" name="Google Shape;67;p7"/>
          <p:cNvSpPr txBox="1">
            <a:spLocks noGrp="1"/>
          </p:cNvSpPr>
          <p:nvPr>
            <p:ph type="body" idx="1"/>
          </p:nvPr>
        </p:nvSpPr>
        <p:spPr>
          <a:xfrm>
            <a:off x="1730000" y="2630067"/>
            <a:ext cx="5065200" cy="32211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68" name="Google Shape;68;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5875053" y="0"/>
            <a:ext cx="6316642" cy="6857829"/>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1098467" y="1155700"/>
            <a:ext cx="6116100" cy="4694700"/>
          </a:xfrm>
          <a:prstGeom prst="rect">
            <a:avLst/>
          </a:prstGeom>
        </p:spPr>
        <p:txBody>
          <a:bodyPr spcFirstLastPara="1" wrap="square" lIns="121900" tIns="121900" rIns="121900" bIns="121900" anchor="ctr"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90" name="Google Shape;90;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507989"/>
            <a:ext cx="1383765" cy="1355016"/>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730000" y="2211100"/>
            <a:ext cx="4048500" cy="2335500"/>
          </a:xfrm>
          <a:prstGeom prst="rect">
            <a:avLst/>
          </a:prstGeom>
        </p:spPr>
        <p:txBody>
          <a:bodyPr spcFirstLastPara="1" wrap="square" lIns="121900" tIns="121900" rIns="121900" bIns="121900" anchor="t"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96" name="Google Shape;96;p9"/>
          <p:cNvSpPr txBox="1">
            <a:spLocks noGrp="1"/>
          </p:cNvSpPr>
          <p:nvPr>
            <p:ph type="subTitle" idx="1"/>
          </p:nvPr>
        </p:nvSpPr>
        <p:spPr>
          <a:xfrm>
            <a:off x="1730000" y="4717333"/>
            <a:ext cx="4048500" cy="674700"/>
          </a:xfrm>
          <a:prstGeom prst="rect">
            <a:avLst/>
          </a:prstGeom>
        </p:spPr>
        <p:txBody>
          <a:bodyPr spcFirstLastPara="1" wrap="square" lIns="121900" tIns="121900" rIns="121900" bIns="121900" anchor="t" anchorCtr="0">
            <a:normAutofit/>
          </a:bodyPr>
          <a:lstStyle>
            <a:lvl1pPr lvl="0">
              <a:lnSpc>
                <a:spcPct val="100000"/>
              </a:lnSpc>
              <a:spcBef>
                <a:spcPts val="0"/>
              </a:spcBef>
              <a:spcAft>
                <a:spcPts val="0"/>
              </a:spcAft>
              <a:buSzPts val="1700"/>
              <a:buNone/>
              <a:defRPr/>
            </a:lvl1pPr>
            <a:lvl2pPr lvl="1">
              <a:lnSpc>
                <a:spcPct val="100000"/>
              </a:lnSpc>
              <a:spcBef>
                <a:spcPts val="0"/>
              </a:spcBef>
              <a:spcAft>
                <a:spcPts val="0"/>
              </a:spcAft>
              <a:buSzPts val="1700"/>
              <a:buNone/>
              <a:defRPr sz="1700"/>
            </a:lvl2pPr>
            <a:lvl3pPr lvl="2">
              <a:lnSpc>
                <a:spcPct val="100000"/>
              </a:lnSpc>
              <a:spcBef>
                <a:spcPts val="0"/>
              </a:spcBef>
              <a:spcAft>
                <a:spcPts val="0"/>
              </a:spcAft>
              <a:buSzPts val="1700"/>
              <a:buNone/>
              <a:defRPr sz="1700"/>
            </a:lvl3pPr>
            <a:lvl4pPr lvl="3">
              <a:lnSpc>
                <a:spcPct val="100000"/>
              </a:lnSpc>
              <a:spcBef>
                <a:spcPts val="0"/>
              </a:spcBef>
              <a:spcAft>
                <a:spcPts val="0"/>
              </a:spcAft>
              <a:buSzPts val="1700"/>
              <a:buNone/>
              <a:defRPr sz="1700"/>
            </a:lvl4pPr>
            <a:lvl5pPr lvl="4">
              <a:lnSpc>
                <a:spcPct val="100000"/>
              </a:lnSpc>
              <a:spcBef>
                <a:spcPts val="0"/>
              </a:spcBef>
              <a:spcAft>
                <a:spcPts val="0"/>
              </a:spcAft>
              <a:buSzPts val="1700"/>
              <a:buNone/>
              <a:defRPr sz="1700"/>
            </a:lvl5pPr>
            <a:lvl6pPr lvl="5">
              <a:lnSpc>
                <a:spcPct val="100000"/>
              </a:lnSpc>
              <a:spcBef>
                <a:spcPts val="0"/>
              </a:spcBef>
              <a:spcAft>
                <a:spcPts val="0"/>
              </a:spcAft>
              <a:buSzPts val="1700"/>
              <a:buNone/>
              <a:defRPr sz="1700"/>
            </a:lvl6pPr>
            <a:lvl7pPr lvl="6">
              <a:lnSpc>
                <a:spcPct val="100000"/>
              </a:lnSpc>
              <a:spcBef>
                <a:spcPts val="0"/>
              </a:spcBef>
              <a:spcAft>
                <a:spcPts val="0"/>
              </a:spcAft>
              <a:buSzPts val="1700"/>
              <a:buNone/>
              <a:defRPr sz="1700"/>
            </a:lvl7pPr>
            <a:lvl8pPr lvl="7">
              <a:lnSpc>
                <a:spcPct val="100000"/>
              </a:lnSpc>
              <a:spcBef>
                <a:spcPts val="0"/>
              </a:spcBef>
              <a:spcAft>
                <a:spcPts val="0"/>
              </a:spcAft>
              <a:buSzPts val="1700"/>
              <a:buNone/>
              <a:defRPr sz="1700"/>
            </a:lvl8pPr>
            <a:lvl9pPr lvl="8">
              <a:lnSpc>
                <a:spcPct val="100000"/>
              </a:lnSpc>
              <a:spcBef>
                <a:spcPts val="0"/>
              </a:spcBef>
              <a:spcAft>
                <a:spcPts val="0"/>
              </a:spcAft>
              <a:buSzPts val="1700"/>
              <a:buNone/>
              <a:defRPr sz="1700"/>
            </a:lvl9pPr>
          </a:lstStyle>
          <a:p>
            <a:endParaRPr/>
          </a:p>
        </p:txBody>
      </p:sp>
      <p:sp>
        <p:nvSpPr>
          <p:cNvPr id="97" name="Google Shape;97;p9"/>
          <p:cNvSpPr txBox="1">
            <a:spLocks noGrp="1"/>
          </p:cNvSpPr>
          <p:nvPr>
            <p:ph type="body" idx="2"/>
          </p:nvPr>
        </p:nvSpPr>
        <p:spPr>
          <a:xfrm>
            <a:off x="6197600" y="2262133"/>
            <a:ext cx="4902300" cy="31299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98" name="Google Shape;98;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5504636"/>
            <a:ext cx="931877" cy="912853"/>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1083633" y="5740500"/>
            <a:ext cx="9248100" cy="6984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1700"/>
              <a:buNone/>
              <a:defRPr/>
            </a:lvl1pPr>
          </a:lstStyle>
          <a:p>
            <a:endParaRPr/>
          </a:p>
        </p:txBody>
      </p:sp>
      <p:sp>
        <p:nvSpPr>
          <p:cNvPr id="104" name="Google Shape;104;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1pPr>
            <a:lvl2pPr lvl="1">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2pPr>
            <a:lvl3pPr lvl="2">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3pPr>
            <a:lvl4pPr lvl="3">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4pPr>
            <a:lvl5pPr lvl="4">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5pPr>
            <a:lvl6pPr lvl="5">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6pPr>
            <a:lvl7pPr lvl="6">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7pPr>
            <a:lvl8pPr lvl="7">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8pPr>
            <a:lvl9pPr lvl="8">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36550">
              <a:lnSpc>
                <a:spcPct val="115000"/>
              </a:lnSpc>
              <a:spcBef>
                <a:spcPts val="0"/>
              </a:spcBef>
              <a:spcAft>
                <a:spcPts val="0"/>
              </a:spcAft>
              <a:buClr>
                <a:schemeClr val="lt1"/>
              </a:buClr>
              <a:buSzPts val="1700"/>
              <a:buFont typeface="Lato"/>
              <a:buChar char="●"/>
              <a:defRPr sz="1700">
                <a:solidFill>
                  <a:schemeClr val="lt1"/>
                </a:solidFill>
                <a:latin typeface="Lato"/>
                <a:ea typeface="Lato"/>
                <a:cs typeface="Lato"/>
                <a:sym typeface="Lato"/>
              </a:defRPr>
            </a:lvl1pPr>
            <a:lvl2pPr marL="914400" lvl="1" indent="-323850">
              <a:lnSpc>
                <a:spcPct val="115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2pPr>
            <a:lvl3pPr marL="1371600" lvl="2" indent="-323850">
              <a:lnSpc>
                <a:spcPct val="115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3pPr>
            <a:lvl4pPr marL="1828800" lvl="3" indent="-323850">
              <a:lnSpc>
                <a:spcPct val="115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4pPr>
            <a:lvl5pPr marL="2286000" lvl="4" indent="-323850">
              <a:lnSpc>
                <a:spcPct val="115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5pPr>
            <a:lvl6pPr marL="2743200" lvl="5" indent="-323850">
              <a:lnSpc>
                <a:spcPct val="115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6pPr>
            <a:lvl7pPr marL="3200400" lvl="6" indent="-323850">
              <a:lnSpc>
                <a:spcPct val="115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7pPr>
            <a:lvl8pPr marL="3657600" lvl="7" indent="-323850">
              <a:lnSpc>
                <a:spcPct val="115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8pPr>
            <a:lvl9pPr marL="4114800" lvl="8" indent="-323850">
              <a:lnSpc>
                <a:spcPct val="115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lt1"/>
                </a:solidFill>
                <a:latin typeface="Lato"/>
                <a:ea typeface="Lato"/>
                <a:cs typeface="Lato"/>
                <a:sym typeface="Lato"/>
              </a:defRPr>
            </a:lvl1pPr>
            <a:lvl2pPr lvl="1" algn="r">
              <a:buNone/>
              <a:defRPr sz="1300">
                <a:solidFill>
                  <a:schemeClr val="lt1"/>
                </a:solidFill>
                <a:latin typeface="Lato"/>
                <a:ea typeface="Lato"/>
                <a:cs typeface="Lato"/>
                <a:sym typeface="Lato"/>
              </a:defRPr>
            </a:lvl2pPr>
            <a:lvl3pPr lvl="2" algn="r">
              <a:buNone/>
              <a:defRPr sz="1300">
                <a:solidFill>
                  <a:schemeClr val="lt1"/>
                </a:solidFill>
                <a:latin typeface="Lato"/>
                <a:ea typeface="Lato"/>
                <a:cs typeface="Lato"/>
                <a:sym typeface="Lato"/>
              </a:defRPr>
            </a:lvl3pPr>
            <a:lvl4pPr lvl="3" algn="r">
              <a:buNone/>
              <a:defRPr sz="1300">
                <a:solidFill>
                  <a:schemeClr val="lt1"/>
                </a:solidFill>
                <a:latin typeface="Lato"/>
                <a:ea typeface="Lato"/>
                <a:cs typeface="Lato"/>
                <a:sym typeface="Lato"/>
              </a:defRPr>
            </a:lvl4pPr>
            <a:lvl5pPr lvl="4" algn="r">
              <a:buNone/>
              <a:defRPr sz="1300">
                <a:solidFill>
                  <a:schemeClr val="lt1"/>
                </a:solidFill>
                <a:latin typeface="Lato"/>
                <a:ea typeface="Lato"/>
                <a:cs typeface="Lato"/>
                <a:sym typeface="Lato"/>
              </a:defRPr>
            </a:lvl5pPr>
            <a:lvl6pPr lvl="5" algn="r">
              <a:buNone/>
              <a:defRPr sz="1300">
                <a:solidFill>
                  <a:schemeClr val="lt1"/>
                </a:solidFill>
                <a:latin typeface="Lato"/>
                <a:ea typeface="Lato"/>
                <a:cs typeface="Lato"/>
                <a:sym typeface="Lato"/>
              </a:defRPr>
            </a:lvl6pPr>
            <a:lvl7pPr lvl="6" algn="r">
              <a:buNone/>
              <a:defRPr sz="1300">
                <a:solidFill>
                  <a:schemeClr val="lt1"/>
                </a:solidFill>
                <a:latin typeface="Lato"/>
                <a:ea typeface="Lato"/>
                <a:cs typeface="Lato"/>
                <a:sym typeface="Lato"/>
              </a:defRPr>
            </a:lvl7pPr>
            <a:lvl8pPr lvl="7" algn="r">
              <a:buNone/>
              <a:defRPr sz="1300">
                <a:solidFill>
                  <a:schemeClr val="lt1"/>
                </a:solidFill>
                <a:latin typeface="Lato"/>
                <a:ea typeface="Lato"/>
                <a:cs typeface="Lato"/>
                <a:sym typeface="Lato"/>
              </a:defRPr>
            </a:lvl8pPr>
            <a:lvl9pPr lvl="8" algn="r">
              <a:buNone/>
              <a:defRPr sz="13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ctrTitle"/>
          </p:nvPr>
        </p:nvSpPr>
        <p:spPr>
          <a:xfrm>
            <a:off x="4716200" y="2104533"/>
            <a:ext cx="6690000" cy="2105100"/>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accent1"/>
              </a:buClr>
              <a:buSzPct val="90566"/>
              <a:buFont typeface="Arial"/>
              <a:buNone/>
            </a:pPr>
            <a:r>
              <a:rPr lang="en-ZA"/>
              <a:t>Important Forms in Primary Healthcare</a:t>
            </a:r>
            <a:endParaRPr/>
          </a:p>
        </p:txBody>
      </p:sp>
      <p:sp>
        <p:nvSpPr>
          <p:cNvPr id="141" name="Google Shape;141;p14"/>
          <p:cNvSpPr txBox="1">
            <a:spLocks noGrp="1"/>
          </p:cNvSpPr>
          <p:nvPr>
            <p:ph type="subTitle" idx="1"/>
          </p:nvPr>
        </p:nvSpPr>
        <p:spPr>
          <a:xfrm>
            <a:off x="6778700" y="4664468"/>
            <a:ext cx="4627500" cy="674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2100"/>
              <a:buNone/>
            </a:pPr>
            <a:r>
              <a:rPr lang="en-ZA" sz="2000"/>
              <a:t>Shezaad Atcha </a:t>
            </a:r>
            <a:endParaRPr sz="2000"/>
          </a:p>
          <a:p>
            <a:pPr marL="0" lvl="0" indent="0" algn="ctr" rtl="0">
              <a:spcBef>
                <a:spcPts val="1020"/>
              </a:spcBef>
              <a:spcAft>
                <a:spcPts val="0"/>
              </a:spcAft>
              <a:buSzPts val="2100"/>
              <a:buNone/>
            </a:pPr>
            <a:r>
              <a:rPr lang="en-ZA" sz="2000"/>
              <a:t>Richard Hurley</a:t>
            </a:r>
            <a:endParaRPr sz="2000"/>
          </a:p>
          <a:p>
            <a:pPr marL="0" lvl="0" indent="0" algn="ctr" rtl="0">
              <a:spcBef>
                <a:spcPts val="1020"/>
              </a:spcBef>
              <a:spcAft>
                <a:spcPts val="0"/>
              </a:spcAft>
              <a:buSzPts val="2100"/>
              <a:buNone/>
            </a:pPr>
            <a:r>
              <a:rPr lang="en-ZA" sz="2000"/>
              <a:t>Aadilah Jogee</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3"/>
          <p:cNvPicPr preferRelativeResize="0"/>
          <p:nvPr/>
        </p:nvPicPr>
        <p:blipFill rotWithShape="1">
          <a:blip r:embed="rId3">
            <a:alphaModFix/>
          </a:blip>
          <a:srcRect/>
          <a:stretch/>
        </p:blipFill>
        <p:spPr>
          <a:xfrm>
            <a:off x="1039685" y="4017686"/>
            <a:ext cx="10112629" cy="644801"/>
          </a:xfrm>
          <a:prstGeom prst="rect">
            <a:avLst/>
          </a:prstGeom>
          <a:noFill/>
          <a:ln>
            <a:noFill/>
          </a:ln>
        </p:spPr>
      </p:pic>
      <p:sp>
        <p:nvSpPr>
          <p:cNvPr id="193" name="Google Shape;193;p23"/>
          <p:cNvSpPr/>
          <p:nvPr/>
        </p:nvSpPr>
        <p:spPr>
          <a:xfrm>
            <a:off x="5258121" y="1451075"/>
            <a:ext cx="2405700" cy="2245800"/>
          </a:xfrm>
          <a:prstGeom prst="wedgeRoundRectCallout">
            <a:avLst>
              <a:gd name="adj1" fmla="val -20833"/>
              <a:gd name="adj2" fmla="val 62500"/>
              <a:gd name="adj3" fmla="val 0"/>
            </a:avLst>
          </a:prstGeom>
          <a:solidFill>
            <a:schemeClr val="lt2"/>
          </a:solidFill>
          <a:ln w="285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1800" i="0" u="none" strike="noStrike" cap="none">
                <a:solidFill>
                  <a:srgbClr val="FFFFFF"/>
                </a:solidFill>
              </a:rPr>
              <a:t>Information obtained from SAPS 308 if patient </a:t>
            </a:r>
            <a:r>
              <a:rPr lang="en-ZA" sz="1800">
                <a:solidFill>
                  <a:srgbClr val="FFFFFF"/>
                </a:solidFill>
              </a:rPr>
              <a:t>isn’t present, else should be provided by SAPS on the form</a:t>
            </a:r>
            <a:endParaRPr sz="1800" i="0" u="none" strike="noStrike" cap="none">
              <a:solidFill>
                <a:srgbClr val="FFFFFF"/>
              </a:solidFill>
            </a:endParaRPr>
          </a:p>
        </p:txBody>
      </p:sp>
      <p:sp>
        <p:nvSpPr>
          <p:cNvPr id="194" name="Google Shape;194;p23"/>
          <p:cNvSpPr txBox="1">
            <a:spLocks noGrp="1"/>
          </p:cNvSpPr>
          <p:nvPr>
            <p:ph type="title"/>
          </p:nvPr>
        </p:nvSpPr>
        <p:spPr>
          <a:xfrm>
            <a:off x="1189038" y="552450"/>
            <a:ext cx="9906000" cy="1905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ZA"/>
              <a:t>PART I</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4"/>
          <p:cNvSpPr txBox="1">
            <a:spLocks noGrp="1"/>
          </p:cNvSpPr>
          <p:nvPr>
            <p:ph type="title"/>
          </p:nvPr>
        </p:nvSpPr>
        <p:spPr>
          <a:xfrm>
            <a:off x="982387" y="332959"/>
            <a:ext cx="9905998" cy="1905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3200"/>
              <a:buFont typeface="Arial"/>
              <a:buNone/>
            </a:pPr>
            <a:r>
              <a:rPr lang="en-ZA"/>
              <a:t>PART I</a:t>
            </a:r>
            <a:endParaRPr/>
          </a:p>
        </p:txBody>
      </p:sp>
      <p:sp>
        <p:nvSpPr>
          <p:cNvPr id="200" name="Google Shape;200;p24"/>
          <p:cNvSpPr txBox="1"/>
          <p:nvPr/>
        </p:nvSpPr>
        <p:spPr>
          <a:xfrm>
            <a:off x="243577" y="2693503"/>
            <a:ext cx="11383617" cy="3124201"/>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accent1"/>
              </a:buClr>
              <a:buSzPts val="2000"/>
              <a:buFont typeface="Arial"/>
              <a:buNone/>
            </a:pPr>
            <a:endParaRPr sz="2000" b="0" i="0" u="none" strike="noStrike" cap="small">
              <a:solidFill>
                <a:schemeClr val="lt1"/>
              </a:solidFill>
              <a:latin typeface="Arial"/>
              <a:ea typeface="Arial"/>
              <a:cs typeface="Arial"/>
              <a:sym typeface="Arial"/>
            </a:endParaRPr>
          </a:p>
        </p:txBody>
      </p:sp>
      <p:sp>
        <p:nvSpPr>
          <p:cNvPr id="201" name="Google Shape;201;p24"/>
          <p:cNvSpPr txBox="1"/>
          <p:nvPr/>
        </p:nvSpPr>
        <p:spPr>
          <a:xfrm>
            <a:off x="1157700" y="1835700"/>
            <a:ext cx="3049800" cy="4052700"/>
          </a:xfrm>
          <a:prstGeom prst="rect">
            <a:avLst/>
          </a:prstGeom>
          <a:noFill/>
          <a:ln>
            <a:noFill/>
          </a:ln>
        </p:spPr>
        <p:txBody>
          <a:bodyPr spcFirstLastPara="1" wrap="square" lIns="91425" tIns="45700" rIns="91425" bIns="45700" anchor="ctr" anchorCtr="0">
            <a:normAutofit/>
          </a:bodyPr>
          <a:lstStyle/>
          <a:p>
            <a:pPr marL="457200" lvl="0" indent="-336550" algn="l" rtl="0">
              <a:lnSpc>
                <a:spcPct val="115000"/>
              </a:lnSpc>
              <a:spcBef>
                <a:spcPts val="0"/>
              </a:spcBef>
              <a:spcAft>
                <a:spcPts val="0"/>
              </a:spcAft>
              <a:buClr>
                <a:schemeClr val="lt1"/>
              </a:buClr>
              <a:buSzPts val="1700"/>
              <a:buChar char="•"/>
            </a:pPr>
            <a:r>
              <a:rPr lang="en-ZA" sz="1700">
                <a:solidFill>
                  <a:schemeClr val="lt1"/>
                </a:solidFill>
              </a:rPr>
              <a:t>Certificate in terms of SECTIONS 212(4) and 213(3) of ACT 51 0F 1977 (as amended</a:t>
            </a:r>
            <a:endParaRPr sz="1700">
              <a:solidFill>
                <a:schemeClr val="lt1"/>
              </a:solidFill>
            </a:endParaRPr>
          </a:p>
          <a:p>
            <a:pPr marL="457200" lvl="0" indent="-336550" algn="l" rtl="0">
              <a:lnSpc>
                <a:spcPct val="115000"/>
              </a:lnSpc>
              <a:spcBef>
                <a:spcPts val="0"/>
              </a:spcBef>
              <a:spcAft>
                <a:spcPts val="0"/>
              </a:spcAft>
              <a:buClr>
                <a:schemeClr val="lt1"/>
              </a:buClr>
              <a:buSzPts val="1700"/>
              <a:buChar char="•"/>
            </a:pPr>
            <a:r>
              <a:rPr lang="en-ZA" sz="1700">
                <a:solidFill>
                  <a:schemeClr val="lt1"/>
                </a:solidFill>
              </a:rPr>
              <a:t>Enables the court to admit the J88 as evidence without the need of the HCP to read it into evidence</a:t>
            </a:r>
            <a:endParaRPr sz="1700">
              <a:solidFill>
                <a:schemeClr val="lt1"/>
              </a:solidFill>
            </a:endParaRPr>
          </a:p>
          <a:p>
            <a:pPr marL="457200" lvl="0" indent="-336550" algn="l" rtl="0">
              <a:lnSpc>
                <a:spcPct val="115000"/>
              </a:lnSpc>
              <a:spcBef>
                <a:spcPts val="0"/>
              </a:spcBef>
              <a:spcAft>
                <a:spcPts val="0"/>
              </a:spcAft>
              <a:buClr>
                <a:schemeClr val="lt1"/>
              </a:buClr>
              <a:buSzPts val="1700"/>
              <a:buChar char="•"/>
            </a:pPr>
            <a:r>
              <a:rPr lang="en-ZA" sz="1700">
                <a:solidFill>
                  <a:schemeClr val="lt1"/>
                </a:solidFill>
              </a:rPr>
              <a:t>HCP may still be called if deemed necessary </a:t>
            </a:r>
            <a:endParaRPr sz="2000" cap="small">
              <a:solidFill>
                <a:schemeClr val="lt1"/>
              </a:solidFill>
              <a:latin typeface="Comic Sans MS"/>
              <a:ea typeface="Comic Sans MS"/>
              <a:cs typeface="Comic Sans MS"/>
              <a:sym typeface="Comic Sans MS"/>
            </a:endParaRPr>
          </a:p>
        </p:txBody>
      </p:sp>
      <p:sp>
        <p:nvSpPr>
          <p:cNvPr id="202" name="Google Shape;202;p24"/>
          <p:cNvSpPr/>
          <p:nvPr/>
        </p:nvSpPr>
        <p:spPr>
          <a:xfrm>
            <a:off x="5931200" y="5182575"/>
            <a:ext cx="2798700" cy="771900"/>
          </a:xfrm>
          <a:prstGeom prst="wedgeRoundRectCallout">
            <a:avLst>
              <a:gd name="adj1" fmla="val -8038"/>
              <a:gd name="adj2" fmla="val -119258"/>
              <a:gd name="adj3" fmla="val 16667"/>
            </a:avLst>
          </a:prstGeom>
          <a:solidFill>
            <a:schemeClr val="lt2"/>
          </a:solidFill>
          <a:ln w="285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ZA" sz="1800">
                <a:solidFill>
                  <a:schemeClr val="lt1"/>
                </a:solidFill>
              </a:rPr>
              <a:t>Forms part of the J88</a:t>
            </a:r>
            <a:endParaRPr sz="1800" i="0" u="none" strike="noStrike" cap="none">
              <a:solidFill>
                <a:schemeClr val="lt1"/>
              </a:solidFill>
            </a:endParaRPr>
          </a:p>
        </p:txBody>
      </p:sp>
      <p:pic>
        <p:nvPicPr>
          <p:cNvPr id="203" name="Google Shape;203;p24"/>
          <p:cNvPicPr preferRelativeResize="0"/>
          <p:nvPr/>
        </p:nvPicPr>
        <p:blipFill>
          <a:blip r:embed="rId3">
            <a:alphaModFix/>
          </a:blip>
          <a:stretch>
            <a:fillRect/>
          </a:stretch>
        </p:blipFill>
        <p:spPr>
          <a:xfrm>
            <a:off x="4609828" y="1982925"/>
            <a:ext cx="6444503" cy="26936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5"/>
          <p:cNvSpPr txBox="1">
            <a:spLocks noGrp="1"/>
          </p:cNvSpPr>
          <p:nvPr>
            <p:ph type="title"/>
          </p:nvPr>
        </p:nvSpPr>
        <p:spPr>
          <a:xfrm>
            <a:off x="1141413" y="609600"/>
            <a:ext cx="9905998" cy="84813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3200"/>
              <a:buFont typeface="Arial"/>
              <a:buNone/>
            </a:pPr>
            <a:r>
              <a:rPr lang="en-ZA"/>
              <a:t>PART II</a:t>
            </a:r>
            <a:endParaRPr/>
          </a:p>
        </p:txBody>
      </p:sp>
      <p:pic>
        <p:nvPicPr>
          <p:cNvPr id="209" name="Google Shape;209;p25"/>
          <p:cNvPicPr preferRelativeResize="0">
            <a:picLocks noGrp="1"/>
          </p:cNvPicPr>
          <p:nvPr>
            <p:ph type="body" idx="1"/>
          </p:nvPr>
        </p:nvPicPr>
        <p:blipFill rotWithShape="1">
          <a:blip r:embed="rId3">
            <a:alphaModFix/>
          </a:blip>
          <a:srcRect/>
          <a:stretch/>
        </p:blipFill>
        <p:spPr>
          <a:xfrm>
            <a:off x="1141422" y="2495438"/>
            <a:ext cx="9134400" cy="2762400"/>
          </a:xfrm>
          <a:prstGeom prst="rect">
            <a:avLst/>
          </a:prstGeom>
          <a:noFill/>
          <a:ln>
            <a:noFill/>
          </a:ln>
        </p:spPr>
      </p:pic>
      <p:sp>
        <p:nvSpPr>
          <p:cNvPr id="210" name="Google Shape;210;p25"/>
          <p:cNvSpPr/>
          <p:nvPr/>
        </p:nvSpPr>
        <p:spPr>
          <a:xfrm>
            <a:off x="4879713" y="1086121"/>
            <a:ext cx="5073900" cy="786000"/>
          </a:xfrm>
          <a:prstGeom prst="wedgeRoundRectCallout">
            <a:avLst>
              <a:gd name="adj1" fmla="val -49200"/>
              <a:gd name="adj2" fmla="val 127488"/>
              <a:gd name="adj3" fmla="val 16667"/>
            </a:avLst>
          </a:prstGeom>
          <a:solidFill>
            <a:schemeClr val="lt2"/>
          </a:solidFill>
          <a:ln w="285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1800" i="0" u="none" strike="noStrike" cap="none">
                <a:solidFill>
                  <a:schemeClr val="lt1"/>
                </a:solidFill>
              </a:rPr>
              <a:t>Ensure that sufficient contact details are available so you can be reached in future</a:t>
            </a:r>
            <a:endParaRPr sz="1800" i="0" u="none" strike="noStrike" cap="none">
              <a:solidFill>
                <a:schemeClr val="lt1"/>
              </a:solidFill>
            </a:endParaRPr>
          </a:p>
        </p:txBody>
      </p:sp>
      <p:sp>
        <p:nvSpPr>
          <p:cNvPr id="211" name="Google Shape;211;p25"/>
          <p:cNvSpPr/>
          <p:nvPr/>
        </p:nvSpPr>
        <p:spPr>
          <a:xfrm>
            <a:off x="2091575" y="5716846"/>
            <a:ext cx="7476600" cy="475800"/>
          </a:xfrm>
          <a:prstGeom prst="wedgeRoundRectCallout">
            <a:avLst>
              <a:gd name="adj1" fmla="val -21081"/>
              <a:gd name="adj2" fmla="val -302817"/>
              <a:gd name="adj3" fmla="val 16667"/>
            </a:avLst>
          </a:prstGeom>
          <a:solidFill>
            <a:schemeClr val="lt2"/>
          </a:solidFill>
          <a:ln w="285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1800" i="0" u="none" strike="noStrike" cap="none">
                <a:solidFill>
                  <a:schemeClr val="lt1"/>
                </a:solidFill>
              </a:rPr>
              <a:t>Only if comfortable, no legal repercussions for not including</a:t>
            </a:r>
            <a:endParaRPr>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26"/>
          <p:cNvPicPr preferRelativeResize="0">
            <a:picLocks noGrp="1"/>
          </p:cNvPicPr>
          <p:nvPr>
            <p:ph type="body" idx="1"/>
          </p:nvPr>
        </p:nvPicPr>
        <p:blipFill rotWithShape="1">
          <a:blip r:embed="rId3">
            <a:alphaModFix/>
          </a:blip>
          <a:srcRect/>
          <a:stretch/>
        </p:blipFill>
        <p:spPr>
          <a:xfrm>
            <a:off x="1371312" y="2077862"/>
            <a:ext cx="9153600" cy="1895400"/>
          </a:xfrm>
          <a:prstGeom prst="rect">
            <a:avLst/>
          </a:prstGeom>
          <a:noFill/>
          <a:ln>
            <a:noFill/>
          </a:ln>
        </p:spPr>
      </p:pic>
      <p:sp>
        <p:nvSpPr>
          <p:cNvPr id="217" name="Google Shape;217;p26"/>
          <p:cNvSpPr/>
          <p:nvPr/>
        </p:nvSpPr>
        <p:spPr>
          <a:xfrm>
            <a:off x="6587500" y="352425"/>
            <a:ext cx="3449100" cy="1472400"/>
          </a:xfrm>
          <a:prstGeom prst="wedgeRoundRectCallout">
            <a:avLst>
              <a:gd name="adj1" fmla="val 32295"/>
              <a:gd name="adj2" fmla="val 83370"/>
              <a:gd name="adj3" fmla="val 16667"/>
            </a:avLst>
          </a:prstGeom>
          <a:solidFill>
            <a:schemeClr val="lt2"/>
          </a:solidFill>
          <a:ln w="285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285750" marR="0" lvl="0" indent="-298450" algn="l" rtl="0">
              <a:spcBef>
                <a:spcPts val="0"/>
              </a:spcBef>
              <a:spcAft>
                <a:spcPts val="0"/>
              </a:spcAft>
              <a:buClr>
                <a:schemeClr val="lt1"/>
              </a:buClr>
              <a:buSzPts val="1600"/>
              <a:buChar char="•"/>
            </a:pPr>
            <a:r>
              <a:rPr lang="en-ZA" sz="1600" i="0" u="none" strike="noStrike" cap="none">
                <a:solidFill>
                  <a:schemeClr val="lt1"/>
                </a:solidFill>
              </a:rPr>
              <a:t>12 years or older and of sufficient maturity</a:t>
            </a:r>
            <a:endParaRPr sz="1600">
              <a:solidFill>
                <a:schemeClr val="lt1"/>
              </a:solidFill>
            </a:endParaRPr>
          </a:p>
          <a:p>
            <a:pPr marL="285750" marR="0" lvl="0" indent="-298450" algn="l" rtl="0">
              <a:spcBef>
                <a:spcPts val="0"/>
              </a:spcBef>
              <a:spcAft>
                <a:spcPts val="0"/>
              </a:spcAft>
              <a:buClr>
                <a:schemeClr val="lt1"/>
              </a:buClr>
              <a:buSzPts val="1600"/>
              <a:buChar char="•"/>
            </a:pPr>
            <a:r>
              <a:rPr lang="en-ZA" sz="1600" i="0" u="none" strike="noStrike" cap="none">
                <a:solidFill>
                  <a:schemeClr val="lt1"/>
                </a:solidFill>
              </a:rPr>
              <a:t>Parents/guardian</a:t>
            </a:r>
            <a:endParaRPr sz="1600">
              <a:solidFill>
                <a:schemeClr val="lt1"/>
              </a:solidFill>
            </a:endParaRPr>
          </a:p>
          <a:p>
            <a:pPr marL="285750" marR="0" lvl="0" indent="-292100" algn="l" rtl="0">
              <a:spcBef>
                <a:spcPts val="0"/>
              </a:spcBef>
              <a:spcAft>
                <a:spcPts val="0"/>
              </a:spcAft>
              <a:buClr>
                <a:schemeClr val="lt1"/>
              </a:buClr>
              <a:buSzPts val="1500"/>
              <a:buChar char="•"/>
            </a:pPr>
            <a:r>
              <a:rPr lang="en-ZA" sz="1600" i="0" u="none" strike="noStrike" cap="none">
                <a:solidFill>
                  <a:schemeClr val="lt1"/>
                </a:solidFill>
              </a:rPr>
              <a:t>SAPS 308 if not present at time of completio</a:t>
            </a:r>
            <a:r>
              <a:rPr lang="en-ZA" sz="1500" i="0" u="none" strike="noStrike" cap="none">
                <a:solidFill>
                  <a:schemeClr val="lt1"/>
                </a:solidFill>
              </a:rPr>
              <a:t>n</a:t>
            </a:r>
            <a:endParaRPr sz="1500">
              <a:solidFill>
                <a:schemeClr val="lt1"/>
              </a:solidFill>
            </a:endParaRPr>
          </a:p>
          <a:p>
            <a:pPr marL="285750" marR="0" lvl="0" indent="-209550" algn="l" rtl="0">
              <a:spcBef>
                <a:spcPts val="0"/>
              </a:spcBef>
              <a:spcAft>
                <a:spcPts val="0"/>
              </a:spcAft>
              <a:buClr>
                <a:schemeClr val="lt1"/>
              </a:buClr>
              <a:buSzPts val="1200"/>
              <a:buFont typeface="Arial"/>
              <a:buNone/>
            </a:pPr>
            <a:endParaRPr sz="1200" i="0" u="none" strike="noStrike" cap="none">
              <a:solidFill>
                <a:schemeClr val="lt1"/>
              </a:solidFill>
            </a:endParaRPr>
          </a:p>
        </p:txBody>
      </p:sp>
      <p:sp>
        <p:nvSpPr>
          <p:cNvPr id="218" name="Google Shape;218;p26"/>
          <p:cNvSpPr/>
          <p:nvPr/>
        </p:nvSpPr>
        <p:spPr>
          <a:xfrm>
            <a:off x="1602351" y="490315"/>
            <a:ext cx="2915400" cy="1176900"/>
          </a:xfrm>
          <a:prstGeom prst="wedgeRoundRectCallout">
            <a:avLst>
              <a:gd name="adj1" fmla="val -21288"/>
              <a:gd name="adj2" fmla="val 82767"/>
              <a:gd name="adj3" fmla="val 16667"/>
            </a:avLst>
          </a:prstGeom>
          <a:solidFill>
            <a:schemeClr val="lt2"/>
          </a:solidFill>
          <a:ln w="285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1800" i="0" u="none" strike="noStrike" cap="none">
                <a:solidFill>
                  <a:schemeClr val="lt1"/>
                </a:solidFill>
              </a:rPr>
              <a:t>Verify identity as well as possible</a:t>
            </a:r>
            <a:endParaRPr>
              <a:solidFill>
                <a:schemeClr val="lt1"/>
              </a:solidFill>
            </a:endParaRPr>
          </a:p>
        </p:txBody>
      </p:sp>
      <p:sp>
        <p:nvSpPr>
          <p:cNvPr id="219" name="Google Shape;219;p26"/>
          <p:cNvSpPr/>
          <p:nvPr/>
        </p:nvSpPr>
        <p:spPr>
          <a:xfrm>
            <a:off x="1486592" y="4628805"/>
            <a:ext cx="3657600" cy="1086600"/>
          </a:xfrm>
          <a:prstGeom prst="wedgeRoundRectCallout">
            <a:avLst>
              <a:gd name="adj1" fmla="val 17408"/>
              <a:gd name="adj2" fmla="val -130081"/>
              <a:gd name="adj3" fmla="val 16667"/>
            </a:avLst>
          </a:prstGeom>
          <a:solidFill>
            <a:schemeClr val="lt2"/>
          </a:solidFill>
          <a:ln w="285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1800" i="0" u="none" strike="noStrike" cap="none">
                <a:solidFill>
                  <a:schemeClr val="lt1"/>
                </a:solidFill>
              </a:rPr>
              <a:t>Person who brings patient to the facility (SAPS/Social worker/</a:t>
            </a:r>
            <a:r>
              <a:rPr lang="en-ZA" sz="1800">
                <a:solidFill>
                  <a:schemeClr val="lt1"/>
                </a:solidFill>
              </a:rPr>
              <a:t>Family member</a:t>
            </a:r>
            <a:r>
              <a:rPr lang="en-ZA" sz="1800" i="0" u="none" strike="noStrike" cap="none">
                <a:solidFill>
                  <a:schemeClr val="lt1"/>
                </a:solidFill>
              </a:rPr>
              <a:t>)</a:t>
            </a:r>
            <a:endParaRPr>
              <a:solidFill>
                <a:schemeClr val="lt1"/>
              </a:solidFill>
            </a:endParaRPr>
          </a:p>
        </p:txBody>
      </p:sp>
      <p:sp>
        <p:nvSpPr>
          <p:cNvPr id="220" name="Google Shape;220;p26"/>
          <p:cNvSpPr/>
          <p:nvPr/>
        </p:nvSpPr>
        <p:spPr>
          <a:xfrm>
            <a:off x="6798350" y="4178700"/>
            <a:ext cx="3657600" cy="1986900"/>
          </a:xfrm>
          <a:prstGeom prst="wedgeRoundRectCallout">
            <a:avLst>
              <a:gd name="adj1" fmla="val -24552"/>
              <a:gd name="adj2" fmla="val -75940"/>
              <a:gd name="adj3" fmla="val 16667"/>
            </a:avLst>
          </a:prstGeom>
          <a:solidFill>
            <a:schemeClr val="lt2"/>
          </a:solidFill>
          <a:ln w="285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ZA" sz="1600" i="0" u="none" strike="noStrike" cap="none">
                <a:solidFill>
                  <a:schemeClr val="lt1"/>
                </a:solidFill>
              </a:rPr>
              <a:t>Physically present at the consultation/examination:</a:t>
            </a:r>
            <a:endParaRPr>
              <a:solidFill>
                <a:schemeClr val="lt1"/>
              </a:solidFill>
            </a:endParaRPr>
          </a:p>
          <a:p>
            <a:pPr marL="285750" marR="0" lvl="0" indent="-285750" algn="l" rtl="0">
              <a:spcBef>
                <a:spcPts val="0"/>
              </a:spcBef>
              <a:spcAft>
                <a:spcPts val="0"/>
              </a:spcAft>
              <a:buClr>
                <a:schemeClr val="lt1"/>
              </a:buClr>
              <a:buSzPts val="1600"/>
              <a:buChar char="•"/>
            </a:pPr>
            <a:r>
              <a:rPr lang="en-ZA" sz="1600">
                <a:solidFill>
                  <a:schemeClr val="lt1"/>
                </a:solidFill>
              </a:rPr>
              <a:t>Support persons</a:t>
            </a:r>
            <a:endParaRPr>
              <a:solidFill>
                <a:schemeClr val="lt1"/>
              </a:solidFill>
            </a:endParaRPr>
          </a:p>
          <a:p>
            <a:pPr marL="285750" marR="0" lvl="0" indent="-285750" algn="l" rtl="0">
              <a:spcBef>
                <a:spcPts val="0"/>
              </a:spcBef>
              <a:spcAft>
                <a:spcPts val="0"/>
              </a:spcAft>
              <a:buClr>
                <a:schemeClr val="lt1"/>
              </a:buClr>
              <a:buSzPts val="1600"/>
              <a:buChar char="•"/>
            </a:pPr>
            <a:r>
              <a:rPr lang="en-ZA" sz="1600">
                <a:solidFill>
                  <a:schemeClr val="lt1"/>
                </a:solidFill>
              </a:rPr>
              <a:t>Personnel</a:t>
            </a:r>
            <a:endParaRPr>
              <a:solidFill>
                <a:schemeClr val="lt1"/>
              </a:solidFill>
            </a:endParaRPr>
          </a:p>
          <a:p>
            <a:pPr marL="285750" marR="0" lvl="0" indent="-285750" algn="l" rtl="0">
              <a:spcBef>
                <a:spcPts val="0"/>
              </a:spcBef>
              <a:spcAft>
                <a:spcPts val="0"/>
              </a:spcAft>
              <a:buClr>
                <a:schemeClr val="lt1"/>
              </a:buClr>
              <a:buSzPts val="1600"/>
              <a:buChar char="•"/>
            </a:pPr>
            <a:r>
              <a:rPr lang="en-ZA" sz="1600">
                <a:solidFill>
                  <a:schemeClr val="lt1"/>
                </a:solidFill>
              </a:rPr>
              <a:t>Interpreter</a:t>
            </a:r>
            <a:endParaRPr>
              <a:solidFill>
                <a:schemeClr val="lt1"/>
              </a:solidFill>
            </a:endParaRPr>
          </a:p>
          <a:p>
            <a:pPr marL="285750" marR="0" lvl="0" indent="-285750" algn="l" rtl="0">
              <a:spcBef>
                <a:spcPts val="0"/>
              </a:spcBef>
              <a:spcAft>
                <a:spcPts val="0"/>
              </a:spcAft>
              <a:buClr>
                <a:schemeClr val="lt1"/>
              </a:buClr>
              <a:buSzPts val="1600"/>
              <a:buChar char="•"/>
            </a:pPr>
            <a:r>
              <a:rPr lang="en-ZA" sz="1600">
                <a:solidFill>
                  <a:schemeClr val="lt1"/>
                </a:solidFill>
              </a:rPr>
              <a:t>Chaperone </a:t>
            </a:r>
            <a:endParaRPr sz="1600">
              <a:solidFill>
                <a:schemeClr val="lt1"/>
              </a:solidFill>
            </a:endParaRPr>
          </a:p>
          <a:p>
            <a:pPr marL="285750" marR="0" lvl="0" indent="-285750" algn="l" rtl="0">
              <a:spcBef>
                <a:spcPts val="0"/>
              </a:spcBef>
              <a:spcAft>
                <a:spcPts val="0"/>
              </a:spcAft>
              <a:buClr>
                <a:schemeClr val="lt1"/>
              </a:buClr>
              <a:buSzPts val="1600"/>
              <a:buChar char="•"/>
            </a:pPr>
            <a:r>
              <a:rPr lang="en-ZA" sz="1600">
                <a:solidFill>
                  <a:schemeClr val="lt1"/>
                </a:solidFill>
              </a:rPr>
              <a:t>Students</a:t>
            </a:r>
            <a:endParaRPr sz="18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27"/>
          <p:cNvPicPr preferRelativeResize="0"/>
          <p:nvPr/>
        </p:nvPicPr>
        <p:blipFill rotWithShape="1">
          <a:blip r:embed="rId3">
            <a:alphaModFix/>
          </a:blip>
          <a:srcRect b="40241"/>
          <a:stretch/>
        </p:blipFill>
        <p:spPr>
          <a:xfrm>
            <a:off x="3196450" y="1735412"/>
            <a:ext cx="6019800" cy="3387176"/>
          </a:xfrm>
          <a:prstGeom prst="rect">
            <a:avLst/>
          </a:prstGeom>
          <a:noFill/>
          <a:ln>
            <a:noFill/>
          </a:ln>
        </p:spPr>
      </p:pic>
      <p:sp>
        <p:nvSpPr>
          <p:cNvPr id="226" name="Google Shape;226;p27"/>
          <p:cNvSpPr/>
          <p:nvPr/>
        </p:nvSpPr>
        <p:spPr>
          <a:xfrm>
            <a:off x="645450" y="411850"/>
            <a:ext cx="4082400" cy="1133100"/>
          </a:xfrm>
          <a:prstGeom prst="wedgeRoundRectCallout">
            <a:avLst>
              <a:gd name="adj1" fmla="val 43121"/>
              <a:gd name="adj2" fmla="val 64146"/>
              <a:gd name="adj3" fmla="val 0"/>
            </a:avLst>
          </a:pr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23850" algn="l" rtl="0">
              <a:spcBef>
                <a:spcPts val="0"/>
              </a:spcBef>
              <a:spcAft>
                <a:spcPts val="0"/>
              </a:spcAft>
              <a:buClr>
                <a:schemeClr val="lt1"/>
              </a:buClr>
              <a:buSzPts val="1500"/>
              <a:buChar char="●"/>
            </a:pPr>
            <a:r>
              <a:rPr lang="en-ZA" sz="1500">
                <a:solidFill>
                  <a:schemeClr val="lt1"/>
                </a:solidFill>
              </a:rPr>
              <a:t>Normal intellectual function</a:t>
            </a:r>
            <a:endParaRPr sz="1500">
              <a:solidFill>
                <a:schemeClr val="lt1"/>
              </a:solidFill>
            </a:endParaRPr>
          </a:p>
          <a:p>
            <a:pPr marL="457200" lvl="0" indent="-323850" algn="l" rtl="0">
              <a:spcBef>
                <a:spcPts val="0"/>
              </a:spcBef>
              <a:spcAft>
                <a:spcPts val="0"/>
              </a:spcAft>
              <a:buClr>
                <a:schemeClr val="lt1"/>
              </a:buClr>
              <a:buSzPts val="1500"/>
              <a:buChar char="●"/>
            </a:pPr>
            <a:r>
              <a:rPr lang="en-ZA" sz="1500">
                <a:solidFill>
                  <a:schemeClr val="lt1"/>
                </a:solidFill>
              </a:rPr>
              <a:t>Obvious mental disability </a:t>
            </a:r>
            <a:endParaRPr sz="1500">
              <a:solidFill>
                <a:schemeClr val="lt1"/>
              </a:solidFill>
            </a:endParaRPr>
          </a:p>
          <a:p>
            <a:pPr marL="457200" lvl="0" indent="-323850" algn="l" rtl="0">
              <a:spcBef>
                <a:spcPts val="0"/>
              </a:spcBef>
              <a:spcAft>
                <a:spcPts val="0"/>
              </a:spcAft>
              <a:buClr>
                <a:schemeClr val="lt1"/>
              </a:buClr>
              <a:buSzPts val="1500"/>
              <a:buChar char="●"/>
            </a:pPr>
            <a:r>
              <a:rPr lang="en-ZA" sz="1500">
                <a:solidFill>
                  <a:schemeClr val="lt1"/>
                </a:solidFill>
              </a:rPr>
              <a:t>Any concern about disability, but needs to be assessed by expert in field</a:t>
            </a:r>
            <a:endParaRPr sz="1500">
              <a:solidFill>
                <a:schemeClr val="lt1"/>
              </a:solidFill>
            </a:endParaRPr>
          </a:p>
        </p:txBody>
      </p:sp>
      <p:sp>
        <p:nvSpPr>
          <p:cNvPr id="227" name="Google Shape;227;p27"/>
          <p:cNvSpPr/>
          <p:nvPr/>
        </p:nvSpPr>
        <p:spPr>
          <a:xfrm>
            <a:off x="7643400" y="411850"/>
            <a:ext cx="3707700" cy="980700"/>
          </a:xfrm>
          <a:prstGeom prst="wedgeRoundRectCallout">
            <a:avLst>
              <a:gd name="adj1" fmla="val -57143"/>
              <a:gd name="adj2" fmla="val 143989"/>
              <a:gd name="adj3" fmla="val 0"/>
            </a:avLst>
          </a:pr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17500" algn="l" rtl="0">
              <a:spcBef>
                <a:spcPts val="0"/>
              </a:spcBef>
              <a:spcAft>
                <a:spcPts val="0"/>
              </a:spcAft>
              <a:buClr>
                <a:schemeClr val="lt1"/>
              </a:buClr>
              <a:buSzPts val="1400"/>
              <a:buChar char="●"/>
            </a:pPr>
            <a:r>
              <a:rPr lang="en-ZA">
                <a:solidFill>
                  <a:schemeClr val="lt1"/>
                </a:solidFill>
              </a:rPr>
              <a:t>Tick when impairment present </a:t>
            </a:r>
            <a:endParaRPr>
              <a:solidFill>
                <a:schemeClr val="lt1"/>
              </a:solidFill>
            </a:endParaRPr>
          </a:p>
          <a:p>
            <a:pPr marL="457200" lvl="0" indent="-317500" algn="l" rtl="0">
              <a:spcBef>
                <a:spcPts val="0"/>
              </a:spcBef>
              <a:spcAft>
                <a:spcPts val="0"/>
              </a:spcAft>
              <a:buClr>
                <a:schemeClr val="lt1"/>
              </a:buClr>
              <a:buSzPts val="1400"/>
              <a:buChar char="●"/>
            </a:pPr>
            <a:r>
              <a:rPr lang="en-ZA">
                <a:solidFill>
                  <a:schemeClr val="lt1"/>
                </a:solidFill>
              </a:rPr>
              <a:t>May suggest additional evaluation if deemed necessary </a:t>
            </a:r>
            <a:endParaRPr>
              <a:solidFill>
                <a:schemeClr val="lt1"/>
              </a:solidFill>
            </a:endParaRPr>
          </a:p>
        </p:txBody>
      </p:sp>
      <p:sp>
        <p:nvSpPr>
          <p:cNvPr id="228" name="Google Shape;228;p27"/>
          <p:cNvSpPr/>
          <p:nvPr/>
        </p:nvSpPr>
        <p:spPr>
          <a:xfrm>
            <a:off x="9500600" y="1727750"/>
            <a:ext cx="2069100" cy="3387300"/>
          </a:xfrm>
          <a:prstGeom prst="wedgeRoundRectCallout">
            <a:avLst>
              <a:gd name="adj1" fmla="val -73214"/>
              <a:gd name="adj2" fmla="val 4273"/>
              <a:gd name="adj3" fmla="val 0"/>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ZA" sz="1200">
                <a:solidFill>
                  <a:schemeClr val="dk1"/>
                </a:solidFill>
              </a:rPr>
              <a:t>• </a:t>
            </a:r>
            <a:r>
              <a:rPr lang="en-ZA">
                <a:solidFill>
                  <a:schemeClr val="dk1"/>
                </a:solidFill>
              </a:rPr>
              <a:t>Interaction</a:t>
            </a:r>
            <a:endParaRPr>
              <a:solidFill>
                <a:schemeClr val="dk1"/>
              </a:solidFill>
            </a:endParaRPr>
          </a:p>
          <a:p>
            <a:pPr marL="0" lvl="0" indent="0" algn="l" rtl="0">
              <a:spcBef>
                <a:spcPts val="0"/>
              </a:spcBef>
              <a:spcAft>
                <a:spcPts val="0"/>
              </a:spcAft>
              <a:buNone/>
            </a:pPr>
            <a:r>
              <a:rPr lang="en-ZA">
                <a:solidFill>
                  <a:schemeClr val="dk1"/>
                </a:solidFill>
              </a:rPr>
              <a:t>• Side-effects </a:t>
            </a:r>
            <a:endParaRPr>
              <a:solidFill>
                <a:schemeClr val="dk1"/>
              </a:solidFill>
            </a:endParaRPr>
          </a:p>
          <a:p>
            <a:pPr marL="0" lvl="0" indent="0" algn="l" rtl="0">
              <a:spcBef>
                <a:spcPts val="0"/>
              </a:spcBef>
              <a:spcAft>
                <a:spcPts val="0"/>
              </a:spcAft>
              <a:buNone/>
            </a:pPr>
            <a:r>
              <a:rPr lang="en-ZA">
                <a:solidFill>
                  <a:schemeClr val="dk1"/>
                </a:solidFill>
              </a:rPr>
              <a:t>• Influence clinical appearance </a:t>
            </a:r>
            <a:endParaRPr>
              <a:solidFill>
                <a:schemeClr val="dk1"/>
              </a:solidFill>
            </a:endParaRPr>
          </a:p>
          <a:p>
            <a:pPr marL="0" lvl="0" indent="0" algn="l" rtl="0">
              <a:spcBef>
                <a:spcPts val="0"/>
              </a:spcBef>
              <a:spcAft>
                <a:spcPts val="0"/>
              </a:spcAft>
              <a:buNone/>
            </a:pPr>
            <a:r>
              <a:rPr lang="en-ZA">
                <a:solidFill>
                  <a:schemeClr val="dk1"/>
                </a:solidFill>
              </a:rPr>
              <a:t>• Affect mental function </a:t>
            </a:r>
            <a:endParaRPr>
              <a:solidFill>
                <a:schemeClr val="dk1"/>
              </a:solidFill>
            </a:endParaRPr>
          </a:p>
          <a:p>
            <a:pPr marL="0" lvl="0" indent="0" algn="l" rtl="0">
              <a:spcBef>
                <a:spcPts val="0"/>
              </a:spcBef>
              <a:spcAft>
                <a:spcPts val="0"/>
              </a:spcAft>
              <a:buNone/>
            </a:pPr>
            <a:r>
              <a:rPr lang="en-ZA">
                <a:solidFill>
                  <a:schemeClr val="dk1"/>
                </a:solidFill>
              </a:rPr>
              <a:t>• Consent during incident </a:t>
            </a:r>
            <a:endParaRPr>
              <a:solidFill>
                <a:schemeClr val="dk1"/>
              </a:solidFill>
            </a:endParaRPr>
          </a:p>
          <a:p>
            <a:pPr marL="0" lvl="0" indent="0" algn="l" rtl="0">
              <a:spcBef>
                <a:spcPts val="0"/>
              </a:spcBef>
              <a:spcAft>
                <a:spcPts val="0"/>
              </a:spcAft>
              <a:buNone/>
            </a:pPr>
            <a:r>
              <a:rPr lang="en-ZA">
                <a:solidFill>
                  <a:schemeClr val="dk1"/>
                </a:solidFill>
              </a:rPr>
              <a:t>• Consent for procedures </a:t>
            </a:r>
            <a:endParaRPr>
              <a:solidFill>
                <a:schemeClr val="dk1"/>
              </a:solidFill>
            </a:endParaRPr>
          </a:p>
          <a:p>
            <a:pPr marL="0" lvl="0" indent="0" algn="l" rtl="0">
              <a:spcBef>
                <a:spcPts val="0"/>
              </a:spcBef>
              <a:spcAft>
                <a:spcPts val="0"/>
              </a:spcAft>
              <a:buNone/>
            </a:pPr>
            <a:r>
              <a:rPr lang="en-ZA">
                <a:solidFill>
                  <a:schemeClr val="dk1"/>
                </a:solidFill>
              </a:rPr>
              <a:t>• Accuracy of history </a:t>
            </a:r>
            <a:endParaRPr>
              <a:solidFill>
                <a:schemeClr val="dk1"/>
              </a:solidFill>
            </a:endParaRPr>
          </a:p>
          <a:p>
            <a:pPr marL="0" lvl="0" indent="0" algn="l" rtl="0">
              <a:spcBef>
                <a:spcPts val="0"/>
              </a:spcBef>
              <a:spcAft>
                <a:spcPts val="0"/>
              </a:spcAft>
              <a:buNone/>
            </a:pPr>
            <a:r>
              <a:rPr lang="en-ZA">
                <a:solidFill>
                  <a:schemeClr val="dk1"/>
                </a:solidFill>
              </a:rPr>
              <a:t>• Cooperation with examination</a:t>
            </a:r>
            <a:endParaRPr>
              <a:solidFill>
                <a:schemeClr val="dk1"/>
              </a:solidFill>
            </a:endParaRPr>
          </a:p>
          <a:p>
            <a:pPr marL="0" lvl="0" indent="0" algn="l" rtl="0">
              <a:spcBef>
                <a:spcPts val="0"/>
              </a:spcBef>
              <a:spcAft>
                <a:spcPts val="0"/>
              </a:spcAft>
              <a:buNone/>
            </a:pPr>
            <a:r>
              <a:rPr lang="en-ZA">
                <a:solidFill>
                  <a:schemeClr val="dk1"/>
                </a:solidFill>
              </a:rPr>
              <a:t>• Provides differential diagnosis</a:t>
            </a:r>
            <a:endParaRPr>
              <a:solidFill>
                <a:schemeClr val="dk1"/>
              </a:solidFill>
            </a:endParaRPr>
          </a:p>
        </p:txBody>
      </p:sp>
      <p:sp>
        <p:nvSpPr>
          <p:cNvPr id="229" name="Google Shape;229;p27"/>
          <p:cNvSpPr/>
          <p:nvPr/>
        </p:nvSpPr>
        <p:spPr>
          <a:xfrm>
            <a:off x="645450" y="1894425"/>
            <a:ext cx="2201700" cy="2151000"/>
          </a:xfrm>
          <a:prstGeom prst="wedgeRoundRectCallout">
            <a:avLst>
              <a:gd name="adj1" fmla="val 84856"/>
              <a:gd name="adj2" fmla="val 39722"/>
              <a:gd name="adj3" fmla="val 0"/>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ZA" b="1"/>
              <a:t>Medication which is relevant to the assessment/ incident.</a:t>
            </a:r>
            <a:endParaRPr b="1"/>
          </a:p>
          <a:p>
            <a:pPr marL="0" lvl="0" indent="0" algn="l" rtl="0">
              <a:spcBef>
                <a:spcPts val="0"/>
              </a:spcBef>
              <a:spcAft>
                <a:spcPts val="0"/>
              </a:spcAft>
              <a:buNone/>
            </a:pPr>
            <a:r>
              <a:rPr lang="en-ZA"/>
              <a:t>Complete list of medications should be listed in clinical note</a:t>
            </a:r>
            <a:r>
              <a:rPr lang="en-ZA" sz="1200"/>
              <a:t>s.</a:t>
            </a:r>
            <a:endParaRPr sz="1200"/>
          </a:p>
        </p:txBody>
      </p:sp>
      <p:sp>
        <p:nvSpPr>
          <p:cNvPr id="230" name="Google Shape;230;p27"/>
          <p:cNvSpPr/>
          <p:nvPr/>
        </p:nvSpPr>
        <p:spPr>
          <a:xfrm>
            <a:off x="528600" y="4279975"/>
            <a:ext cx="2383500" cy="2151000"/>
          </a:xfrm>
          <a:prstGeom prst="wedgeRoundRectCallout">
            <a:avLst>
              <a:gd name="adj1" fmla="val 84082"/>
              <a:gd name="adj2" fmla="val -19575"/>
              <a:gd name="adj3" fmla="val 0"/>
            </a:avLst>
          </a:prstGeom>
          <a:solidFill>
            <a:schemeClr val="accent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ZA" b="1">
                <a:solidFill>
                  <a:schemeClr val="lt1"/>
                </a:solidFill>
              </a:rPr>
              <a:t>Any medical information that is relevant  to the medico legal evaluation:</a:t>
            </a:r>
            <a:r>
              <a:rPr lang="en-ZA">
                <a:solidFill>
                  <a:schemeClr val="lt1"/>
                </a:solidFill>
              </a:rPr>
              <a:t> </a:t>
            </a:r>
            <a:endParaRPr>
              <a:solidFill>
                <a:schemeClr val="lt1"/>
              </a:solidFill>
            </a:endParaRPr>
          </a:p>
          <a:p>
            <a:pPr marL="0" lvl="0" indent="0" algn="l" rtl="0">
              <a:spcBef>
                <a:spcPts val="0"/>
              </a:spcBef>
              <a:spcAft>
                <a:spcPts val="0"/>
              </a:spcAft>
              <a:buNone/>
            </a:pPr>
            <a:r>
              <a:rPr lang="en-ZA">
                <a:solidFill>
                  <a:schemeClr val="lt1"/>
                </a:solidFill>
              </a:rPr>
              <a:t>• Differential diagnosis </a:t>
            </a:r>
            <a:endParaRPr>
              <a:solidFill>
                <a:schemeClr val="lt1"/>
              </a:solidFill>
            </a:endParaRPr>
          </a:p>
          <a:p>
            <a:pPr marL="0" lvl="0" indent="0" algn="l" rtl="0">
              <a:spcBef>
                <a:spcPts val="0"/>
              </a:spcBef>
              <a:spcAft>
                <a:spcPts val="0"/>
              </a:spcAft>
              <a:buNone/>
            </a:pPr>
            <a:r>
              <a:rPr lang="en-ZA">
                <a:solidFill>
                  <a:schemeClr val="lt1"/>
                </a:solidFill>
              </a:rPr>
              <a:t>• Reasoning </a:t>
            </a:r>
            <a:endParaRPr>
              <a:solidFill>
                <a:schemeClr val="lt1"/>
              </a:solidFill>
            </a:endParaRPr>
          </a:p>
          <a:p>
            <a:pPr marL="0" lvl="0" indent="0" algn="l" rtl="0">
              <a:spcBef>
                <a:spcPts val="0"/>
              </a:spcBef>
              <a:spcAft>
                <a:spcPts val="0"/>
              </a:spcAft>
              <a:buNone/>
            </a:pPr>
            <a:r>
              <a:rPr lang="en-ZA">
                <a:solidFill>
                  <a:schemeClr val="lt1"/>
                </a:solidFill>
              </a:rPr>
              <a:t>• Pathology </a:t>
            </a:r>
            <a:endParaRPr>
              <a:solidFill>
                <a:schemeClr val="lt1"/>
              </a:solidFill>
            </a:endParaRPr>
          </a:p>
          <a:p>
            <a:pPr marL="0" lvl="0" indent="0" algn="l" rtl="0">
              <a:spcBef>
                <a:spcPts val="0"/>
              </a:spcBef>
              <a:spcAft>
                <a:spcPts val="0"/>
              </a:spcAft>
              <a:buNone/>
            </a:pPr>
            <a:r>
              <a:rPr lang="en-ZA">
                <a:solidFill>
                  <a:schemeClr val="lt1"/>
                </a:solidFill>
              </a:rPr>
              <a:t>• Legal definition</a:t>
            </a:r>
            <a:endParaRPr>
              <a:solidFill>
                <a:schemeClr val="lt1"/>
              </a:solidFill>
            </a:endParaRPr>
          </a:p>
          <a:p>
            <a:pPr marL="0" lvl="0" indent="0" algn="l" rtl="0">
              <a:spcBef>
                <a:spcPts val="0"/>
              </a:spcBef>
              <a:spcAft>
                <a:spcPts val="0"/>
              </a:spcAft>
              <a:buNone/>
            </a:pPr>
            <a:r>
              <a:rPr lang="en-ZA">
                <a:solidFill>
                  <a:schemeClr val="lt1"/>
                </a:solidFill>
              </a:rPr>
              <a:t>• Conclusion • Etc</a:t>
            </a:r>
            <a:endParaRPr>
              <a:solidFill>
                <a:schemeClr val="lt1"/>
              </a:solidFill>
            </a:endParaRPr>
          </a:p>
        </p:txBody>
      </p:sp>
      <p:sp>
        <p:nvSpPr>
          <p:cNvPr id="231" name="Google Shape;231;p27"/>
          <p:cNvSpPr/>
          <p:nvPr/>
        </p:nvSpPr>
        <p:spPr>
          <a:xfrm>
            <a:off x="5407625" y="5450275"/>
            <a:ext cx="5515200" cy="980700"/>
          </a:xfrm>
          <a:prstGeom prst="wedgeRoundRectCallout">
            <a:avLst>
              <a:gd name="adj1" fmla="val -25325"/>
              <a:gd name="adj2" fmla="val -105473"/>
              <a:gd name="adj3" fmla="val 0"/>
            </a:avLst>
          </a:prstGeom>
          <a:solidFill>
            <a:schemeClr val="accent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ZA" b="1">
                <a:solidFill>
                  <a:schemeClr val="lt1"/>
                </a:solidFill>
              </a:rPr>
              <a:t>State who provided the information as this has relevance to people present at the time. </a:t>
            </a:r>
            <a:endParaRPr b="1">
              <a:solidFill>
                <a:schemeClr val="lt1"/>
              </a:solidFill>
            </a:endParaRPr>
          </a:p>
          <a:p>
            <a:pPr marL="0" lvl="0" indent="0" algn="l" rtl="0">
              <a:spcBef>
                <a:spcPts val="0"/>
              </a:spcBef>
              <a:spcAft>
                <a:spcPts val="0"/>
              </a:spcAft>
              <a:buNone/>
            </a:pPr>
            <a:r>
              <a:rPr lang="en-ZA">
                <a:solidFill>
                  <a:schemeClr val="lt1"/>
                </a:solidFill>
              </a:rPr>
              <a:t>Unlikely that HIV is relevant.</a:t>
            </a:r>
            <a:endParaRPr>
              <a:solidFill>
                <a:schemeClr val="lt1"/>
              </a:solidFill>
            </a:endParaRPr>
          </a:p>
          <a:p>
            <a:pPr marL="0" lvl="0" indent="0" algn="l" rtl="0">
              <a:spcBef>
                <a:spcPts val="0"/>
              </a:spcBef>
              <a:spcAft>
                <a:spcPts val="0"/>
              </a:spcAft>
              <a:buNone/>
            </a:pPr>
            <a:r>
              <a:rPr lang="en-ZA">
                <a:solidFill>
                  <a:schemeClr val="lt1"/>
                </a:solidFill>
              </a:rPr>
              <a:t>Complete medical history should be noted in clinical notes.</a:t>
            </a:r>
            <a:endParaRPr>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28"/>
          <p:cNvPicPr preferRelativeResize="0"/>
          <p:nvPr/>
        </p:nvPicPr>
        <p:blipFill>
          <a:blip r:embed="rId3">
            <a:alphaModFix/>
          </a:blip>
          <a:stretch>
            <a:fillRect/>
          </a:stretch>
        </p:blipFill>
        <p:spPr>
          <a:xfrm>
            <a:off x="1779400" y="2409350"/>
            <a:ext cx="9124950" cy="1781450"/>
          </a:xfrm>
          <a:prstGeom prst="rect">
            <a:avLst/>
          </a:prstGeom>
          <a:noFill/>
          <a:ln>
            <a:noFill/>
          </a:ln>
        </p:spPr>
      </p:pic>
      <p:sp>
        <p:nvSpPr>
          <p:cNvPr id="237" name="Google Shape;237;p28"/>
          <p:cNvSpPr/>
          <p:nvPr/>
        </p:nvSpPr>
        <p:spPr>
          <a:xfrm>
            <a:off x="823675" y="501375"/>
            <a:ext cx="2739600" cy="1450500"/>
          </a:xfrm>
          <a:prstGeom prst="wedgeRoundRectCallout">
            <a:avLst>
              <a:gd name="adj1" fmla="val -9477"/>
              <a:gd name="adj2" fmla="val 85791"/>
              <a:gd name="adj3" fmla="val 0"/>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ZA">
                <a:solidFill>
                  <a:schemeClr val="dk1"/>
                </a:solidFill>
              </a:rPr>
              <a:t>Write down information that can be medically assessed and is medically relevant. Do not write too much.</a:t>
            </a:r>
            <a:endParaRPr>
              <a:solidFill>
                <a:schemeClr val="dk1"/>
              </a:solidFill>
            </a:endParaRPr>
          </a:p>
        </p:txBody>
      </p:sp>
      <p:sp>
        <p:nvSpPr>
          <p:cNvPr id="238" name="Google Shape;238;p28"/>
          <p:cNvSpPr/>
          <p:nvPr/>
        </p:nvSpPr>
        <p:spPr>
          <a:xfrm>
            <a:off x="4037800" y="501375"/>
            <a:ext cx="2739600" cy="1719000"/>
          </a:xfrm>
          <a:prstGeom prst="roundRect">
            <a:avLst>
              <a:gd name="adj" fmla="val 16667"/>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ZA" b="1">
                <a:solidFill>
                  <a:schemeClr val="lt1"/>
                </a:solidFill>
              </a:rPr>
              <a:t>Assault:</a:t>
            </a:r>
            <a:endParaRPr b="1">
              <a:solidFill>
                <a:schemeClr val="lt1"/>
              </a:solidFill>
            </a:endParaRPr>
          </a:p>
          <a:p>
            <a:pPr marL="457200" lvl="0" indent="-317500" algn="l" rtl="0">
              <a:spcBef>
                <a:spcPts val="0"/>
              </a:spcBef>
              <a:spcAft>
                <a:spcPts val="0"/>
              </a:spcAft>
              <a:buClr>
                <a:schemeClr val="lt1"/>
              </a:buClr>
              <a:buSzPts val="1400"/>
              <a:buChar char="●"/>
            </a:pPr>
            <a:r>
              <a:rPr lang="en-ZA">
                <a:solidFill>
                  <a:schemeClr val="lt1"/>
                </a:solidFill>
              </a:rPr>
              <a:t>Weapon used </a:t>
            </a:r>
            <a:endParaRPr>
              <a:solidFill>
                <a:schemeClr val="lt1"/>
              </a:solidFill>
            </a:endParaRPr>
          </a:p>
          <a:p>
            <a:pPr marL="457200" lvl="0" indent="-317500" algn="l" rtl="0">
              <a:spcBef>
                <a:spcPts val="0"/>
              </a:spcBef>
              <a:spcAft>
                <a:spcPts val="0"/>
              </a:spcAft>
              <a:buClr>
                <a:schemeClr val="lt1"/>
              </a:buClr>
              <a:buSzPts val="1400"/>
              <a:buChar char="●"/>
            </a:pPr>
            <a:r>
              <a:rPr lang="en-ZA">
                <a:solidFill>
                  <a:schemeClr val="lt1"/>
                </a:solidFill>
              </a:rPr>
              <a:t>Mechanism of force</a:t>
            </a:r>
            <a:endParaRPr>
              <a:solidFill>
                <a:schemeClr val="lt1"/>
              </a:solidFill>
            </a:endParaRPr>
          </a:p>
          <a:p>
            <a:pPr marL="457200" lvl="0" indent="-317500" algn="l" rtl="0">
              <a:spcBef>
                <a:spcPts val="0"/>
              </a:spcBef>
              <a:spcAft>
                <a:spcPts val="0"/>
              </a:spcAft>
              <a:buClr>
                <a:schemeClr val="lt1"/>
              </a:buClr>
              <a:buSzPts val="1400"/>
              <a:buChar char="●"/>
            </a:pPr>
            <a:r>
              <a:rPr lang="en-ZA">
                <a:solidFill>
                  <a:schemeClr val="lt1"/>
                </a:solidFill>
              </a:rPr>
              <a:t>Relevant actions before, during and after the incident</a:t>
            </a:r>
            <a:endParaRPr>
              <a:solidFill>
                <a:schemeClr val="lt1"/>
              </a:solidFill>
            </a:endParaRPr>
          </a:p>
        </p:txBody>
      </p:sp>
      <p:sp>
        <p:nvSpPr>
          <p:cNvPr id="239" name="Google Shape;239;p28"/>
          <p:cNvSpPr/>
          <p:nvPr/>
        </p:nvSpPr>
        <p:spPr>
          <a:xfrm>
            <a:off x="7251950" y="501375"/>
            <a:ext cx="3993000" cy="1719000"/>
          </a:xfrm>
          <a:prstGeom prst="roundRect">
            <a:avLst>
              <a:gd name="adj" fmla="val 16667"/>
            </a:avLst>
          </a:prstGeom>
          <a:solidFill>
            <a:schemeClr val="accent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ZA" b="1">
                <a:solidFill>
                  <a:schemeClr val="lt1"/>
                </a:solidFill>
              </a:rPr>
              <a:t>Rape:</a:t>
            </a:r>
            <a:endParaRPr b="1">
              <a:solidFill>
                <a:schemeClr val="lt1"/>
              </a:solidFill>
            </a:endParaRPr>
          </a:p>
          <a:p>
            <a:pPr marL="457200" lvl="0" indent="-317500" algn="l" rtl="0">
              <a:spcBef>
                <a:spcPts val="0"/>
              </a:spcBef>
              <a:spcAft>
                <a:spcPts val="0"/>
              </a:spcAft>
              <a:buClr>
                <a:schemeClr val="lt1"/>
              </a:buClr>
              <a:buSzPts val="1400"/>
              <a:buChar char="●"/>
            </a:pPr>
            <a:r>
              <a:rPr lang="en-ZA">
                <a:solidFill>
                  <a:schemeClr val="lt1"/>
                </a:solidFill>
              </a:rPr>
              <a:t>Date and time  </a:t>
            </a:r>
            <a:endParaRPr>
              <a:solidFill>
                <a:schemeClr val="lt1"/>
              </a:solidFill>
            </a:endParaRPr>
          </a:p>
          <a:p>
            <a:pPr marL="457200" lvl="0" indent="-317500" algn="l" rtl="0">
              <a:spcBef>
                <a:spcPts val="0"/>
              </a:spcBef>
              <a:spcAft>
                <a:spcPts val="0"/>
              </a:spcAft>
              <a:buClr>
                <a:schemeClr val="lt1"/>
              </a:buClr>
              <a:buSzPts val="1400"/>
              <a:buChar char="●"/>
            </a:pPr>
            <a:r>
              <a:rPr lang="en-ZA">
                <a:solidFill>
                  <a:schemeClr val="lt1"/>
                </a:solidFill>
              </a:rPr>
              <a:t>Place incident occurred (outside/inside)</a:t>
            </a:r>
            <a:endParaRPr>
              <a:solidFill>
                <a:schemeClr val="lt1"/>
              </a:solidFill>
            </a:endParaRPr>
          </a:p>
          <a:p>
            <a:pPr marL="457200" lvl="0" indent="-317500" algn="l" rtl="0">
              <a:spcBef>
                <a:spcPts val="0"/>
              </a:spcBef>
              <a:spcAft>
                <a:spcPts val="0"/>
              </a:spcAft>
              <a:buClr>
                <a:schemeClr val="lt1"/>
              </a:buClr>
              <a:buSzPts val="1400"/>
              <a:buChar char="●"/>
            </a:pPr>
            <a:r>
              <a:rPr lang="en-ZA">
                <a:solidFill>
                  <a:schemeClr val="lt1"/>
                </a:solidFill>
              </a:rPr>
              <a:t>Surface incident occurred </a:t>
            </a:r>
            <a:endParaRPr>
              <a:solidFill>
                <a:schemeClr val="lt1"/>
              </a:solidFill>
            </a:endParaRPr>
          </a:p>
          <a:p>
            <a:pPr marL="457200" lvl="0" indent="-317500" algn="l" rtl="0">
              <a:spcBef>
                <a:spcPts val="0"/>
              </a:spcBef>
              <a:spcAft>
                <a:spcPts val="0"/>
              </a:spcAft>
              <a:buClr>
                <a:schemeClr val="lt1"/>
              </a:buClr>
              <a:buSzPts val="1400"/>
              <a:buChar char="●"/>
            </a:pPr>
            <a:r>
              <a:rPr lang="en-ZA">
                <a:solidFill>
                  <a:schemeClr val="lt1"/>
                </a:solidFill>
              </a:rPr>
              <a:t>Penetration</a:t>
            </a:r>
            <a:endParaRPr>
              <a:solidFill>
                <a:schemeClr val="lt1"/>
              </a:solidFill>
            </a:endParaRPr>
          </a:p>
          <a:p>
            <a:pPr marL="457200" lvl="0" indent="-317500" algn="l" rtl="0">
              <a:spcBef>
                <a:spcPts val="0"/>
              </a:spcBef>
              <a:spcAft>
                <a:spcPts val="0"/>
              </a:spcAft>
              <a:buClr>
                <a:schemeClr val="lt1"/>
              </a:buClr>
              <a:buSzPts val="1400"/>
              <a:buChar char="●"/>
            </a:pPr>
            <a:r>
              <a:rPr lang="en-ZA">
                <a:solidFill>
                  <a:schemeClr val="lt1"/>
                </a:solidFill>
              </a:rPr>
              <a:t>Ejaculation</a:t>
            </a:r>
            <a:endParaRPr>
              <a:solidFill>
                <a:schemeClr val="lt1"/>
              </a:solidFill>
            </a:endParaRPr>
          </a:p>
          <a:p>
            <a:pPr marL="457200" lvl="0" indent="-317500" algn="l" rtl="0">
              <a:spcBef>
                <a:spcPts val="0"/>
              </a:spcBef>
              <a:spcAft>
                <a:spcPts val="0"/>
              </a:spcAft>
              <a:buClr>
                <a:schemeClr val="lt1"/>
              </a:buClr>
              <a:buSzPts val="1400"/>
              <a:buChar char="●"/>
            </a:pPr>
            <a:r>
              <a:rPr lang="en-ZA">
                <a:solidFill>
                  <a:schemeClr val="lt1"/>
                </a:solidFill>
              </a:rPr>
              <a:t>Objects used etc. </a:t>
            </a:r>
            <a:endParaRPr>
              <a:solidFill>
                <a:schemeClr val="lt1"/>
              </a:solidFill>
            </a:endParaRPr>
          </a:p>
        </p:txBody>
      </p:sp>
      <p:sp>
        <p:nvSpPr>
          <p:cNvPr id="240" name="Google Shape;240;p28"/>
          <p:cNvSpPr txBox="1"/>
          <p:nvPr/>
        </p:nvSpPr>
        <p:spPr>
          <a:xfrm>
            <a:off x="1426475" y="5668825"/>
            <a:ext cx="899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
        <p:nvSpPr>
          <p:cNvPr id="241" name="Google Shape;241;p28"/>
          <p:cNvSpPr txBox="1"/>
          <p:nvPr/>
        </p:nvSpPr>
        <p:spPr>
          <a:xfrm>
            <a:off x="1587250" y="5668825"/>
            <a:ext cx="9125100" cy="831300"/>
          </a:xfrm>
          <a:prstGeom prst="rect">
            <a:avLst/>
          </a:prstGeom>
          <a:noFill/>
          <a:ln w="3810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ZA">
                <a:solidFill>
                  <a:schemeClr val="lt1"/>
                </a:solidFill>
                <a:latin typeface="Comic Sans MS"/>
                <a:ea typeface="Comic Sans MS"/>
                <a:cs typeface="Comic Sans MS"/>
                <a:sym typeface="Comic Sans MS"/>
              </a:rPr>
              <a:t>THE HISTORY IS THE MOST IMPORTANT PART OF THE EVALUATION:</a:t>
            </a:r>
            <a:endParaRPr>
              <a:solidFill>
                <a:schemeClr val="lt1"/>
              </a:solidFill>
              <a:latin typeface="Comic Sans MS"/>
              <a:ea typeface="Comic Sans MS"/>
              <a:cs typeface="Comic Sans MS"/>
              <a:sym typeface="Comic Sans MS"/>
            </a:endParaRPr>
          </a:p>
          <a:p>
            <a:pPr marL="0" lvl="0" indent="0" algn="ctr" rtl="0">
              <a:spcBef>
                <a:spcPts val="0"/>
              </a:spcBef>
              <a:spcAft>
                <a:spcPts val="0"/>
              </a:spcAft>
              <a:buNone/>
            </a:pPr>
            <a:r>
              <a:rPr lang="en-ZA">
                <a:solidFill>
                  <a:schemeClr val="lt1"/>
                </a:solidFill>
                <a:latin typeface="Comic Sans MS"/>
                <a:ea typeface="Comic Sans MS"/>
                <a:cs typeface="Comic Sans MS"/>
                <a:sym typeface="Comic Sans MS"/>
              </a:rPr>
              <a:t>IS THE HISTORY SUPPORTED BY THE FINDINGS?</a:t>
            </a:r>
            <a:endParaRPr>
              <a:solidFill>
                <a:schemeClr val="lt1"/>
              </a:solidFill>
              <a:latin typeface="Comic Sans MS"/>
              <a:ea typeface="Comic Sans MS"/>
              <a:cs typeface="Comic Sans MS"/>
              <a:sym typeface="Comic Sans MS"/>
            </a:endParaRPr>
          </a:p>
          <a:p>
            <a:pPr marL="0" lvl="0" indent="0" algn="ctr" rtl="0">
              <a:spcBef>
                <a:spcPts val="0"/>
              </a:spcBef>
              <a:spcAft>
                <a:spcPts val="0"/>
              </a:spcAft>
              <a:buNone/>
            </a:pPr>
            <a:r>
              <a:rPr lang="en-ZA">
                <a:solidFill>
                  <a:schemeClr val="lt1"/>
                </a:solidFill>
                <a:latin typeface="Comic Sans MS"/>
                <a:ea typeface="Comic Sans MS"/>
                <a:cs typeface="Comic Sans MS"/>
                <a:sym typeface="Comic Sans MS"/>
              </a:rPr>
              <a:t>IS THE FINDINGS POSSIBLE IN LIGHT OF THE HISTORY?</a:t>
            </a:r>
            <a:endParaRPr>
              <a:solidFill>
                <a:schemeClr val="lt1"/>
              </a:solidFill>
              <a:latin typeface="Comic Sans MS"/>
              <a:ea typeface="Comic Sans MS"/>
              <a:cs typeface="Comic Sans MS"/>
              <a:sym typeface="Comic Sans MS"/>
            </a:endParaRPr>
          </a:p>
        </p:txBody>
      </p:sp>
      <p:sp>
        <p:nvSpPr>
          <p:cNvPr id="242" name="Google Shape;242;p28"/>
          <p:cNvSpPr/>
          <p:nvPr/>
        </p:nvSpPr>
        <p:spPr>
          <a:xfrm>
            <a:off x="523125" y="4514162"/>
            <a:ext cx="1949700" cy="831300"/>
          </a:xfrm>
          <a:prstGeom prst="wedgeRoundRectCallout">
            <a:avLst>
              <a:gd name="adj1" fmla="val 37116"/>
              <a:gd name="adj2" fmla="val -120598"/>
              <a:gd name="adj3" fmla="val 0"/>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ZA">
                <a:solidFill>
                  <a:schemeClr val="lt1"/>
                </a:solidFill>
              </a:rPr>
              <a:t>Use patient’s own words- particularly children</a:t>
            </a:r>
            <a:r>
              <a:rPr lang="en-ZA" sz="1300">
                <a:solidFill>
                  <a:schemeClr val="lt1"/>
                </a:solidFill>
              </a:rPr>
              <a:t> </a:t>
            </a:r>
            <a:endParaRPr sz="1300">
              <a:solidFill>
                <a:schemeClr val="lt1"/>
              </a:solidFill>
            </a:endParaRPr>
          </a:p>
        </p:txBody>
      </p:sp>
      <p:sp>
        <p:nvSpPr>
          <p:cNvPr id="243" name="Google Shape;243;p28"/>
          <p:cNvSpPr/>
          <p:nvPr/>
        </p:nvSpPr>
        <p:spPr>
          <a:xfrm>
            <a:off x="2738325" y="4556013"/>
            <a:ext cx="4212600" cy="747600"/>
          </a:xfrm>
          <a:prstGeom prst="wedgeRoundRectCallout">
            <a:avLst>
              <a:gd name="adj1" fmla="val -20264"/>
              <a:gd name="adj2" fmla="val -133225"/>
              <a:gd name="adj3" fmla="val 0"/>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ZA">
                <a:solidFill>
                  <a:schemeClr val="dk1"/>
                </a:solidFill>
              </a:rPr>
              <a:t>Again, state who gave this information, as this has relevance to people present at the time.</a:t>
            </a:r>
            <a:endParaRPr>
              <a:solidFill>
                <a:schemeClr val="dk1"/>
              </a:solidFill>
            </a:endParaRPr>
          </a:p>
        </p:txBody>
      </p:sp>
      <p:sp>
        <p:nvSpPr>
          <p:cNvPr id="244" name="Google Shape;244;p28"/>
          <p:cNvSpPr/>
          <p:nvPr/>
        </p:nvSpPr>
        <p:spPr>
          <a:xfrm>
            <a:off x="7251950" y="4473513"/>
            <a:ext cx="4087800" cy="912600"/>
          </a:xfrm>
          <a:prstGeom prst="wedgeRoundRectCallout">
            <a:avLst>
              <a:gd name="adj1" fmla="val -27421"/>
              <a:gd name="adj2" fmla="val -126029"/>
              <a:gd name="adj3" fmla="val 0"/>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ZA">
                <a:solidFill>
                  <a:schemeClr val="lt1"/>
                </a:solidFill>
              </a:rPr>
              <a:t>This medical history and history of the incident, directs the physical examination and evidence collection.</a:t>
            </a:r>
            <a:endParaRPr>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29"/>
          <p:cNvPicPr preferRelativeResize="0">
            <a:picLocks noGrp="1"/>
          </p:cNvPicPr>
          <p:nvPr>
            <p:ph type="body" idx="1"/>
          </p:nvPr>
        </p:nvPicPr>
        <p:blipFill rotWithShape="1">
          <a:blip r:embed="rId3">
            <a:alphaModFix/>
          </a:blip>
          <a:srcRect/>
          <a:stretch/>
        </p:blipFill>
        <p:spPr>
          <a:xfrm>
            <a:off x="1825205" y="2110650"/>
            <a:ext cx="8541600" cy="2636700"/>
          </a:xfrm>
          <a:prstGeom prst="rect">
            <a:avLst/>
          </a:prstGeom>
          <a:noFill/>
          <a:ln>
            <a:noFill/>
          </a:ln>
        </p:spPr>
      </p:pic>
      <p:sp>
        <p:nvSpPr>
          <p:cNvPr id="250" name="Google Shape;250;p29"/>
          <p:cNvSpPr/>
          <p:nvPr/>
        </p:nvSpPr>
        <p:spPr>
          <a:xfrm>
            <a:off x="6566150" y="606150"/>
            <a:ext cx="2749200" cy="774900"/>
          </a:xfrm>
          <a:prstGeom prst="wedgeRoundRectCallout">
            <a:avLst>
              <a:gd name="adj1" fmla="val -84425"/>
              <a:gd name="adj2" fmla="val 134824"/>
              <a:gd name="adj3" fmla="val 0"/>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ZA" sz="1600">
                <a:solidFill>
                  <a:schemeClr val="lt1"/>
                </a:solidFill>
              </a:rPr>
              <a:t>Tick the relevant responses</a:t>
            </a:r>
            <a:endParaRPr sz="1600">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30"/>
          <p:cNvPicPr preferRelativeResize="0"/>
          <p:nvPr/>
        </p:nvPicPr>
        <p:blipFill rotWithShape="1">
          <a:blip r:embed="rId3">
            <a:alphaModFix/>
          </a:blip>
          <a:srcRect/>
          <a:stretch/>
        </p:blipFill>
        <p:spPr>
          <a:xfrm>
            <a:off x="3460749" y="681037"/>
            <a:ext cx="5267325" cy="5495925"/>
          </a:xfrm>
          <a:prstGeom prst="rect">
            <a:avLst/>
          </a:prstGeom>
          <a:noFill/>
          <a:ln>
            <a:noFill/>
          </a:ln>
        </p:spPr>
      </p:pic>
      <p:sp>
        <p:nvSpPr>
          <p:cNvPr id="256" name="Google Shape;256;p30"/>
          <p:cNvSpPr/>
          <p:nvPr/>
        </p:nvSpPr>
        <p:spPr>
          <a:xfrm>
            <a:off x="704850" y="501375"/>
            <a:ext cx="2441400" cy="787800"/>
          </a:xfrm>
          <a:prstGeom prst="wedgeRoundRectCallout">
            <a:avLst>
              <a:gd name="adj1" fmla="val 65594"/>
              <a:gd name="adj2" fmla="val 38642"/>
              <a:gd name="adj3" fmla="val 0"/>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ZA">
                <a:solidFill>
                  <a:schemeClr val="lt1"/>
                </a:solidFill>
              </a:rPr>
              <a:t>Appearance of the patient including anthropometry</a:t>
            </a:r>
            <a:endParaRPr>
              <a:solidFill>
                <a:schemeClr val="lt1"/>
              </a:solidFill>
            </a:endParaRPr>
          </a:p>
        </p:txBody>
      </p:sp>
      <p:sp>
        <p:nvSpPr>
          <p:cNvPr id="257" name="Google Shape;257;p30"/>
          <p:cNvSpPr/>
          <p:nvPr/>
        </p:nvSpPr>
        <p:spPr>
          <a:xfrm>
            <a:off x="830200" y="1588200"/>
            <a:ext cx="2012100" cy="1305900"/>
          </a:xfrm>
          <a:prstGeom prst="wedgeRoundRectCallout">
            <a:avLst>
              <a:gd name="adj1" fmla="val 87206"/>
              <a:gd name="adj2" fmla="val -38140"/>
              <a:gd name="adj3" fmla="val 0"/>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ZA">
                <a:solidFill>
                  <a:schemeClr val="dk1"/>
                </a:solidFill>
              </a:rPr>
              <a:t>Change of clothing to be noted and if so to report to saps and note the change.</a:t>
            </a:r>
            <a:endParaRPr>
              <a:solidFill>
                <a:schemeClr val="dk1"/>
              </a:solidFill>
            </a:endParaRPr>
          </a:p>
        </p:txBody>
      </p:sp>
      <p:sp>
        <p:nvSpPr>
          <p:cNvPr id="258" name="Google Shape;258;p30"/>
          <p:cNvSpPr/>
          <p:nvPr/>
        </p:nvSpPr>
        <p:spPr>
          <a:xfrm>
            <a:off x="9346525" y="1054025"/>
            <a:ext cx="1942800" cy="1578000"/>
          </a:xfrm>
          <a:prstGeom prst="wedgeRoundRectCallout">
            <a:avLst>
              <a:gd name="adj1" fmla="val -107098"/>
              <a:gd name="adj2" fmla="val 22036"/>
              <a:gd name="adj3" fmla="val 0"/>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ZA">
                <a:solidFill>
                  <a:schemeClr val="dk1"/>
                </a:solidFill>
              </a:rPr>
              <a:t>Damage to also be noted as it will also aid in the development of the patient’s history.</a:t>
            </a:r>
            <a:endParaRPr>
              <a:solidFill>
                <a:schemeClr val="dk1"/>
              </a:solidFill>
            </a:endParaRPr>
          </a:p>
        </p:txBody>
      </p:sp>
      <p:sp>
        <p:nvSpPr>
          <p:cNvPr id="259" name="Google Shape;259;p30"/>
          <p:cNvSpPr/>
          <p:nvPr/>
        </p:nvSpPr>
        <p:spPr>
          <a:xfrm>
            <a:off x="704850" y="3193125"/>
            <a:ext cx="2250300" cy="1748400"/>
          </a:xfrm>
          <a:prstGeom prst="wedgeRoundRectCallout">
            <a:avLst>
              <a:gd name="adj1" fmla="val 77406"/>
              <a:gd name="adj2" fmla="val -68215"/>
              <a:gd name="adj3" fmla="val 0"/>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ZA">
                <a:solidFill>
                  <a:schemeClr val="lt1"/>
                </a:solidFill>
              </a:rPr>
              <a:t>If staining is noted, it may support history and also relevant to swab the stained clothes for DNA evidence.</a:t>
            </a:r>
            <a:endParaRPr>
              <a:solidFill>
                <a:schemeClr val="lt1"/>
              </a:solidFill>
            </a:endParaRPr>
          </a:p>
        </p:txBody>
      </p:sp>
      <p:sp>
        <p:nvSpPr>
          <p:cNvPr id="260" name="Google Shape;260;p30"/>
          <p:cNvSpPr/>
          <p:nvPr/>
        </p:nvSpPr>
        <p:spPr>
          <a:xfrm>
            <a:off x="9137050" y="2828025"/>
            <a:ext cx="2441400" cy="1578000"/>
          </a:xfrm>
          <a:prstGeom prst="wedgeRoundRectCallout">
            <a:avLst>
              <a:gd name="adj1" fmla="val -114947"/>
              <a:gd name="adj2" fmla="val 28527"/>
              <a:gd name="adj3" fmla="val 0"/>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ZA">
                <a:solidFill>
                  <a:schemeClr val="lt1"/>
                </a:solidFill>
              </a:rPr>
              <a:t>May need to swab clothing if it may not be taken as evidence. Also note to take in foreign material and the need to swab semen if noted.</a:t>
            </a:r>
            <a:endParaRPr>
              <a:solidFill>
                <a:schemeClr val="lt1"/>
              </a:solidFill>
            </a:endParaRPr>
          </a:p>
        </p:txBody>
      </p:sp>
      <p:sp>
        <p:nvSpPr>
          <p:cNvPr id="261" name="Google Shape;261;p30"/>
          <p:cNvSpPr/>
          <p:nvPr/>
        </p:nvSpPr>
        <p:spPr>
          <a:xfrm>
            <a:off x="9588850" y="4800600"/>
            <a:ext cx="1410600" cy="1505100"/>
          </a:xfrm>
          <a:prstGeom prst="wedgeRoundRectCallout">
            <a:avLst>
              <a:gd name="adj1" fmla="val -135015"/>
              <a:gd name="adj2" fmla="val 11386"/>
              <a:gd name="adj3" fmla="val 0"/>
            </a:avLst>
          </a:prstGeom>
          <a:solidFill>
            <a:schemeClr val="accent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ZA" sz="1500">
                <a:solidFill>
                  <a:schemeClr val="lt1"/>
                </a:solidFill>
              </a:rPr>
              <a:t>Objective assessment is noted in this section</a:t>
            </a:r>
            <a:endParaRPr sz="1500">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31"/>
          <p:cNvPicPr preferRelativeResize="0"/>
          <p:nvPr/>
        </p:nvPicPr>
        <p:blipFill rotWithShape="1">
          <a:blip r:embed="rId3">
            <a:alphaModFix/>
          </a:blip>
          <a:srcRect b="64426"/>
          <a:stretch/>
        </p:blipFill>
        <p:spPr>
          <a:xfrm>
            <a:off x="1240765" y="1114726"/>
            <a:ext cx="9710475" cy="2011900"/>
          </a:xfrm>
          <a:prstGeom prst="rect">
            <a:avLst/>
          </a:prstGeom>
          <a:noFill/>
          <a:ln>
            <a:noFill/>
          </a:ln>
        </p:spPr>
      </p:pic>
      <p:sp>
        <p:nvSpPr>
          <p:cNvPr id="267" name="Google Shape;267;p31"/>
          <p:cNvSpPr/>
          <p:nvPr/>
        </p:nvSpPr>
        <p:spPr>
          <a:xfrm>
            <a:off x="7384861" y="4006597"/>
            <a:ext cx="2578500" cy="1360800"/>
          </a:xfrm>
          <a:prstGeom prst="wedgeRoundRectCallout">
            <a:avLst>
              <a:gd name="adj1" fmla="val -58489"/>
              <a:gd name="adj2" fmla="val -160121"/>
              <a:gd name="adj3" fmla="val 0"/>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ZA" sz="1600">
                <a:solidFill>
                  <a:schemeClr val="lt1"/>
                </a:solidFill>
              </a:rPr>
              <a:t>Noted is what was seen, felt, heard, smelt, percussed etc…- at the time of examination</a:t>
            </a:r>
            <a:endParaRPr sz="1600">
              <a:solidFill>
                <a:schemeClr val="lt1"/>
              </a:solidFill>
            </a:endParaRPr>
          </a:p>
        </p:txBody>
      </p:sp>
      <p:sp>
        <p:nvSpPr>
          <p:cNvPr id="268" name="Google Shape;268;p31"/>
          <p:cNvSpPr/>
          <p:nvPr/>
        </p:nvSpPr>
        <p:spPr>
          <a:xfrm>
            <a:off x="1240775" y="3872800"/>
            <a:ext cx="2797800" cy="1546800"/>
          </a:xfrm>
          <a:prstGeom prst="wedgeRoundRectCallout">
            <a:avLst>
              <a:gd name="adj1" fmla="val 80915"/>
              <a:gd name="adj2" fmla="val -142066"/>
              <a:gd name="adj3" fmla="val 0"/>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ZA" sz="1600">
                <a:solidFill>
                  <a:schemeClr val="lt1"/>
                </a:solidFill>
              </a:rPr>
              <a:t>NB! Number each of your clinical findings and add the corresponding number to the diagram on which it is drawn</a:t>
            </a:r>
            <a:endParaRPr sz="1600">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2"/>
          <p:cNvSpPr txBox="1">
            <a:spLocks noGrp="1"/>
          </p:cNvSpPr>
          <p:nvPr>
            <p:ph type="title"/>
          </p:nvPr>
        </p:nvSpPr>
        <p:spPr>
          <a:xfrm>
            <a:off x="1730000" y="525000"/>
            <a:ext cx="9385200" cy="12189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ZA"/>
              <a:t>Wound Descriptions</a:t>
            </a:r>
            <a:endParaRPr/>
          </a:p>
        </p:txBody>
      </p:sp>
      <p:sp>
        <p:nvSpPr>
          <p:cNvPr id="274" name="Google Shape;274;p32"/>
          <p:cNvSpPr txBox="1">
            <a:spLocks noGrp="1"/>
          </p:cNvSpPr>
          <p:nvPr>
            <p:ph type="body" idx="1"/>
          </p:nvPr>
        </p:nvSpPr>
        <p:spPr>
          <a:xfrm>
            <a:off x="1730000" y="2090067"/>
            <a:ext cx="9385200" cy="3881700"/>
          </a:xfrm>
          <a:prstGeom prst="rect">
            <a:avLst/>
          </a:prstGeom>
        </p:spPr>
        <p:txBody>
          <a:bodyPr spcFirstLastPara="1" wrap="square" lIns="121900" tIns="121900" rIns="121900" bIns="121900" anchor="t" anchorCtr="0">
            <a:normAutofit/>
          </a:bodyPr>
          <a:lstStyle/>
          <a:p>
            <a:pPr marL="457200" lvl="0" indent="-336550" algn="l" rtl="0">
              <a:spcBef>
                <a:spcPts val="0"/>
              </a:spcBef>
              <a:spcAft>
                <a:spcPts val="0"/>
              </a:spcAft>
              <a:buSzPts val="1700"/>
              <a:buChar char="●"/>
            </a:pPr>
            <a:r>
              <a:rPr lang="en-ZA"/>
              <a:t>Describing wounds found during clinical examination</a:t>
            </a:r>
            <a:endParaRPr/>
          </a:p>
          <a:p>
            <a:pPr marL="457200" lvl="0" indent="-336550" algn="l" rtl="0">
              <a:spcBef>
                <a:spcPts val="0"/>
              </a:spcBef>
              <a:spcAft>
                <a:spcPts val="0"/>
              </a:spcAft>
              <a:buSzPts val="1700"/>
              <a:buChar char="●"/>
            </a:pPr>
            <a:r>
              <a:rPr lang="en-ZA"/>
              <a:t>May give an idea as to the likely cause/mechanism of injury</a:t>
            </a:r>
            <a:endParaRPr/>
          </a:p>
          <a:p>
            <a:pPr marL="457200" lvl="0" indent="-336550" algn="l" rtl="0">
              <a:spcBef>
                <a:spcPts val="0"/>
              </a:spcBef>
              <a:spcAft>
                <a:spcPts val="0"/>
              </a:spcAft>
              <a:buSzPts val="1700"/>
              <a:buChar char="●"/>
            </a:pPr>
            <a:r>
              <a:rPr lang="en-ZA"/>
              <a:t>Most common examples include incised and abrasion wounds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ctrTitle"/>
          </p:nvPr>
        </p:nvSpPr>
        <p:spPr>
          <a:xfrm>
            <a:off x="4716200" y="2104533"/>
            <a:ext cx="6690000" cy="21051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ZA"/>
              <a:t>The J88</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3"/>
          <p:cNvSpPr txBox="1">
            <a:spLocks noGrp="1"/>
          </p:cNvSpPr>
          <p:nvPr>
            <p:ph type="title"/>
          </p:nvPr>
        </p:nvSpPr>
        <p:spPr>
          <a:xfrm>
            <a:off x="1141413" y="609600"/>
            <a:ext cx="9906000" cy="1905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ZA"/>
              <a:t>Incised wounds</a:t>
            </a:r>
            <a:endParaRPr/>
          </a:p>
        </p:txBody>
      </p:sp>
      <p:sp>
        <p:nvSpPr>
          <p:cNvPr id="280" name="Google Shape;280;p33"/>
          <p:cNvSpPr txBox="1">
            <a:spLocks noGrp="1"/>
          </p:cNvSpPr>
          <p:nvPr>
            <p:ph type="body" idx="1"/>
          </p:nvPr>
        </p:nvSpPr>
        <p:spPr>
          <a:xfrm>
            <a:off x="1141425" y="2355900"/>
            <a:ext cx="4070700" cy="3467700"/>
          </a:xfrm>
          <a:prstGeom prst="rect">
            <a:avLst/>
          </a:prstGeom>
        </p:spPr>
        <p:txBody>
          <a:bodyPr spcFirstLastPara="1" wrap="square" lIns="91425" tIns="45700" rIns="91425" bIns="45700" anchor="ctr" anchorCtr="0">
            <a:normAutofit/>
          </a:bodyPr>
          <a:lstStyle/>
          <a:p>
            <a:pPr marL="457200" lvl="0" indent="-355600" algn="l" rtl="0">
              <a:spcBef>
                <a:spcPts val="400"/>
              </a:spcBef>
              <a:spcAft>
                <a:spcPts val="0"/>
              </a:spcAft>
              <a:buSzPts val="2000"/>
              <a:buChar char="●"/>
            </a:pPr>
            <a:r>
              <a:rPr lang="en-ZA"/>
              <a:t>Usually as a result of sharp force trauma, most commonly from a knife</a:t>
            </a:r>
            <a:endParaRPr/>
          </a:p>
          <a:p>
            <a:pPr marL="457200" lvl="0" indent="-355600" algn="l" rtl="0">
              <a:spcBef>
                <a:spcPts val="0"/>
              </a:spcBef>
              <a:spcAft>
                <a:spcPts val="0"/>
              </a:spcAft>
              <a:buSzPts val="2000"/>
              <a:buChar char="●"/>
            </a:pPr>
            <a:r>
              <a:rPr lang="en-ZA"/>
              <a:t>Wound displays, clean and sharp edges</a:t>
            </a:r>
            <a:endParaRPr/>
          </a:p>
          <a:p>
            <a:pPr marL="457200" lvl="0" indent="-355600" algn="l" rtl="0">
              <a:spcBef>
                <a:spcPts val="0"/>
              </a:spcBef>
              <a:spcAft>
                <a:spcPts val="0"/>
              </a:spcAft>
              <a:buSzPts val="2000"/>
              <a:buChar char="●"/>
            </a:pPr>
            <a:r>
              <a:rPr lang="en-ZA"/>
              <a:t>Stab wounds are classified as wound that is deeper than the length of the wound on the skin</a:t>
            </a:r>
            <a:endParaRPr/>
          </a:p>
        </p:txBody>
      </p:sp>
      <p:pic>
        <p:nvPicPr>
          <p:cNvPr id="281" name="Google Shape;281;p33"/>
          <p:cNvPicPr preferRelativeResize="0"/>
          <p:nvPr/>
        </p:nvPicPr>
        <p:blipFill rotWithShape="1">
          <a:blip r:embed="rId3">
            <a:alphaModFix/>
          </a:blip>
          <a:srcRect l="16401" t="30608" r="14451" b="11035"/>
          <a:stretch/>
        </p:blipFill>
        <p:spPr>
          <a:xfrm>
            <a:off x="5325191" y="2772787"/>
            <a:ext cx="4572001" cy="2896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4"/>
          <p:cNvSpPr txBox="1">
            <a:spLocks noGrp="1"/>
          </p:cNvSpPr>
          <p:nvPr>
            <p:ph type="title"/>
          </p:nvPr>
        </p:nvSpPr>
        <p:spPr>
          <a:xfrm>
            <a:off x="1142988" y="609600"/>
            <a:ext cx="9906000" cy="1905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ZA"/>
              <a:t>Lacerations</a:t>
            </a:r>
            <a:endParaRPr/>
          </a:p>
        </p:txBody>
      </p:sp>
      <p:sp>
        <p:nvSpPr>
          <p:cNvPr id="287" name="Google Shape;287;p34"/>
          <p:cNvSpPr txBox="1">
            <a:spLocks noGrp="1"/>
          </p:cNvSpPr>
          <p:nvPr>
            <p:ph type="body" idx="1"/>
          </p:nvPr>
        </p:nvSpPr>
        <p:spPr>
          <a:xfrm>
            <a:off x="1238218" y="2371050"/>
            <a:ext cx="3893100" cy="3124200"/>
          </a:xfrm>
          <a:prstGeom prst="rect">
            <a:avLst/>
          </a:prstGeom>
        </p:spPr>
        <p:txBody>
          <a:bodyPr spcFirstLastPara="1" wrap="square" lIns="91425" tIns="45700" rIns="91425" bIns="45700" anchor="ctr" anchorCtr="0">
            <a:normAutofit/>
          </a:bodyPr>
          <a:lstStyle/>
          <a:p>
            <a:pPr marL="457200" lvl="0" indent="-355600" algn="l" rtl="0">
              <a:spcBef>
                <a:spcPts val="400"/>
              </a:spcBef>
              <a:spcAft>
                <a:spcPts val="0"/>
              </a:spcAft>
              <a:buSzPts val="2000"/>
              <a:buChar char="●"/>
            </a:pPr>
            <a:r>
              <a:rPr lang="en-ZA"/>
              <a:t>Tearing of skin, displaying irregular edges and accompanied often by bruises</a:t>
            </a:r>
            <a:endParaRPr/>
          </a:p>
          <a:p>
            <a:pPr marL="457200" lvl="0" indent="-355600" algn="l" rtl="0">
              <a:spcBef>
                <a:spcPts val="0"/>
              </a:spcBef>
              <a:spcAft>
                <a:spcPts val="0"/>
              </a:spcAft>
              <a:buSzPts val="2000"/>
              <a:buChar char="●"/>
            </a:pPr>
            <a:r>
              <a:rPr lang="en-ZA"/>
              <a:t>May get tissue bridging</a:t>
            </a:r>
            <a:endParaRPr/>
          </a:p>
          <a:p>
            <a:pPr marL="457200" lvl="0" indent="-355600" algn="l" rtl="0">
              <a:spcBef>
                <a:spcPts val="0"/>
              </a:spcBef>
              <a:spcAft>
                <a:spcPts val="0"/>
              </a:spcAft>
              <a:buSzPts val="2000"/>
              <a:buChar char="●"/>
            </a:pPr>
            <a:r>
              <a:rPr lang="en-ZA"/>
              <a:t>Caused by blunt objects</a:t>
            </a:r>
            <a:endParaRPr/>
          </a:p>
        </p:txBody>
      </p:sp>
      <p:pic>
        <p:nvPicPr>
          <p:cNvPr id="288" name="Google Shape;288;p34"/>
          <p:cNvPicPr preferRelativeResize="0"/>
          <p:nvPr/>
        </p:nvPicPr>
        <p:blipFill>
          <a:blip r:embed="rId3">
            <a:alphaModFix/>
          </a:blip>
          <a:stretch>
            <a:fillRect/>
          </a:stretch>
        </p:blipFill>
        <p:spPr>
          <a:xfrm>
            <a:off x="5784119" y="2371050"/>
            <a:ext cx="4551706" cy="3124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5"/>
          <p:cNvSpPr txBox="1">
            <a:spLocks noGrp="1"/>
          </p:cNvSpPr>
          <p:nvPr>
            <p:ph type="title"/>
          </p:nvPr>
        </p:nvSpPr>
        <p:spPr>
          <a:xfrm>
            <a:off x="1141413" y="609600"/>
            <a:ext cx="9906000" cy="1905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ZA"/>
              <a:t>Abrasions</a:t>
            </a:r>
            <a:endParaRPr/>
          </a:p>
        </p:txBody>
      </p:sp>
      <p:sp>
        <p:nvSpPr>
          <p:cNvPr id="294" name="Google Shape;294;p35"/>
          <p:cNvSpPr txBox="1">
            <a:spLocks noGrp="1"/>
          </p:cNvSpPr>
          <p:nvPr>
            <p:ph type="body" idx="1"/>
          </p:nvPr>
        </p:nvSpPr>
        <p:spPr>
          <a:xfrm>
            <a:off x="1030050" y="2272550"/>
            <a:ext cx="6489600" cy="3531000"/>
          </a:xfrm>
          <a:prstGeom prst="rect">
            <a:avLst/>
          </a:prstGeom>
        </p:spPr>
        <p:txBody>
          <a:bodyPr spcFirstLastPara="1" wrap="square" lIns="91425" tIns="45700" rIns="91425" bIns="45700" anchor="ctr" anchorCtr="0">
            <a:normAutofit lnSpcReduction="20000"/>
          </a:bodyPr>
          <a:lstStyle/>
          <a:p>
            <a:pPr marL="457200" lvl="0" indent="-355600" algn="l" rtl="0">
              <a:spcBef>
                <a:spcPts val="400"/>
              </a:spcBef>
              <a:spcAft>
                <a:spcPts val="0"/>
              </a:spcAft>
              <a:buSzPts val="2000"/>
              <a:buChar char="●"/>
            </a:pPr>
            <a:r>
              <a:rPr lang="en-ZA"/>
              <a:t>Superficial skin injury, usually to the superficial epidermis</a:t>
            </a:r>
            <a:endParaRPr/>
          </a:p>
          <a:p>
            <a:pPr marL="457200" lvl="0" indent="-355600" algn="l" rtl="0">
              <a:spcBef>
                <a:spcPts val="0"/>
              </a:spcBef>
              <a:spcAft>
                <a:spcPts val="0"/>
              </a:spcAft>
              <a:buSzPts val="2000"/>
              <a:buChar char="●"/>
            </a:pPr>
            <a:r>
              <a:rPr lang="en-ZA"/>
              <a:t>Can be caused by sharp objects (scratches)</a:t>
            </a:r>
            <a:endParaRPr/>
          </a:p>
          <a:p>
            <a:pPr marL="457200" lvl="0" indent="-355600" algn="l" rtl="0">
              <a:spcBef>
                <a:spcPts val="0"/>
              </a:spcBef>
              <a:spcAft>
                <a:spcPts val="0"/>
              </a:spcAft>
              <a:buSzPts val="2000"/>
              <a:buChar char="●"/>
            </a:pPr>
            <a:r>
              <a:rPr lang="en-ZA"/>
              <a:t>May get grazes/scrapes- contact with rough surfaces, eg. tar</a:t>
            </a:r>
            <a:endParaRPr/>
          </a:p>
          <a:p>
            <a:pPr marL="457200" lvl="0" indent="-355600" algn="l" rtl="0">
              <a:spcBef>
                <a:spcPts val="0"/>
              </a:spcBef>
              <a:spcAft>
                <a:spcPts val="0"/>
              </a:spcAft>
              <a:buSzPts val="2000"/>
              <a:buChar char="●"/>
            </a:pPr>
            <a:r>
              <a:rPr lang="en-ZA"/>
              <a:t>Imprint abrasions also seen</a:t>
            </a:r>
            <a:endParaRPr/>
          </a:p>
          <a:p>
            <a:pPr marL="457200" lvl="0" indent="-355600" algn="l" rtl="0">
              <a:spcBef>
                <a:spcPts val="0"/>
              </a:spcBef>
              <a:spcAft>
                <a:spcPts val="0"/>
              </a:spcAft>
              <a:buSzPts val="2000"/>
              <a:buChar char="●"/>
            </a:pPr>
            <a:r>
              <a:rPr lang="en-ZA"/>
              <a:t>Contusions/ bruises: </a:t>
            </a:r>
            <a:endParaRPr/>
          </a:p>
          <a:p>
            <a:pPr marL="914400" lvl="1" indent="-342900" algn="l" rtl="0">
              <a:spcBef>
                <a:spcPts val="0"/>
              </a:spcBef>
              <a:spcAft>
                <a:spcPts val="0"/>
              </a:spcAft>
              <a:buSzPts val="1800"/>
              <a:buChar char="○"/>
            </a:pPr>
            <a:r>
              <a:rPr lang="en-ZA"/>
              <a:t>Day 0-1: red/purple</a:t>
            </a:r>
            <a:endParaRPr/>
          </a:p>
          <a:p>
            <a:pPr marL="914400" lvl="1" indent="-342900" algn="l" rtl="0">
              <a:spcBef>
                <a:spcPts val="0"/>
              </a:spcBef>
              <a:spcAft>
                <a:spcPts val="0"/>
              </a:spcAft>
              <a:buSzPts val="1800"/>
              <a:buChar char="○"/>
            </a:pPr>
            <a:r>
              <a:rPr lang="en-ZA"/>
              <a:t>Day 2: blue/brown</a:t>
            </a:r>
            <a:endParaRPr/>
          </a:p>
          <a:p>
            <a:pPr marL="914400" lvl="1" indent="-342900" algn="l" rtl="0">
              <a:spcBef>
                <a:spcPts val="0"/>
              </a:spcBef>
              <a:spcAft>
                <a:spcPts val="0"/>
              </a:spcAft>
              <a:buSzPts val="1800"/>
              <a:buChar char="○"/>
            </a:pPr>
            <a:r>
              <a:rPr lang="en-ZA"/>
              <a:t>Day 3: green/brown</a:t>
            </a:r>
            <a:endParaRPr/>
          </a:p>
          <a:p>
            <a:pPr marL="914400" lvl="1" indent="-342900" algn="l" rtl="0">
              <a:spcBef>
                <a:spcPts val="0"/>
              </a:spcBef>
              <a:spcAft>
                <a:spcPts val="0"/>
              </a:spcAft>
              <a:buSzPts val="1800"/>
              <a:buChar char="○"/>
            </a:pPr>
            <a:r>
              <a:rPr lang="en-ZA"/>
              <a:t>Day 4-5: green</a:t>
            </a:r>
            <a:endParaRPr/>
          </a:p>
          <a:p>
            <a:pPr marL="914400" lvl="1" indent="-342900" algn="l" rtl="0">
              <a:spcBef>
                <a:spcPts val="0"/>
              </a:spcBef>
              <a:spcAft>
                <a:spcPts val="0"/>
              </a:spcAft>
              <a:buSzPts val="1800"/>
              <a:buChar char="○"/>
            </a:pPr>
            <a:r>
              <a:rPr lang="en-ZA"/>
              <a:t>Day 7-10: yellow</a:t>
            </a:r>
            <a:endParaRPr/>
          </a:p>
          <a:p>
            <a:pPr marL="914400" lvl="1" indent="-342900" algn="l" rtl="0">
              <a:spcBef>
                <a:spcPts val="0"/>
              </a:spcBef>
              <a:spcAft>
                <a:spcPts val="0"/>
              </a:spcAft>
              <a:buSzPts val="1800"/>
              <a:buChar char="○"/>
            </a:pPr>
            <a:r>
              <a:rPr lang="en-ZA"/>
              <a:t>Starts to disappear thereafter</a:t>
            </a:r>
            <a:endParaRPr/>
          </a:p>
        </p:txBody>
      </p:sp>
      <p:pic>
        <p:nvPicPr>
          <p:cNvPr id="295" name="Google Shape;295;p35"/>
          <p:cNvPicPr preferRelativeResize="0"/>
          <p:nvPr/>
        </p:nvPicPr>
        <p:blipFill>
          <a:blip r:embed="rId3">
            <a:alphaModFix/>
          </a:blip>
          <a:stretch>
            <a:fillRect/>
          </a:stretch>
        </p:blipFill>
        <p:spPr>
          <a:xfrm rot="5400000">
            <a:off x="7156525" y="2589000"/>
            <a:ext cx="4011550" cy="28981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36"/>
          <p:cNvPicPr preferRelativeResize="0"/>
          <p:nvPr/>
        </p:nvPicPr>
        <p:blipFill rotWithShape="1">
          <a:blip r:embed="rId3">
            <a:alphaModFix/>
          </a:blip>
          <a:srcRect/>
          <a:stretch/>
        </p:blipFill>
        <p:spPr>
          <a:xfrm>
            <a:off x="2557371" y="1088571"/>
            <a:ext cx="6689590" cy="4891313"/>
          </a:xfrm>
          <a:prstGeom prst="rect">
            <a:avLst/>
          </a:prstGeom>
          <a:noFill/>
          <a:ln>
            <a:noFill/>
          </a:ln>
        </p:spPr>
      </p:pic>
      <p:sp>
        <p:nvSpPr>
          <p:cNvPr id="301" name="Google Shape;301;p36"/>
          <p:cNvSpPr/>
          <p:nvPr/>
        </p:nvSpPr>
        <p:spPr>
          <a:xfrm>
            <a:off x="502900" y="314200"/>
            <a:ext cx="4655700" cy="662400"/>
          </a:xfrm>
          <a:prstGeom prst="roundRect">
            <a:avLst>
              <a:gd name="adj" fmla="val 16667"/>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ZA">
                <a:solidFill>
                  <a:schemeClr val="lt1"/>
                </a:solidFill>
              </a:rPr>
              <a:t>This section becomes important in general assaults and penetration in reports of rape cases.</a:t>
            </a:r>
            <a:endParaRPr>
              <a:solidFill>
                <a:schemeClr val="lt1"/>
              </a:solidFill>
            </a:endParaRPr>
          </a:p>
        </p:txBody>
      </p:sp>
      <p:sp>
        <p:nvSpPr>
          <p:cNvPr id="302" name="Google Shape;302;p36"/>
          <p:cNvSpPr/>
          <p:nvPr/>
        </p:nvSpPr>
        <p:spPr>
          <a:xfrm>
            <a:off x="7352125" y="314200"/>
            <a:ext cx="3849900" cy="621900"/>
          </a:xfrm>
          <a:prstGeom prst="wedgeRoundRectCallout">
            <a:avLst>
              <a:gd name="adj1" fmla="val -54225"/>
              <a:gd name="adj2" fmla="val 151672"/>
              <a:gd name="adj3" fmla="val 0"/>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ZA">
                <a:solidFill>
                  <a:schemeClr val="lt1"/>
                </a:solidFill>
              </a:rPr>
              <a:t>Important to note the frenula, both the tongue and that of the upper and lower lips..</a:t>
            </a:r>
            <a:endParaRPr>
              <a:solidFill>
                <a:schemeClr val="lt1"/>
              </a:solidFill>
            </a:endParaRPr>
          </a:p>
        </p:txBody>
      </p:sp>
      <p:sp>
        <p:nvSpPr>
          <p:cNvPr id="303" name="Google Shape;303;p36"/>
          <p:cNvSpPr/>
          <p:nvPr/>
        </p:nvSpPr>
        <p:spPr>
          <a:xfrm>
            <a:off x="9565075" y="1293150"/>
            <a:ext cx="1893600" cy="1267200"/>
          </a:xfrm>
          <a:prstGeom prst="wedgeRoundRectCallout">
            <a:avLst>
              <a:gd name="adj1" fmla="val -100405"/>
              <a:gd name="adj2" fmla="val 47743"/>
              <a:gd name="adj3" fmla="val 0"/>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ZA">
                <a:solidFill>
                  <a:schemeClr val="lt1"/>
                </a:solidFill>
              </a:rPr>
              <a:t>Note any other structures in the mouth if not noted in previous sections.</a:t>
            </a:r>
            <a:endParaRPr>
              <a:solidFill>
                <a:schemeClr val="lt1"/>
              </a:solidFill>
            </a:endParaRPr>
          </a:p>
        </p:txBody>
      </p:sp>
      <p:sp>
        <p:nvSpPr>
          <p:cNvPr id="304" name="Google Shape;304;p36"/>
          <p:cNvSpPr/>
          <p:nvPr/>
        </p:nvSpPr>
        <p:spPr>
          <a:xfrm>
            <a:off x="412525" y="1409700"/>
            <a:ext cx="2073600" cy="2645400"/>
          </a:xfrm>
          <a:prstGeom prst="roundRect">
            <a:avLst>
              <a:gd name="adj" fmla="val 16667"/>
            </a:avLst>
          </a:prstGeom>
          <a:solidFill>
            <a:schemeClr val="accent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457200" lvl="0" indent="-317500" algn="l" rtl="0">
              <a:spcBef>
                <a:spcPts val="0"/>
              </a:spcBef>
              <a:spcAft>
                <a:spcPts val="0"/>
              </a:spcAft>
              <a:buClr>
                <a:schemeClr val="lt1"/>
              </a:buClr>
              <a:buSzPts val="1400"/>
              <a:buChar char="●"/>
            </a:pPr>
            <a:r>
              <a:rPr lang="en-ZA">
                <a:solidFill>
                  <a:schemeClr val="lt1"/>
                </a:solidFill>
              </a:rPr>
              <a:t>Acute injury</a:t>
            </a:r>
            <a:endParaRPr>
              <a:solidFill>
                <a:schemeClr val="lt1"/>
              </a:solidFill>
            </a:endParaRPr>
          </a:p>
          <a:p>
            <a:pPr marL="457200" lvl="0" indent="-317500" algn="l" rtl="0">
              <a:spcBef>
                <a:spcPts val="0"/>
              </a:spcBef>
              <a:spcAft>
                <a:spcPts val="0"/>
              </a:spcAft>
              <a:buClr>
                <a:schemeClr val="lt1"/>
              </a:buClr>
              <a:buSzPts val="1400"/>
              <a:buChar char="●"/>
            </a:pPr>
            <a:r>
              <a:rPr lang="en-ZA">
                <a:solidFill>
                  <a:schemeClr val="lt1"/>
                </a:solidFill>
              </a:rPr>
              <a:t>Structural change/healed injury</a:t>
            </a:r>
            <a:endParaRPr>
              <a:solidFill>
                <a:schemeClr val="lt1"/>
              </a:solidFill>
            </a:endParaRPr>
          </a:p>
          <a:p>
            <a:pPr marL="457200" lvl="0" indent="-317500" algn="l" rtl="0">
              <a:spcBef>
                <a:spcPts val="0"/>
              </a:spcBef>
              <a:spcAft>
                <a:spcPts val="0"/>
              </a:spcAft>
              <a:buClr>
                <a:schemeClr val="lt1"/>
              </a:buClr>
              <a:buSzPts val="1400"/>
              <a:buChar char="●"/>
            </a:pPr>
            <a:r>
              <a:rPr lang="en-ZA">
                <a:solidFill>
                  <a:schemeClr val="lt1"/>
                </a:solidFill>
              </a:rPr>
              <a:t>Consequences of sexual contact</a:t>
            </a:r>
            <a:endParaRPr>
              <a:solidFill>
                <a:schemeClr val="lt1"/>
              </a:solidFill>
            </a:endParaRPr>
          </a:p>
          <a:p>
            <a:pPr marL="457200" lvl="0" indent="-317500" algn="l" rtl="0">
              <a:spcBef>
                <a:spcPts val="0"/>
              </a:spcBef>
              <a:spcAft>
                <a:spcPts val="0"/>
              </a:spcAft>
              <a:buClr>
                <a:schemeClr val="lt1"/>
              </a:buClr>
              <a:buSzPts val="1400"/>
              <a:buChar char="●"/>
            </a:pPr>
            <a:r>
              <a:rPr lang="en-ZA">
                <a:solidFill>
                  <a:schemeClr val="lt1"/>
                </a:solidFill>
              </a:rPr>
              <a:t>All other causes for clinical picture</a:t>
            </a:r>
            <a:endParaRPr>
              <a:solidFill>
                <a:schemeClr val="lt1"/>
              </a:solidFill>
            </a:endParaRPr>
          </a:p>
        </p:txBody>
      </p:sp>
      <p:sp>
        <p:nvSpPr>
          <p:cNvPr id="305" name="Google Shape;305;p36"/>
          <p:cNvSpPr/>
          <p:nvPr/>
        </p:nvSpPr>
        <p:spPr>
          <a:xfrm>
            <a:off x="9498200" y="2867813"/>
            <a:ext cx="2073600" cy="2184900"/>
          </a:xfrm>
          <a:prstGeom prst="roundRect">
            <a:avLst>
              <a:gd name="adj" fmla="val 16667"/>
            </a:avLst>
          </a:prstGeom>
          <a:solidFill>
            <a:schemeClr val="accent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ZA">
                <a:solidFill>
                  <a:schemeClr val="lt1"/>
                </a:solidFill>
              </a:rPr>
              <a:t>Acute injury to note TEARS. </a:t>
            </a:r>
            <a:endParaRPr>
              <a:solidFill>
                <a:schemeClr val="lt1"/>
              </a:solidFill>
            </a:endParaRPr>
          </a:p>
          <a:p>
            <a:pPr marL="0" lvl="0" indent="0" algn="l" rtl="0">
              <a:spcBef>
                <a:spcPts val="0"/>
              </a:spcBef>
              <a:spcAft>
                <a:spcPts val="0"/>
              </a:spcAft>
              <a:buNone/>
            </a:pPr>
            <a:r>
              <a:rPr lang="en-ZA">
                <a:solidFill>
                  <a:schemeClr val="lt1"/>
                </a:solidFill>
              </a:rPr>
              <a:t>T- Tears</a:t>
            </a:r>
            <a:endParaRPr>
              <a:solidFill>
                <a:schemeClr val="lt1"/>
              </a:solidFill>
            </a:endParaRPr>
          </a:p>
          <a:p>
            <a:pPr marL="0" lvl="0" indent="0" algn="l" rtl="0">
              <a:spcBef>
                <a:spcPts val="0"/>
              </a:spcBef>
              <a:spcAft>
                <a:spcPts val="0"/>
              </a:spcAft>
              <a:buNone/>
            </a:pPr>
            <a:r>
              <a:rPr lang="en-ZA">
                <a:solidFill>
                  <a:schemeClr val="lt1"/>
                </a:solidFill>
              </a:rPr>
              <a:t>E-Ecchymosis</a:t>
            </a:r>
            <a:endParaRPr>
              <a:solidFill>
                <a:schemeClr val="lt1"/>
              </a:solidFill>
            </a:endParaRPr>
          </a:p>
          <a:p>
            <a:pPr marL="0" lvl="0" indent="0" algn="l" rtl="0">
              <a:spcBef>
                <a:spcPts val="0"/>
              </a:spcBef>
              <a:spcAft>
                <a:spcPts val="0"/>
              </a:spcAft>
              <a:buNone/>
            </a:pPr>
            <a:r>
              <a:rPr lang="en-ZA">
                <a:solidFill>
                  <a:schemeClr val="lt1"/>
                </a:solidFill>
              </a:rPr>
              <a:t>A- Abrasion</a:t>
            </a:r>
            <a:endParaRPr>
              <a:solidFill>
                <a:schemeClr val="lt1"/>
              </a:solidFill>
            </a:endParaRPr>
          </a:p>
          <a:p>
            <a:pPr marL="0" lvl="0" indent="0" algn="l" rtl="0">
              <a:spcBef>
                <a:spcPts val="0"/>
              </a:spcBef>
              <a:spcAft>
                <a:spcPts val="0"/>
              </a:spcAft>
              <a:buNone/>
            </a:pPr>
            <a:r>
              <a:rPr lang="en-ZA">
                <a:solidFill>
                  <a:schemeClr val="lt1"/>
                </a:solidFill>
              </a:rPr>
              <a:t>R-Redness</a:t>
            </a:r>
            <a:endParaRPr>
              <a:solidFill>
                <a:schemeClr val="lt1"/>
              </a:solidFill>
            </a:endParaRPr>
          </a:p>
          <a:p>
            <a:pPr marL="0" lvl="0" indent="0" algn="l" rtl="0">
              <a:spcBef>
                <a:spcPts val="0"/>
              </a:spcBef>
              <a:spcAft>
                <a:spcPts val="0"/>
              </a:spcAft>
              <a:buNone/>
            </a:pPr>
            <a:r>
              <a:rPr lang="en-ZA">
                <a:solidFill>
                  <a:schemeClr val="lt1"/>
                </a:solidFill>
              </a:rPr>
              <a:t>S-Swelling</a:t>
            </a:r>
            <a:endParaRPr>
              <a:solidFill>
                <a:schemeClr val="lt1"/>
              </a:solidFill>
            </a:endParaRPr>
          </a:p>
          <a:p>
            <a:pPr marL="0" lvl="0" indent="0" algn="l" rtl="0">
              <a:spcBef>
                <a:spcPts val="0"/>
              </a:spcBef>
              <a:spcAft>
                <a:spcPts val="0"/>
              </a:spcAft>
              <a:buNone/>
            </a:pPr>
            <a:r>
              <a:rPr lang="en-ZA">
                <a:solidFill>
                  <a:schemeClr val="lt1"/>
                </a:solidFill>
              </a:rPr>
              <a:t>Note number, size and location</a:t>
            </a:r>
            <a:endParaRPr>
              <a:solidFill>
                <a:schemeClr val="lt1"/>
              </a:solidFill>
            </a:endParaRPr>
          </a:p>
        </p:txBody>
      </p:sp>
      <p:sp>
        <p:nvSpPr>
          <p:cNvPr id="306" name="Google Shape;306;p36"/>
          <p:cNvSpPr/>
          <p:nvPr/>
        </p:nvSpPr>
        <p:spPr>
          <a:xfrm>
            <a:off x="412525" y="4387750"/>
            <a:ext cx="1893600" cy="1803600"/>
          </a:xfrm>
          <a:prstGeom prst="wedgeRoundRectCallout">
            <a:avLst>
              <a:gd name="adj1" fmla="val 79621"/>
              <a:gd name="adj2" fmla="val -35031"/>
              <a:gd name="adj3" fmla="val 0"/>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ZA">
                <a:solidFill>
                  <a:schemeClr val="lt1"/>
                </a:solidFill>
              </a:rPr>
              <a:t>Note congestion and dilation from doing the prone knee-chest position to distinguish from bruising and dilation</a:t>
            </a:r>
            <a:endParaRPr>
              <a:solidFill>
                <a:schemeClr val="lt1"/>
              </a:solidFill>
            </a:endParaRPr>
          </a:p>
        </p:txBody>
      </p:sp>
      <p:sp>
        <p:nvSpPr>
          <p:cNvPr id="307" name="Google Shape;307;p36"/>
          <p:cNvSpPr/>
          <p:nvPr/>
        </p:nvSpPr>
        <p:spPr>
          <a:xfrm>
            <a:off x="8401375" y="5360200"/>
            <a:ext cx="3209700" cy="1183500"/>
          </a:xfrm>
          <a:prstGeom prst="wedgeRoundRectCallout">
            <a:avLst>
              <a:gd name="adj1" fmla="val -100878"/>
              <a:gd name="adj2" fmla="val -57043"/>
              <a:gd name="adj3" fmla="val 0"/>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ZA">
                <a:solidFill>
                  <a:schemeClr val="lt1"/>
                </a:solidFill>
              </a:rPr>
              <a:t>Male genitalia: note the acute injuries with special note of the Tanner staging, penis and scrotum as well as the frenulum.</a:t>
            </a:r>
            <a:endParaRPr>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37"/>
          <p:cNvPicPr preferRelativeResize="0"/>
          <p:nvPr/>
        </p:nvPicPr>
        <p:blipFill rotWithShape="1">
          <a:blip r:embed="rId3">
            <a:alphaModFix/>
          </a:blip>
          <a:srcRect/>
          <a:stretch/>
        </p:blipFill>
        <p:spPr>
          <a:xfrm>
            <a:off x="2357600" y="447650"/>
            <a:ext cx="7364575" cy="5873175"/>
          </a:xfrm>
          <a:prstGeom prst="rect">
            <a:avLst/>
          </a:prstGeom>
          <a:noFill/>
          <a:ln>
            <a:noFill/>
          </a:ln>
        </p:spPr>
      </p:pic>
      <p:sp>
        <p:nvSpPr>
          <p:cNvPr id="313" name="Google Shape;313;p37"/>
          <p:cNvSpPr/>
          <p:nvPr/>
        </p:nvSpPr>
        <p:spPr>
          <a:xfrm>
            <a:off x="241650" y="287275"/>
            <a:ext cx="1898100" cy="1360800"/>
          </a:xfrm>
          <a:prstGeom prst="roundRect">
            <a:avLst>
              <a:gd name="adj" fmla="val 16667"/>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ZA">
                <a:solidFill>
                  <a:schemeClr val="lt1"/>
                </a:solidFill>
              </a:rPr>
              <a:t>Note the physical appearance at time of examination I.E. Tanner Stage.</a:t>
            </a:r>
            <a:endParaRPr>
              <a:solidFill>
                <a:schemeClr val="lt1"/>
              </a:solidFill>
            </a:endParaRPr>
          </a:p>
        </p:txBody>
      </p:sp>
      <p:sp>
        <p:nvSpPr>
          <p:cNvPr id="314" name="Google Shape;314;p37"/>
          <p:cNvSpPr/>
          <p:nvPr/>
        </p:nvSpPr>
        <p:spPr>
          <a:xfrm>
            <a:off x="304800" y="1876725"/>
            <a:ext cx="1581000" cy="1495200"/>
          </a:xfrm>
          <a:prstGeom prst="wedgeRoundRectCallout">
            <a:avLst>
              <a:gd name="adj1" fmla="val 104231"/>
              <a:gd name="adj2" fmla="val -27087"/>
              <a:gd name="adj3" fmla="val 0"/>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ZA">
                <a:solidFill>
                  <a:schemeClr val="lt1"/>
                </a:solidFill>
              </a:rPr>
              <a:t>Fossa Navicularis and posterior fourchette are most common sites of injury.</a:t>
            </a:r>
            <a:endParaRPr>
              <a:solidFill>
                <a:schemeClr val="lt1"/>
              </a:solidFill>
            </a:endParaRPr>
          </a:p>
        </p:txBody>
      </p:sp>
      <p:sp>
        <p:nvSpPr>
          <p:cNvPr id="315" name="Google Shape;315;p37"/>
          <p:cNvSpPr/>
          <p:nvPr/>
        </p:nvSpPr>
        <p:spPr>
          <a:xfrm>
            <a:off x="234000" y="3854825"/>
            <a:ext cx="1913400" cy="2466000"/>
          </a:xfrm>
          <a:prstGeom prst="wedgeRoundRectCallout">
            <a:avLst>
              <a:gd name="adj1" fmla="val 87610"/>
              <a:gd name="adj2" fmla="val -95851"/>
              <a:gd name="adj3" fmla="val 0"/>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ZA">
                <a:solidFill>
                  <a:schemeClr val="lt1"/>
                </a:solidFill>
              </a:rPr>
              <a:t>Configuration: crescent, annular, septate or redundant remnants. Note also the posterior rim if it is present or not and the margins if scant, narrowed or areas of absence.</a:t>
            </a:r>
            <a:endParaRPr>
              <a:solidFill>
                <a:schemeClr val="lt1"/>
              </a:solidFill>
            </a:endParaRPr>
          </a:p>
        </p:txBody>
      </p:sp>
      <p:sp>
        <p:nvSpPr>
          <p:cNvPr id="316" name="Google Shape;316;p37"/>
          <p:cNvSpPr/>
          <p:nvPr/>
        </p:nvSpPr>
        <p:spPr>
          <a:xfrm>
            <a:off x="10045275" y="841500"/>
            <a:ext cx="1697100" cy="1187400"/>
          </a:xfrm>
          <a:prstGeom prst="wedgeRoundRectCallout">
            <a:avLst>
              <a:gd name="adj1" fmla="val -88065"/>
              <a:gd name="adj2" fmla="val 37159"/>
              <a:gd name="adj3" fmla="val 0"/>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ZA" sz="1500">
                <a:solidFill>
                  <a:schemeClr val="lt1"/>
                </a:solidFill>
              </a:rPr>
              <a:t>Common injury sites are below the 3 to 9 o’clock lines.</a:t>
            </a:r>
            <a:endParaRPr sz="1500">
              <a:solidFill>
                <a:schemeClr val="lt1"/>
              </a:solidFill>
            </a:endParaRPr>
          </a:p>
        </p:txBody>
      </p:sp>
      <p:sp>
        <p:nvSpPr>
          <p:cNvPr id="317" name="Google Shape;317;p37"/>
          <p:cNvSpPr/>
          <p:nvPr/>
        </p:nvSpPr>
        <p:spPr>
          <a:xfrm>
            <a:off x="10193975" y="2803650"/>
            <a:ext cx="1697100" cy="1863600"/>
          </a:xfrm>
          <a:prstGeom prst="wedgeRoundRectCallout">
            <a:avLst>
              <a:gd name="adj1" fmla="val -116471"/>
              <a:gd name="adj2" fmla="val -19511"/>
              <a:gd name="adj3" fmla="val 0"/>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ZA" sz="1500">
                <a:solidFill>
                  <a:schemeClr val="lt1"/>
                </a:solidFill>
              </a:rPr>
              <a:t>Discharge to be noted in children and sent off for culture to note if there was sexual contact.</a:t>
            </a:r>
            <a:endParaRPr sz="1500">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38"/>
          <p:cNvPicPr preferRelativeResize="0"/>
          <p:nvPr/>
        </p:nvPicPr>
        <p:blipFill rotWithShape="1">
          <a:blip r:embed="rId3">
            <a:alphaModFix/>
          </a:blip>
          <a:srcRect/>
          <a:stretch/>
        </p:blipFill>
        <p:spPr>
          <a:xfrm>
            <a:off x="709899" y="2078975"/>
            <a:ext cx="10772225" cy="1508500"/>
          </a:xfrm>
          <a:prstGeom prst="rect">
            <a:avLst/>
          </a:prstGeom>
          <a:noFill/>
          <a:ln>
            <a:noFill/>
          </a:ln>
        </p:spPr>
      </p:pic>
      <p:sp>
        <p:nvSpPr>
          <p:cNvPr id="323" name="Google Shape;323;p38"/>
          <p:cNvSpPr/>
          <p:nvPr/>
        </p:nvSpPr>
        <p:spPr>
          <a:xfrm>
            <a:off x="2012700" y="4180075"/>
            <a:ext cx="8004000" cy="1508400"/>
          </a:xfrm>
          <a:prstGeom prst="roundRect">
            <a:avLst>
              <a:gd name="adj" fmla="val 16667"/>
            </a:avLst>
          </a:prstGeom>
          <a:solidFill>
            <a:schemeClr val="accent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ZA" sz="1600">
                <a:solidFill>
                  <a:schemeClr val="lt1"/>
                </a:solidFill>
              </a:rPr>
              <a:t>Note the serial numbers of the kits used, the laboratory numbers if used. Note any additional medical specimens such as any collected drugs, any additional cultures and discharges noted</a:t>
            </a:r>
            <a:endParaRPr sz="1600">
              <a:solidFill>
                <a:schemeClr val="l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39"/>
          <p:cNvPicPr preferRelativeResize="0"/>
          <p:nvPr/>
        </p:nvPicPr>
        <p:blipFill rotWithShape="1">
          <a:blip r:embed="rId3">
            <a:alphaModFix/>
          </a:blip>
          <a:srcRect/>
          <a:stretch/>
        </p:blipFill>
        <p:spPr>
          <a:xfrm>
            <a:off x="796963" y="2733550"/>
            <a:ext cx="10598074" cy="1158550"/>
          </a:xfrm>
          <a:prstGeom prst="rect">
            <a:avLst/>
          </a:prstGeom>
          <a:noFill/>
          <a:ln>
            <a:noFill/>
          </a:ln>
        </p:spPr>
      </p:pic>
      <p:sp>
        <p:nvSpPr>
          <p:cNvPr id="329" name="Google Shape;329;p39"/>
          <p:cNvSpPr/>
          <p:nvPr/>
        </p:nvSpPr>
        <p:spPr>
          <a:xfrm>
            <a:off x="4753250" y="4486275"/>
            <a:ext cx="2891400" cy="997200"/>
          </a:xfrm>
          <a:prstGeom prst="roundRect">
            <a:avLst>
              <a:gd name="adj" fmla="val 16667"/>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ZA" sz="1800">
                <a:solidFill>
                  <a:schemeClr val="lt1"/>
                </a:solidFill>
              </a:rPr>
              <a:t>Any additional aids used</a:t>
            </a:r>
            <a:endParaRPr sz="1800">
              <a:solidFill>
                <a:schemeClr val="l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0"/>
          <p:cNvSpPr txBox="1">
            <a:spLocks noGrp="1"/>
          </p:cNvSpPr>
          <p:nvPr>
            <p:ph type="title"/>
          </p:nvPr>
        </p:nvSpPr>
        <p:spPr>
          <a:xfrm>
            <a:off x="1730000" y="525000"/>
            <a:ext cx="9385200" cy="12189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ZA"/>
              <a:t>Toluidine Blue Staining</a:t>
            </a:r>
            <a:endParaRPr/>
          </a:p>
        </p:txBody>
      </p:sp>
      <p:sp>
        <p:nvSpPr>
          <p:cNvPr id="335" name="Google Shape;335;p40"/>
          <p:cNvSpPr txBox="1">
            <a:spLocks noGrp="1"/>
          </p:cNvSpPr>
          <p:nvPr>
            <p:ph type="body" idx="1"/>
          </p:nvPr>
        </p:nvSpPr>
        <p:spPr>
          <a:xfrm>
            <a:off x="1730000" y="2090067"/>
            <a:ext cx="9385200" cy="3881700"/>
          </a:xfrm>
          <a:prstGeom prst="rect">
            <a:avLst/>
          </a:prstGeom>
        </p:spPr>
        <p:txBody>
          <a:bodyPr spcFirstLastPara="1" wrap="square" lIns="121900" tIns="121900" rIns="121900" bIns="121900" anchor="t" anchorCtr="0">
            <a:normAutofit/>
          </a:bodyPr>
          <a:lstStyle/>
          <a:p>
            <a:pPr marL="457200" lvl="0" indent="-336550" algn="l" rtl="0">
              <a:spcBef>
                <a:spcPts val="0"/>
              </a:spcBef>
              <a:spcAft>
                <a:spcPts val="0"/>
              </a:spcAft>
              <a:buSzPts val="1700"/>
              <a:buChar char="●"/>
            </a:pPr>
            <a:r>
              <a:rPr lang="en-ZA"/>
              <a:t>A dye with a high affinity for staining tissues containing DNA and RNA</a:t>
            </a:r>
            <a:endParaRPr/>
          </a:p>
          <a:p>
            <a:pPr marL="457200" lvl="0" indent="-336550" algn="l" rtl="0">
              <a:spcBef>
                <a:spcPts val="0"/>
              </a:spcBef>
              <a:spcAft>
                <a:spcPts val="0"/>
              </a:spcAft>
              <a:buSzPts val="1700"/>
              <a:buChar char="●"/>
            </a:pPr>
            <a:r>
              <a:rPr lang="en-ZA"/>
              <a:t>Effective in picking up subtle injuries in the ano-genital areas</a:t>
            </a:r>
            <a:endParaRPr/>
          </a:p>
          <a:p>
            <a:pPr marL="457200" lvl="0" indent="-336550" algn="l" rtl="0">
              <a:spcBef>
                <a:spcPts val="0"/>
              </a:spcBef>
              <a:spcAft>
                <a:spcPts val="0"/>
              </a:spcAft>
              <a:buSzPts val="1700"/>
              <a:buChar char="●"/>
            </a:pPr>
            <a:r>
              <a:rPr lang="en-ZA"/>
              <a:t>Can be used in paeds as well</a:t>
            </a:r>
            <a:endParaRPr/>
          </a:p>
          <a:p>
            <a:pPr marL="457200" lvl="0" indent="-336550" algn="l" rtl="0">
              <a:spcBef>
                <a:spcPts val="0"/>
              </a:spcBef>
              <a:spcAft>
                <a:spcPts val="0"/>
              </a:spcAft>
              <a:buSzPts val="1700"/>
              <a:buChar char="●"/>
            </a:pPr>
            <a:r>
              <a:rPr lang="en-ZA"/>
              <a:t>Has been shown to have a higher yield of detecting genital injuries as compared to using the naked eye alone (studies showing improvements of &gt;20% in some cases)</a:t>
            </a:r>
            <a:endParaRPr/>
          </a:p>
        </p:txBody>
      </p:sp>
      <p:pic>
        <p:nvPicPr>
          <p:cNvPr id="336" name="Google Shape;336;p40"/>
          <p:cNvPicPr preferRelativeResize="0"/>
          <p:nvPr/>
        </p:nvPicPr>
        <p:blipFill>
          <a:blip r:embed="rId3">
            <a:alphaModFix/>
          </a:blip>
          <a:stretch>
            <a:fillRect/>
          </a:stretch>
        </p:blipFill>
        <p:spPr>
          <a:xfrm>
            <a:off x="2845742" y="4179551"/>
            <a:ext cx="6500521" cy="17922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41"/>
          <p:cNvPicPr preferRelativeResize="0"/>
          <p:nvPr/>
        </p:nvPicPr>
        <p:blipFill rotWithShape="1">
          <a:blip r:embed="rId3">
            <a:alphaModFix/>
          </a:blip>
          <a:srcRect/>
          <a:stretch/>
        </p:blipFill>
        <p:spPr>
          <a:xfrm>
            <a:off x="268787" y="2349950"/>
            <a:ext cx="11459975" cy="616125"/>
          </a:xfrm>
          <a:prstGeom prst="rect">
            <a:avLst/>
          </a:prstGeom>
          <a:noFill/>
          <a:ln>
            <a:noFill/>
          </a:ln>
        </p:spPr>
      </p:pic>
      <p:sp>
        <p:nvSpPr>
          <p:cNvPr id="342" name="Google Shape;342;p41"/>
          <p:cNvSpPr/>
          <p:nvPr/>
        </p:nvSpPr>
        <p:spPr>
          <a:xfrm>
            <a:off x="2350625" y="3651250"/>
            <a:ext cx="7296300" cy="1772700"/>
          </a:xfrm>
          <a:prstGeom prst="roundRect">
            <a:avLst>
              <a:gd name="adj" fmla="val 16667"/>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ZA" sz="1500">
                <a:solidFill>
                  <a:schemeClr val="lt1"/>
                </a:solidFill>
              </a:rPr>
              <a:t>As stated earlier, additional documents and pages can be added to the J88 form. State the  number of pages added where the space was insufficient and note on each of the additional pages:</a:t>
            </a:r>
            <a:endParaRPr sz="1500">
              <a:solidFill>
                <a:schemeClr val="lt1"/>
              </a:solidFill>
            </a:endParaRPr>
          </a:p>
          <a:p>
            <a:pPr marL="457200" lvl="0" indent="-323850" algn="l" rtl="0">
              <a:spcBef>
                <a:spcPts val="0"/>
              </a:spcBef>
              <a:spcAft>
                <a:spcPts val="0"/>
              </a:spcAft>
              <a:buClr>
                <a:schemeClr val="lt1"/>
              </a:buClr>
              <a:buSzPts val="1500"/>
              <a:buChar char="●"/>
            </a:pPr>
            <a:r>
              <a:rPr lang="en-ZA" sz="1500">
                <a:solidFill>
                  <a:schemeClr val="lt1"/>
                </a:solidFill>
              </a:rPr>
              <a:t>Station</a:t>
            </a:r>
            <a:endParaRPr sz="1600">
              <a:solidFill>
                <a:schemeClr val="lt1"/>
              </a:solidFill>
            </a:endParaRPr>
          </a:p>
          <a:p>
            <a:pPr marL="457200" lvl="0" indent="-323850" algn="l" rtl="0">
              <a:spcBef>
                <a:spcPts val="0"/>
              </a:spcBef>
              <a:spcAft>
                <a:spcPts val="0"/>
              </a:spcAft>
              <a:buClr>
                <a:schemeClr val="lt1"/>
              </a:buClr>
              <a:buSzPts val="1500"/>
              <a:buChar char="●"/>
            </a:pPr>
            <a:r>
              <a:rPr lang="en-ZA" sz="1500">
                <a:solidFill>
                  <a:schemeClr val="lt1"/>
                </a:solidFill>
              </a:rPr>
              <a:t>CAS number </a:t>
            </a:r>
            <a:endParaRPr sz="1500">
              <a:solidFill>
                <a:schemeClr val="lt1"/>
              </a:solidFill>
            </a:endParaRPr>
          </a:p>
          <a:p>
            <a:pPr marL="457200" lvl="0" indent="-323850" algn="l" rtl="0">
              <a:spcBef>
                <a:spcPts val="0"/>
              </a:spcBef>
              <a:spcAft>
                <a:spcPts val="0"/>
              </a:spcAft>
              <a:buClr>
                <a:schemeClr val="lt1"/>
              </a:buClr>
              <a:buSzPts val="1500"/>
              <a:buChar char="●"/>
            </a:pPr>
            <a:r>
              <a:rPr lang="en-ZA" sz="1500">
                <a:solidFill>
                  <a:schemeClr val="lt1"/>
                </a:solidFill>
              </a:rPr>
              <a:t>Name of Patient</a:t>
            </a:r>
            <a:endParaRPr sz="1500">
              <a:solidFill>
                <a:schemeClr val="l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42"/>
          <p:cNvPicPr preferRelativeResize="0"/>
          <p:nvPr/>
        </p:nvPicPr>
        <p:blipFill rotWithShape="1">
          <a:blip r:embed="rId3">
            <a:alphaModFix/>
          </a:blip>
          <a:srcRect/>
          <a:stretch/>
        </p:blipFill>
        <p:spPr>
          <a:xfrm>
            <a:off x="1052425" y="2714952"/>
            <a:ext cx="10087150" cy="1428100"/>
          </a:xfrm>
          <a:prstGeom prst="rect">
            <a:avLst/>
          </a:prstGeom>
          <a:noFill/>
          <a:ln>
            <a:noFill/>
          </a:ln>
        </p:spPr>
      </p:pic>
      <p:sp>
        <p:nvSpPr>
          <p:cNvPr id="348" name="Google Shape;348;p42"/>
          <p:cNvSpPr/>
          <p:nvPr/>
        </p:nvSpPr>
        <p:spPr>
          <a:xfrm>
            <a:off x="1629450" y="555075"/>
            <a:ext cx="5047500" cy="680400"/>
          </a:xfrm>
          <a:prstGeom prst="roundRect">
            <a:avLst>
              <a:gd name="adj" fmla="val 16667"/>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ZA" sz="1600">
                <a:solidFill>
                  <a:schemeClr val="lt1"/>
                </a:solidFill>
              </a:rPr>
              <a:t>Conclusion must be factual, kept medical and have appropriate legal language.</a:t>
            </a:r>
            <a:endParaRPr sz="1600">
              <a:solidFill>
                <a:schemeClr val="lt1"/>
              </a:solidFill>
            </a:endParaRPr>
          </a:p>
        </p:txBody>
      </p:sp>
      <p:sp>
        <p:nvSpPr>
          <p:cNvPr id="349" name="Google Shape;349;p42"/>
          <p:cNvSpPr/>
          <p:nvPr/>
        </p:nvSpPr>
        <p:spPr>
          <a:xfrm>
            <a:off x="2181900" y="4572000"/>
            <a:ext cx="7828200" cy="1730700"/>
          </a:xfrm>
          <a:prstGeom prst="roundRect">
            <a:avLst>
              <a:gd name="adj" fmla="val 16667"/>
            </a:avLst>
          </a:prstGeom>
          <a:solidFill>
            <a:schemeClr val="accent5"/>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ZA" sz="1500">
                <a:solidFill>
                  <a:schemeClr val="lt1"/>
                </a:solidFill>
              </a:rPr>
              <a:t>Consider where relevant: </a:t>
            </a:r>
            <a:endParaRPr sz="1500">
              <a:solidFill>
                <a:schemeClr val="lt1"/>
              </a:solidFill>
            </a:endParaRPr>
          </a:p>
          <a:p>
            <a:pPr marL="457200" lvl="0" indent="-323850" algn="l" rtl="0">
              <a:spcBef>
                <a:spcPts val="0"/>
              </a:spcBef>
              <a:spcAft>
                <a:spcPts val="0"/>
              </a:spcAft>
              <a:buClr>
                <a:schemeClr val="lt1"/>
              </a:buClr>
              <a:buSzPts val="1500"/>
              <a:buChar char="●"/>
            </a:pPr>
            <a:r>
              <a:rPr lang="en-ZA" sz="1500">
                <a:solidFill>
                  <a:schemeClr val="lt1"/>
                </a:solidFill>
              </a:rPr>
              <a:t>Additional causes for the picture that has been portrayed in the document</a:t>
            </a:r>
            <a:endParaRPr sz="1500">
              <a:solidFill>
                <a:schemeClr val="lt1"/>
              </a:solidFill>
            </a:endParaRPr>
          </a:p>
          <a:p>
            <a:pPr marL="457200" lvl="0" indent="-323850" algn="l" rtl="0">
              <a:spcBef>
                <a:spcPts val="0"/>
              </a:spcBef>
              <a:spcAft>
                <a:spcPts val="0"/>
              </a:spcAft>
              <a:buClr>
                <a:schemeClr val="lt1"/>
              </a:buClr>
              <a:buSzPts val="1500"/>
              <a:buChar char="●"/>
            </a:pPr>
            <a:r>
              <a:rPr lang="en-ZA" sz="1500">
                <a:solidFill>
                  <a:schemeClr val="lt1"/>
                </a:solidFill>
              </a:rPr>
              <a:t>The probability, likelihood and possibilities of the document portrayed</a:t>
            </a:r>
            <a:endParaRPr sz="1500">
              <a:solidFill>
                <a:schemeClr val="lt1"/>
              </a:solidFill>
            </a:endParaRPr>
          </a:p>
          <a:p>
            <a:pPr marL="457200" lvl="0" indent="-323850" algn="l" rtl="0">
              <a:spcBef>
                <a:spcPts val="0"/>
              </a:spcBef>
              <a:spcAft>
                <a:spcPts val="0"/>
              </a:spcAft>
              <a:buClr>
                <a:schemeClr val="lt1"/>
              </a:buClr>
              <a:buSzPts val="1500"/>
              <a:buChar char="●"/>
            </a:pPr>
            <a:r>
              <a:rPr lang="en-ZA" sz="1500">
                <a:solidFill>
                  <a:schemeClr val="lt1"/>
                </a:solidFill>
              </a:rPr>
              <a:t>Avoid specifics in the conclusion such as knife, addresses, specific people, keep to only what can be observer on the individual</a:t>
            </a:r>
            <a:endParaRPr sz="1500">
              <a:solidFill>
                <a:schemeClr val="lt1"/>
              </a:solidFill>
            </a:endParaRPr>
          </a:p>
          <a:p>
            <a:pPr marL="457200" lvl="0" indent="-323850" algn="l" rtl="0">
              <a:spcBef>
                <a:spcPts val="0"/>
              </a:spcBef>
              <a:spcAft>
                <a:spcPts val="0"/>
              </a:spcAft>
              <a:buClr>
                <a:schemeClr val="lt1"/>
              </a:buClr>
              <a:buSzPts val="1500"/>
              <a:buChar char="●"/>
            </a:pPr>
            <a:r>
              <a:rPr lang="en-ZA" sz="1500">
                <a:solidFill>
                  <a:schemeClr val="lt1"/>
                </a:solidFill>
              </a:rPr>
              <a:t>Reference specific parts of the document that has led to this conclusion.</a:t>
            </a:r>
            <a:endParaRPr sz="1500">
              <a:solidFill>
                <a:schemeClr val="lt1"/>
              </a:solidFill>
            </a:endParaRPr>
          </a:p>
        </p:txBody>
      </p:sp>
      <p:sp>
        <p:nvSpPr>
          <p:cNvPr id="350" name="Google Shape;350;p42"/>
          <p:cNvSpPr/>
          <p:nvPr/>
        </p:nvSpPr>
        <p:spPr>
          <a:xfrm>
            <a:off x="5210175" y="1525800"/>
            <a:ext cx="5760300" cy="898800"/>
          </a:xfrm>
          <a:prstGeom prst="wedgeRoundRectCallout">
            <a:avLst>
              <a:gd name="adj1" fmla="val -77780"/>
              <a:gd name="adj2" fmla="val 78028"/>
              <a:gd name="adj3" fmla="val 0"/>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ZA" sz="1600">
                <a:solidFill>
                  <a:schemeClr val="lt1"/>
                </a:solidFill>
              </a:rPr>
              <a:t>Also include whether clinical findings are in keeping with the history, for example wounds vs mechanism of injury</a:t>
            </a:r>
            <a:endParaRPr sz="16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6"/>
          <p:cNvSpPr txBox="1">
            <a:spLocks noGrp="1"/>
          </p:cNvSpPr>
          <p:nvPr>
            <p:ph type="title"/>
          </p:nvPr>
        </p:nvSpPr>
        <p:spPr>
          <a:xfrm>
            <a:off x="1141413" y="609600"/>
            <a:ext cx="9905998" cy="1905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3200"/>
              <a:buFont typeface="Arial"/>
              <a:buNone/>
            </a:pPr>
            <a:r>
              <a:rPr lang="en-ZA"/>
              <a:t>J88 BACKGROUND… </a:t>
            </a:r>
            <a:endParaRPr/>
          </a:p>
        </p:txBody>
      </p:sp>
      <p:sp>
        <p:nvSpPr>
          <p:cNvPr id="152" name="Google Shape;152;p16"/>
          <p:cNvSpPr txBox="1">
            <a:spLocks noGrp="1"/>
          </p:cNvSpPr>
          <p:nvPr>
            <p:ph type="body" idx="1"/>
          </p:nvPr>
        </p:nvSpPr>
        <p:spPr>
          <a:xfrm>
            <a:off x="1141413" y="2666999"/>
            <a:ext cx="9905998" cy="3124201"/>
          </a:xfrm>
          <a:prstGeom prst="rect">
            <a:avLst/>
          </a:prstGeom>
          <a:noFill/>
          <a:ln>
            <a:noFill/>
          </a:ln>
        </p:spPr>
        <p:txBody>
          <a:bodyPr spcFirstLastPara="1" wrap="square" lIns="91425" tIns="45700" rIns="91425" bIns="45700" anchor="ctr" anchorCtr="0">
            <a:normAutofit lnSpcReduction="20000"/>
          </a:bodyPr>
          <a:lstStyle/>
          <a:p>
            <a:pPr marL="285750" lvl="0" indent="-285750" algn="l" rtl="0">
              <a:spcBef>
                <a:spcPts val="0"/>
              </a:spcBef>
              <a:spcAft>
                <a:spcPts val="0"/>
              </a:spcAft>
              <a:buSzPts val="2000"/>
              <a:buChar char="●"/>
            </a:pPr>
            <a:r>
              <a:rPr lang="en-ZA"/>
              <a:t>The J88 form is a document generated by the Department of Justice</a:t>
            </a:r>
            <a:endParaRPr/>
          </a:p>
          <a:p>
            <a:pPr marL="285750" lvl="0" indent="-285750" algn="l" rtl="0">
              <a:spcBef>
                <a:spcPts val="1000"/>
              </a:spcBef>
              <a:spcAft>
                <a:spcPts val="0"/>
              </a:spcAft>
              <a:buSzPts val="2000"/>
              <a:buChar char="●"/>
            </a:pPr>
            <a:r>
              <a:rPr lang="en-ZA"/>
              <a:t> It is to be utilised in the South African courts as the preferred method of adducing evidence in criminal matters</a:t>
            </a:r>
            <a:endParaRPr/>
          </a:p>
          <a:p>
            <a:pPr marL="285750" lvl="0" indent="-285750" algn="l" rtl="0">
              <a:spcBef>
                <a:spcPts val="1000"/>
              </a:spcBef>
              <a:spcAft>
                <a:spcPts val="0"/>
              </a:spcAft>
              <a:buSzPts val="2000"/>
              <a:buChar char="●"/>
            </a:pPr>
            <a:r>
              <a:rPr lang="en-ZA"/>
              <a:t>The form is in regard to an injury the complainant sustained</a:t>
            </a:r>
            <a:endParaRPr/>
          </a:p>
          <a:p>
            <a:pPr marL="285750" lvl="0" indent="-285750" algn="l" rtl="0">
              <a:spcBef>
                <a:spcPts val="1000"/>
              </a:spcBef>
              <a:spcAft>
                <a:spcPts val="0"/>
              </a:spcAft>
              <a:buSzPts val="2000"/>
              <a:buChar char="●"/>
            </a:pPr>
            <a:r>
              <a:rPr lang="en-ZA"/>
              <a:t>The J88 form serves as a crucial piece of evidence in cases where interpersonal violence has taken place</a:t>
            </a:r>
            <a:endParaRPr/>
          </a:p>
          <a:p>
            <a:pPr marL="285750" lvl="0" indent="-285750" algn="l" rtl="0">
              <a:spcBef>
                <a:spcPts val="1000"/>
              </a:spcBef>
              <a:spcAft>
                <a:spcPts val="0"/>
              </a:spcAft>
              <a:buSzPts val="2000"/>
              <a:buChar char="●"/>
            </a:pPr>
            <a:r>
              <a:rPr lang="en-ZA"/>
              <a:t>For example: Rape, Assault or attempted murder cases etc…</a:t>
            </a:r>
            <a:endParaRPr/>
          </a:p>
          <a:p>
            <a:pPr marL="285750" lvl="0" indent="-158750" algn="l" rtl="0">
              <a:spcBef>
                <a:spcPts val="1000"/>
              </a:spcBef>
              <a:spcAft>
                <a:spcPts val="0"/>
              </a:spcAft>
              <a:buSzPts val="20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43"/>
          <p:cNvPicPr preferRelativeResize="0"/>
          <p:nvPr/>
        </p:nvPicPr>
        <p:blipFill rotWithShape="1">
          <a:blip r:embed="rId3">
            <a:alphaModFix/>
          </a:blip>
          <a:srcRect/>
          <a:stretch/>
        </p:blipFill>
        <p:spPr>
          <a:xfrm>
            <a:off x="1087950" y="3469700"/>
            <a:ext cx="10016100" cy="1328300"/>
          </a:xfrm>
          <a:prstGeom prst="rect">
            <a:avLst/>
          </a:prstGeom>
          <a:noFill/>
          <a:ln>
            <a:noFill/>
          </a:ln>
        </p:spPr>
      </p:pic>
      <p:sp>
        <p:nvSpPr>
          <p:cNvPr id="356" name="Google Shape;356;p43"/>
          <p:cNvSpPr/>
          <p:nvPr/>
        </p:nvSpPr>
        <p:spPr>
          <a:xfrm>
            <a:off x="3911275" y="1293075"/>
            <a:ext cx="4136400" cy="1110300"/>
          </a:xfrm>
          <a:prstGeom prst="roundRect">
            <a:avLst>
              <a:gd name="adj" fmla="val 16667"/>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ZA">
                <a:solidFill>
                  <a:schemeClr val="lt1"/>
                </a:solidFill>
              </a:rPr>
              <a:t>This section is important to continue the chain of evidence; can only be handed to the investigating officer through a formal transfer.</a:t>
            </a:r>
            <a:endParaRPr>
              <a:solidFill>
                <a:schemeClr val="lt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p44"/>
          <p:cNvPicPr preferRelativeResize="0"/>
          <p:nvPr/>
        </p:nvPicPr>
        <p:blipFill rotWithShape="1">
          <a:blip r:embed="rId3">
            <a:alphaModFix/>
          </a:blip>
          <a:srcRect/>
          <a:stretch/>
        </p:blipFill>
        <p:spPr>
          <a:xfrm>
            <a:off x="6760107" y="371887"/>
            <a:ext cx="4038600" cy="5724525"/>
          </a:xfrm>
          <a:prstGeom prst="rect">
            <a:avLst/>
          </a:prstGeom>
          <a:noFill/>
          <a:ln>
            <a:noFill/>
          </a:ln>
        </p:spPr>
      </p:pic>
      <p:sp>
        <p:nvSpPr>
          <p:cNvPr id="362" name="Google Shape;362;p44"/>
          <p:cNvSpPr/>
          <p:nvPr/>
        </p:nvSpPr>
        <p:spPr>
          <a:xfrm>
            <a:off x="1596400" y="1741925"/>
            <a:ext cx="3967500" cy="1455300"/>
          </a:xfrm>
          <a:prstGeom prst="wedgeRoundRectCallout">
            <a:avLst>
              <a:gd name="adj1" fmla="val 100527"/>
              <a:gd name="adj2" fmla="val 67890"/>
              <a:gd name="adj3" fmla="val 0"/>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ZA" sz="1600">
                <a:solidFill>
                  <a:schemeClr val="lt1"/>
                </a:solidFill>
              </a:rPr>
              <a:t>Draw diagrams as per findings of the examination. These can be numbered according to the list of clinical findings</a:t>
            </a:r>
            <a:endParaRPr sz="1600">
              <a:solidFill>
                <a:schemeClr val="lt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5"/>
          <p:cNvSpPr txBox="1">
            <a:spLocks noGrp="1"/>
          </p:cNvSpPr>
          <p:nvPr>
            <p:ph type="title"/>
          </p:nvPr>
        </p:nvSpPr>
        <p:spPr>
          <a:xfrm>
            <a:off x="1141413" y="609600"/>
            <a:ext cx="9905998" cy="1905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3200"/>
              <a:buFont typeface="Arial"/>
              <a:buNone/>
            </a:pPr>
            <a:r>
              <a:rPr lang="en-ZA"/>
              <a:t>ONCE COMPLETED…</a:t>
            </a:r>
            <a:endParaRPr/>
          </a:p>
        </p:txBody>
      </p:sp>
      <p:sp>
        <p:nvSpPr>
          <p:cNvPr id="368" name="Google Shape;368;p45"/>
          <p:cNvSpPr txBox="1">
            <a:spLocks noGrp="1"/>
          </p:cNvSpPr>
          <p:nvPr>
            <p:ph type="body" idx="1"/>
          </p:nvPr>
        </p:nvSpPr>
        <p:spPr>
          <a:xfrm>
            <a:off x="1141413" y="2190749"/>
            <a:ext cx="9906000" cy="3124200"/>
          </a:xfrm>
          <a:prstGeom prst="rect">
            <a:avLst/>
          </a:prstGeom>
          <a:noFill/>
          <a:ln>
            <a:noFill/>
          </a:ln>
        </p:spPr>
        <p:txBody>
          <a:bodyPr spcFirstLastPara="1" wrap="square" lIns="91425" tIns="45700" rIns="91425" bIns="45700" anchor="ctr" anchorCtr="0">
            <a:normAutofit/>
          </a:bodyPr>
          <a:lstStyle/>
          <a:p>
            <a:pPr marL="285750" lvl="0" indent="-285750" algn="l" rtl="0">
              <a:spcBef>
                <a:spcPts val="0"/>
              </a:spcBef>
              <a:spcAft>
                <a:spcPts val="0"/>
              </a:spcAft>
              <a:buSzPts val="2000"/>
              <a:buChar char="●"/>
            </a:pPr>
            <a:r>
              <a:rPr lang="en-ZA"/>
              <a:t>Complete in duplicate or photocopy </a:t>
            </a:r>
            <a:endParaRPr/>
          </a:p>
          <a:p>
            <a:pPr marL="285750" lvl="0" indent="-285750" algn="l" rtl="0">
              <a:spcBef>
                <a:spcPts val="1000"/>
              </a:spcBef>
              <a:spcAft>
                <a:spcPts val="0"/>
              </a:spcAft>
              <a:buSzPts val="2000"/>
              <a:buChar char="●"/>
            </a:pPr>
            <a:r>
              <a:rPr lang="en-ZA"/>
              <a:t>Keep one copy within the patients records at the healthcare facility</a:t>
            </a:r>
            <a:endParaRPr/>
          </a:p>
          <a:p>
            <a:pPr marL="285750" lvl="0" indent="-285750" algn="l" rtl="0">
              <a:spcBef>
                <a:spcPts val="1000"/>
              </a:spcBef>
              <a:spcAft>
                <a:spcPts val="0"/>
              </a:spcAft>
              <a:buSzPts val="2000"/>
              <a:buChar char="●"/>
            </a:pPr>
            <a:r>
              <a:rPr lang="en-ZA"/>
              <a:t>The original copy should be handed over directly to the investigating officer</a:t>
            </a:r>
            <a:endParaRPr/>
          </a:p>
          <a:p>
            <a:pPr marL="285750" lvl="0" indent="-285750" algn="l" rtl="0">
              <a:spcBef>
                <a:spcPts val="1000"/>
              </a:spcBef>
              <a:spcAft>
                <a:spcPts val="0"/>
              </a:spcAft>
              <a:buSzPts val="2000"/>
              <a:buChar char="●"/>
            </a:pPr>
            <a:r>
              <a:rPr lang="en-ZA"/>
              <a:t>Forms not to be handed over via patients as it compromises the integrity of the findings.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6"/>
          <p:cNvSpPr txBox="1">
            <a:spLocks noGrp="1"/>
          </p:cNvSpPr>
          <p:nvPr>
            <p:ph type="title"/>
          </p:nvPr>
        </p:nvSpPr>
        <p:spPr>
          <a:xfrm>
            <a:off x="1141413" y="609600"/>
            <a:ext cx="9905998" cy="1905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3200"/>
              <a:buFont typeface="Arial"/>
              <a:buNone/>
            </a:pPr>
            <a:r>
              <a:rPr lang="en-ZA"/>
              <a:t>WHEN CAN THE HCP REFUSE THE J88?</a:t>
            </a:r>
            <a:endParaRPr/>
          </a:p>
        </p:txBody>
      </p:sp>
      <p:sp>
        <p:nvSpPr>
          <p:cNvPr id="374" name="Google Shape;374;p46"/>
          <p:cNvSpPr txBox="1">
            <a:spLocks noGrp="1"/>
          </p:cNvSpPr>
          <p:nvPr>
            <p:ph type="body" idx="1"/>
          </p:nvPr>
        </p:nvSpPr>
        <p:spPr>
          <a:xfrm>
            <a:off x="1141413" y="2666999"/>
            <a:ext cx="9905998" cy="3124201"/>
          </a:xfrm>
          <a:prstGeom prst="rect">
            <a:avLst/>
          </a:prstGeom>
          <a:noFill/>
          <a:ln>
            <a:noFill/>
          </a:ln>
        </p:spPr>
        <p:txBody>
          <a:bodyPr spcFirstLastPara="1" wrap="square" lIns="91425" tIns="45700" rIns="91425" bIns="45700" anchor="ctr" anchorCtr="0">
            <a:normAutofit/>
          </a:bodyPr>
          <a:lstStyle/>
          <a:p>
            <a:pPr marL="285750" lvl="0" indent="-285750" algn="l" rtl="0">
              <a:spcBef>
                <a:spcPts val="0"/>
              </a:spcBef>
              <a:spcAft>
                <a:spcPts val="0"/>
              </a:spcAft>
              <a:buSzPts val="2000"/>
              <a:buChar char="●"/>
            </a:pPr>
            <a:r>
              <a:rPr lang="en-ZA"/>
              <a:t>The HCP can refuse:</a:t>
            </a:r>
            <a:endParaRPr/>
          </a:p>
          <a:p>
            <a:pPr marL="742950" lvl="1" indent="-285750" algn="l" rtl="0">
              <a:spcBef>
                <a:spcPts val="960"/>
              </a:spcBef>
              <a:spcAft>
                <a:spcPts val="0"/>
              </a:spcAft>
              <a:buSzPts val="1800"/>
              <a:buChar char="○"/>
            </a:pPr>
            <a:r>
              <a:rPr lang="en-ZA"/>
              <a:t>When dealing with another medical emergency</a:t>
            </a:r>
            <a:endParaRPr/>
          </a:p>
          <a:p>
            <a:pPr marL="742950" lvl="1" indent="-285750" algn="l" rtl="0">
              <a:spcBef>
                <a:spcPts val="960"/>
              </a:spcBef>
              <a:spcAft>
                <a:spcPts val="0"/>
              </a:spcAft>
              <a:buSzPts val="1800"/>
              <a:buChar char="○"/>
            </a:pPr>
            <a:r>
              <a:rPr lang="en-ZA"/>
              <a:t>When the medical practitioner is of the view that they do not have the necessary experience/expertise to assist the patient accordingly</a:t>
            </a:r>
            <a:endParaRPr/>
          </a:p>
          <a:p>
            <a:pPr marL="742950" lvl="1" indent="-285750" algn="l" rtl="0">
              <a:spcBef>
                <a:spcPts val="960"/>
              </a:spcBef>
              <a:spcAft>
                <a:spcPts val="0"/>
              </a:spcAft>
              <a:buSzPts val="1800"/>
              <a:buChar char="○"/>
            </a:pPr>
            <a:r>
              <a:rPr lang="en-ZA"/>
              <a:t>If the HCP does not wish to fill in the J88, when obliged to complete the J88, they must stabilize and refer to centre, health establishment or service provider that will complete the J88.</a:t>
            </a:r>
            <a:endParaRPr/>
          </a:p>
          <a:p>
            <a:pPr marL="457200" lvl="1" indent="0" algn="l" rtl="0">
              <a:spcBef>
                <a:spcPts val="960"/>
              </a:spcBef>
              <a:spcAft>
                <a:spcPts val="0"/>
              </a:spcAft>
              <a:buSzPts val="1800"/>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7"/>
          <p:cNvSpPr txBox="1">
            <a:spLocks noGrp="1"/>
          </p:cNvSpPr>
          <p:nvPr>
            <p:ph type="title"/>
          </p:nvPr>
        </p:nvSpPr>
        <p:spPr>
          <a:xfrm>
            <a:off x="1141413" y="609600"/>
            <a:ext cx="9905998" cy="1905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3200"/>
              <a:buFont typeface="Arial"/>
              <a:buNone/>
            </a:pPr>
            <a:r>
              <a:rPr lang="en-ZA"/>
              <a:t>OUTCOMES OF FILLING IN THE J88 FORM</a:t>
            </a:r>
            <a:endParaRPr/>
          </a:p>
        </p:txBody>
      </p:sp>
      <p:sp>
        <p:nvSpPr>
          <p:cNvPr id="380" name="Google Shape;380;p47"/>
          <p:cNvSpPr txBox="1">
            <a:spLocks noGrp="1"/>
          </p:cNvSpPr>
          <p:nvPr>
            <p:ph type="body" idx="1"/>
          </p:nvPr>
        </p:nvSpPr>
        <p:spPr>
          <a:xfrm>
            <a:off x="1141413" y="2514599"/>
            <a:ext cx="9906000" cy="3124200"/>
          </a:xfrm>
          <a:prstGeom prst="rect">
            <a:avLst/>
          </a:prstGeom>
          <a:noFill/>
          <a:ln>
            <a:noFill/>
          </a:ln>
        </p:spPr>
        <p:txBody>
          <a:bodyPr spcFirstLastPara="1" wrap="square" lIns="91425" tIns="45700" rIns="91425" bIns="45700" anchor="ctr" anchorCtr="0">
            <a:normAutofit/>
          </a:bodyPr>
          <a:lstStyle/>
          <a:p>
            <a:pPr marL="285750" lvl="0" indent="-285750" algn="l" rtl="0">
              <a:spcBef>
                <a:spcPts val="0"/>
              </a:spcBef>
              <a:spcAft>
                <a:spcPts val="0"/>
              </a:spcAft>
              <a:buSzPts val="2000"/>
              <a:buChar char="●"/>
            </a:pPr>
            <a:r>
              <a:rPr lang="en-ZA"/>
              <a:t>Patient/victim satisfaction</a:t>
            </a:r>
            <a:endParaRPr/>
          </a:p>
          <a:p>
            <a:pPr marL="285750" lvl="0" indent="-285750" algn="l" rtl="0">
              <a:spcBef>
                <a:spcPts val="1000"/>
              </a:spcBef>
              <a:spcAft>
                <a:spcPts val="0"/>
              </a:spcAft>
              <a:buSzPts val="2000"/>
              <a:buChar char="●"/>
            </a:pPr>
            <a:r>
              <a:rPr lang="en-ZA"/>
              <a:t>J88 as a useful piece of evidence = more convictions of criminals </a:t>
            </a:r>
            <a:endParaRPr/>
          </a:p>
          <a:p>
            <a:pPr marL="285750" lvl="0" indent="-285750" algn="l" rtl="0">
              <a:spcBef>
                <a:spcPts val="1000"/>
              </a:spcBef>
              <a:spcAft>
                <a:spcPts val="0"/>
              </a:spcAft>
              <a:buSzPts val="2000"/>
              <a:buChar char="●"/>
            </a:pPr>
            <a:r>
              <a:rPr lang="en-ZA"/>
              <a:t>Closer relationship between the SAPS and HCP’s – work together to protect people and build a safer community</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8"/>
          <p:cNvSpPr txBox="1">
            <a:spLocks noGrp="1"/>
          </p:cNvSpPr>
          <p:nvPr>
            <p:ph type="title"/>
          </p:nvPr>
        </p:nvSpPr>
        <p:spPr>
          <a:xfrm>
            <a:off x="1141413" y="609600"/>
            <a:ext cx="9906000" cy="1905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ZA"/>
              <a:t>Evidence collection kits</a:t>
            </a:r>
            <a:endParaRPr/>
          </a:p>
        </p:txBody>
      </p:sp>
      <p:sp>
        <p:nvSpPr>
          <p:cNvPr id="386" name="Google Shape;386;p48"/>
          <p:cNvSpPr txBox="1">
            <a:spLocks noGrp="1"/>
          </p:cNvSpPr>
          <p:nvPr>
            <p:ph type="body" idx="1"/>
          </p:nvPr>
        </p:nvSpPr>
        <p:spPr>
          <a:xfrm>
            <a:off x="1141413" y="2666999"/>
            <a:ext cx="9906000" cy="3124200"/>
          </a:xfrm>
          <a:prstGeom prst="rect">
            <a:avLst/>
          </a:prstGeom>
        </p:spPr>
        <p:txBody>
          <a:bodyPr spcFirstLastPara="1" wrap="square" lIns="91425" tIns="45700" rIns="91425" bIns="45700" anchor="ctr" anchorCtr="0">
            <a:normAutofit/>
          </a:bodyPr>
          <a:lstStyle/>
          <a:p>
            <a:pPr marL="457200" lvl="0" indent="-355600" algn="l" rtl="0">
              <a:spcBef>
                <a:spcPts val="400"/>
              </a:spcBef>
              <a:spcAft>
                <a:spcPts val="0"/>
              </a:spcAft>
              <a:buSzPts val="2000"/>
              <a:buChar char="●"/>
            </a:pPr>
            <a:r>
              <a:rPr lang="en-ZA"/>
              <a:t>Can be stored at certain health facilities, otherwise is to be provided by SAPS</a:t>
            </a:r>
            <a:endParaRPr/>
          </a:p>
          <a:p>
            <a:pPr marL="457200" lvl="0" indent="-355600" algn="l" rtl="0">
              <a:spcBef>
                <a:spcPts val="0"/>
              </a:spcBef>
              <a:spcAft>
                <a:spcPts val="0"/>
              </a:spcAft>
              <a:buSzPts val="2000"/>
              <a:buChar char="●"/>
            </a:pPr>
            <a:r>
              <a:rPr lang="en-ZA"/>
              <a:t>Kits are manufactured by company called Acino Forensics, with kits available for sexual assault cases, paediatric cases and various other kits such as clothing collection and blood alcohol collection</a:t>
            </a:r>
            <a:endParaRPr/>
          </a:p>
          <a:p>
            <a:pPr marL="457200" lvl="0" indent="-355600" algn="l" rtl="0">
              <a:spcBef>
                <a:spcPts val="0"/>
              </a:spcBef>
              <a:spcAft>
                <a:spcPts val="0"/>
              </a:spcAft>
              <a:buSzPts val="2000"/>
              <a:buChar char="●"/>
            </a:pPr>
            <a:r>
              <a:rPr lang="en-ZA"/>
              <a:t>Each kit comes with a physical user guide which is also available for download via the Acino website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9"/>
          <p:cNvSpPr txBox="1">
            <a:spLocks noGrp="1"/>
          </p:cNvSpPr>
          <p:nvPr>
            <p:ph type="ctrTitle"/>
          </p:nvPr>
        </p:nvSpPr>
        <p:spPr>
          <a:xfrm>
            <a:off x="3332377" y="390950"/>
            <a:ext cx="7928100" cy="21051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ZA"/>
              <a:t>Injury on Duty forms</a:t>
            </a:r>
            <a:endParaRPr/>
          </a:p>
        </p:txBody>
      </p:sp>
      <p:pic>
        <p:nvPicPr>
          <p:cNvPr id="392" name="Google Shape;392;p49"/>
          <p:cNvPicPr preferRelativeResize="0"/>
          <p:nvPr/>
        </p:nvPicPr>
        <p:blipFill rotWithShape="1">
          <a:blip r:embed="rId3">
            <a:alphaModFix/>
          </a:blip>
          <a:srcRect b="8575"/>
          <a:stretch/>
        </p:blipFill>
        <p:spPr>
          <a:xfrm>
            <a:off x="5344933" y="2044641"/>
            <a:ext cx="4535550" cy="41972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50"/>
          <p:cNvSpPr txBox="1">
            <a:spLocks noGrp="1"/>
          </p:cNvSpPr>
          <p:nvPr>
            <p:ph type="title"/>
          </p:nvPr>
        </p:nvSpPr>
        <p:spPr>
          <a:xfrm>
            <a:off x="1141413" y="609600"/>
            <a:ext cx="9905998" cy="1905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3200"/>
              <a:buFont typeface="Arial"/>
              <a:buNone/>
            </a:pPr>
            <a:r>
              <a:rPr lang="en-ZA"/>
              <a:t>Injury on Duty Forms</a:t>
            </a:r>
            <a:endParaRPr/>
          </a:p>
        </p:txBody>
      </p:sp>
      <p:sp>
        <p:nvSpPr>
          <p:cNvPr id="398" name="Google Shape;398;p50"/>
          <p:cNvSpPr txBox="1">
            <a:spLocks noGrp="1"/>
          </p:cNvSpPr>
          <p:nvPr>
            <p:ph type="body" idx="1"/>
          </p:nvPr>
        </p:nvSpPr>
        <p:spPr>
          <a:xfrm>
            <a:off x="1141413" y="2666999"/>
            <a:ext cx="9905998" cy="3124201"/>
          </a:xfrm>
          <a:prstGeom prst="rect">
            <a:avLst/>
          </a:prstGeom>
          <a:noFill/>
          <a:ln>
            <a:noFill/>
          </a:ln>
        </p:spPr>
        <p:txBody>
          <a:bodyPr spcFirstLastPara="1" wrap="square" lIns="91425" tIns="45700" rIns="91425" bIns="45700" anchor="ctr" anchorCtr="0">
            <a:normAutofit/>
          </a:bodyPr>
          <a:lstStyle/>
          <a:p>
            <a:pPr marL="457200" lvl="0" indent="-355600" algn="l" rtl="0">
              <a:spcBef>
                <a:spcPts val="0"/>
              </a:spcBef>
              <a:spcAft>
                <a:spcPts val="0"/>
              </a:spcAft>
              <a:buSzPts val="2000"/>
              <a:buChar char="●"/>
            </a:pPr>
            <a:r>
              <a:rPr lang="en-ZA"/>
              <a:t>Underwritten by the compensation for occupational injuries and diseases act of 1993</a:t>
            </a:r>
            <a:endParaRPr/>
          </a:p>
          <a:p>
            <a:pPr marL="457200" lvl="0" indent="-355600" algn="l" rtl="0">
              <a:spcBef>
                <a:spcPts val="0"/>
              </a:spcBef>
              <a:spcAft>
                <a:spcPts val="0"/>
              </a:spcAft>
              <a:buSzPts val="2000"/>
              <a:buChar char="●"/>
            </a:pPr>
            <a:r>
              <a:rPr lang="en-ZA"/>
              <a:t>“If  an  employee  meets  with  an  accident  resulting  in  his  disablement  or  death such  employee  or  the  dependants  of  such  employee  shall,  subject  to  the  provisions  of  this Act,  be  entitled  to  the  benefits  provided  for  and  prescribed  in  this  Act.”</a:t>
            </a:r>
            <a:endParaRPr/>
          </a:p>
          <a:p>
            <a:pPr marL="457200" lvl="0" indent="-355600" algn="l" rtl="0">
              <a:spcBef>
                <a:spcPts val="0"/>
              </a:spcBef>
              <a:spcAft>
                <a:spcPts val="0"/>
              </a:spcAft>
              <a:buSzPts val="2000"/>
              <a:buChar char="●"/>
            </a:pPr>
            <a:r>
              <a:rPr lang="en-ZA"/>
              <a:t>“Accident” meaning an accident arising from the employee’s employment, resulting in personal injury, illness or the death of the concerned employee</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1"/>
          <p:cNvSpPr txBox="1">
            <a:spLocks noGrp="1"/>
          </p:cNvSpPr>
          <p:nvPr>
            <p:ph type="title"/>
          </p:nvPr>
        </p:nvSpPr>
        <p:spPr>
          <a:xfrm>
            <a:off x="1141413" y="609600"/>
            <a:ext cx="9906000" cy="1905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ZA"/>
              <a:t>Procedure</a:t>
            </a:r>
            <a:endParaRPr/>
          </a:p>
        </p:txBody>
      </p:sp>
      <p:sp>
        <p:nvSpPr>
          <p:cNvPr id="404" name="Google Shape;404;p51"/>
          <p:cNvSpPr txBox="1">
            <a:spLocks noGrp="1"/>
          </p:cNvSpPr>
          <p:nvPr>
            <p:ph type="body" idx="1"/>
          </p:nvPr>
        </p:nvSpPr>
        <p:spPr>
          <a:xfrm>
            <a:off x="1141413" y="2666999"/>
            <a:ext cx="9906000" cy="3124200"/>
          </a:xfrm>
          <a:prstGeom prst="rect">
            <a:avLst/>
          </a:prstGeom>
        </p:spPr>
        <p:txBody>
          <a:bodyPr spcFirstLastPara="1" wrap="square" lIns="91425" tIns="45700" rIns="91425" bIns="45700" anchor="ctr" anchorCtr="0">
            <a:normAutofit/>
          </a:bodyPr>
          <a:lstStyle/>
          <a:p>
            <a:pPr marL="457200" lvl="0" indent="-355600" algn="l" rtl="0">
              <a:spcBef>
                <a:spcPts val="400"/>
              </a:spcBef>
              <a:spcAft>
                <a:spcPts val="0"/>
              </a:spcAft>
              <a:buSzPts val="2000"/>
              <a:buChar char="●"/>
            </a:pPr>
            <a:r>
              <a:rPr lang="en-ZA"/>
              <a:t>Employer and employee to complete w.Cl.2 form</a:t>
            </a:r>
            <a:endParaRPr/>
          </a:p>
          <a:p>
            <a:pPr marL="457200" lvl="0" indent="-355600" algn="l" rtl="0">
              <a:spcBef>
                <a:spcPts val="0"/>
              </a:spcBef>
              <a:spcAft>
                <a:spcPts val="0"/>
              </a:spcAft>
              <a:buSzPts val="2000"/>
              <a:buChar char="●"/>
            </a:pPr>
            <a:r>
              <a:rPr lang="en-ZA"/>
              <a:t>First medical report form (W.Cl.4 form) to be completed by a medical practitioner</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pic>
        <p:nvPicPr>
          <p:cNvPr id="409" name="Google Shape;409;p52"/>
          <p:cNvPicPr preferRelativeResize="0"/>
          <p:nvPr/>
        </p:nvPicPr>
        <p:blipFill>
          <a:blip r:embed="rId3">
            <a:alphaModFix/>
          </a:blip>
          <a:stretch>
            <a:fillRect/>
          </a:stretch>
        </p:blipFill>
        <p:spPr>
          <a:xfrm>
            <a:off x="1549769" y="1429562"/>
            <a:ext cx="9267951" cy="4172049"/>
          </a:xfrm>
          <a:prstGeom prst="rect">
            <a:avLst/>
          </a:prstGeom>
          <a:noFill/>
          <a:ln>
            <a:noFill/>
          </a:ln>
        </p:spPr>
      </p:pic>
      <p:sp>
        <p:nvSpPr>
          <p:cNvPr id="410" name="Google Shape;410;p52"/>
          <p:cNvSpPr txBox="1">
            <a:spLocks noGrp="1"/>
          </p:cNvSpPr>
          <p:nvPr>
            <p:ph type="title"/>
          </p:nvPr>
        </p:nvSpPr>
        <p:spPr>
          <a:xfrm>
            <a:off x="1142988" y="0"/>
            <a:ext cx="9906000" cy="1905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ZA"/>
              <a:t>W.Cl.2 form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7"/>
          <p:cNvSpPr txBox="1">
            <a:spLocks noGrp="1"/>
          </p:cNvSpPr>
          <p:nvPr>
            <p:ph type="title"/>
          </p:nvPr>
        </p:nvSpPr>
        <p:spPr>
          <a:xfrm>
            <a:off x="1143001" y="0"/>
            <a:ext cx="9905998" cy="1905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1"/>
              </a:buClr>
              <a:buSzPts val="3200"/>
              <a:buFont typeface="Arial"/>
              <a:buNone/>
            </a:pPr>
            <a:r>
              <a:rPr lang="en-ZA"/>
              <a:t>WHEN SHOULD THE J88 FORM BE FILLED?</a:t>
            </a:r>
            <a:endParaRPr/>
          </a:p>
        </p:txBody>
      </p:sp>
      <p:pic>
        <p:nvPicPr>
          <p:cNvPr id="158" name="Google Shape;158;p17"/>
          <p:cNvPicPr preferRelativeResize="0"/>
          <p:nvPr/>
        </p:nvPicPr>
        <p:blipFill rotWithShape="1">
          <a:blip r:embed="rId3">
            <a:alphaModFix/>
          </a:blip>
          <a:srcRect/>
          <a:stretch/>
        </p:blipFill>
        <p:spPr>
          <a:xfrm>
            <a:off x="2262187" y="1514769"/>
            <a:ext cx="7667625" cy="50101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3"/>
          <p:cNvSpPr txBox="1">
            <a:spLocks noGrp="1"/>
          </p:cNvSpPr>
          <p:nvPr>
            <p:ph type="title"/>
          </p:nvPr>
        </p:nvSpPr>
        <p:spPr>
          <a:xfrm>
            <a:off x="397643" y="215839"/>
            <a:ext cx="9906000" cy="1905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ZA"/>
              <a:t>W.Cl.4 form</a:t>
            </a:r>
            <a:endParaRPr/>
          </a:p>
        </p:txBody>
      </p:sp>
      <p:pic>
        <p:nvPicPr>
          <p:cNvPr id="416" name="Google Shape;416;p53"/>
          <p:cNvPicPr preferRelativeResize="0"/>
          <p:nvPr/>
        </p:nvPicPr>
        <p:blipFill>
          <a:blip r:embed="rId3">
            <a:alphaModFix/>
          </a:blip>
          <a:stretch>
            <a:fillRect/>
          </a:stretch>
        </p:blipFill>
        <p:spPr>
          <a:xfrm>
            <a:off x="3764996" y="1122940"/>
            <a:ext cx="8132699" cy="5167025"/>
          </a:xfrm>
          <a:prstGeom prst="rect">
            <a:avLst/>
          </a:prstGeom>
          <a:noFill/>
          <a:ln>
            <a:noFill/>
          </a:ln>
        </p:spPr>
      </p:pic>
      <p:sp>
        <p:nvSpPr>
          <p:cNvPr id="417" name="Google Shape;417;p53"/>
          <p:cNvSpPr/>
          <p:nvPr/>
        </p:nvSpPr>
        <p:spPr>
          <a:xfrm>
            <a:off x="397650" y="2989674"/>
            <a:ext cx="3087900" cy="1451100"/>
          </a:xfrm>
          <a:prstGeom prst="wedgeRoundRectCallout">
            <a:avLst>
              <a:gd name="adj1" fmla="val 53038"/>
              <a:gd name="adj2" fmla="val 71694"/>
              <a:gd name="adj3" fmla="val 0"/>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457200" lvl="0" indent="-355600" algn="l" rtl="0">
              <a:spcBef>
                <a:spcPts val="0"/>
              </a:spcBef>
              <a:spcAft>
                <a:spcPts val="0"/>
              </a:spcAft>
              <a:buClr>
                <a:schemeClr val="lt1"/>
              </a:buClr>
              <a:buSzPts val="2000"/>
              <a:buChar char="●"/>
            </a:pPr>
            <a:r>
              <a:rPr lang="en-ZA" sz="2000">
                <a:solidFill>
                  <a:schemeClr val="lt1"/>
                </a:solidFill>
              </a:rPr>
              <a:t>Demographics</a:t>
            </a:r>
            <a:endParaRPr sz="2000">
              <a:solidFill>
                <a:schemeClr val="lt1"/>
              </a:solidFill>
            </a:endParaRPr>
          </a:p>
          <a:p>
            <a:pPr marL="457200" lvl="0" indent="-355600" algn="l" rtl="0">
              <a:spcBef>
                <a:spcPts val="0"/>
              </a:spcBef>
              <a:spcAft>
                <a:spcPts val="0"/>
              </a:spcAft>
              <a:buClr>
                <a:schemeClr val="lt1"/>
              </a:buClr>
              <a:buSzPts val="2000"/>
              <a:buChar char="●"/>
            </a:pPr>
            <a:r>
              <a:rPr lang="en-ZA" sz="2000">
                <a:solidFill>
                  <a:schemeClr val="lt1"/>
                </a:solidFill>
              </a:rPr>
              <a:t>Date of accident</a:t>
            </a:r>
            <a:endParaRPr sz="2000">
              <a:solidFill>
                <a:schemeClr val="lt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4"/>
          <p:cNvSpPr txBox="1">
            <a:spLocks noGrp="1"/>
          </p:cNvSpPr>
          <p:nvPr>
            <p:ph type="title"/>
          </p:nvPr>
        </p:nvSpPr>
        <p:spPr>
          <a:xfrm>
            <a:off x="397643" y="215839"/>
            <a:ext cx="9906000" cy="1905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ZA"/>
              <a:t>W.Cl.4 form</a:t>
            </a:r>
            <a:endParaRPr/>
          </a:p>
        </p:txBody>
      </p:sp>
      <p:pic>
        <p:nvPicPr>
          <p:cNvPr id="423" name="Google Shape;423;p54"/>
          <p:cNvPicPr preferRelativeResize="0"/>
          <p:nvPr/>
        </p:nvPicPr>
        <p:blipFill>
          <a:blip r:embed="rId3">
            <a:alphaModFix/>
          </a:blip>
          <a:stretch>
            <a:fillRect/>
          </a:stretch>
        </p:blipFill>
        <p:spPr>
          <a:xfrm>
            <a:off x="152400" y="2535746"/>
            <a:ext cx="11887199" cy="4211666"/>
          </a:xfrm>
          <a:prstGeom prst="rect">
            <a:avLst/>
          </a:prstGeom>
          <a:noFill/>
          <a:ln>
            <a:noFill/>
          </a:ln>
        </p:spPr>
      </p:pic>
      <p:sp>
        <p:nvSpPr>
          <p:cNvPr id="424" name="Google Shape;424;p54"/>
          <p:cNvSpPr/>
          <p:nvPr/>
        </p:nvSpPr>
        <p:spPr>
          <a:xfrm>
            <a:off x="6314750" y="375750"/>
            <a:ext cx="5118900" cy="1585200"/>
          </a:xfrm>
          <a:prstGeom prst="wedgeRoundRectCallout">
            <a:avLst>
              <a:gd name="adj1" fmla="val -40045"/>
              <a:gd name="adj2" fmla="val 78982"/>
              <a:gd name="adj3" fmla="val 0"/>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457200" lvl="0" indent="-355600" algn="l" rtl="0">
              <a:spcBef>
                <a:spcPts val="0"/>
              </a:spcBef>
              <a:spcAft>
                <a:spcPts val="0"/>
              </a:spcAft>
              <a:buClr>
                <a:schemeClr val="lt1"/>
              </a:buClr>
              <a:buSzPts val="2000"/>
              <a:buChar char="●"/>
            </a:pPr>
            <a:r>
              <a:rPr lang="en-ZA" sz="2000">
                <a:solidFill>
                  <a:schemeClr val="lt1"/>
                </a:solidFill>
              </a:rPr>
              <a:t>Short report of accident</a:t>
            </a:r>
            <a:endParaRPr sz="2000">
              <a:solidFill>
                <a:schemeClr val="lt1"/>
              </a:solidFill>
            </a:endParaRPr>
          </a:p>
          <a:p>
            <a:pPr marL="457200" lvl="0" indent="-355600" algn="l" rtl="0">
              <a:spcBef>
                <a:spcPts val="0"/>
              </a:spcBef>
              <a:spcAft>
                <a:spcPts val="0"/>
              </a:spcAft>
              <a:buClr>
                <a:schemeClr val="lt1"/>
              </a:buClr>
              <a:buSzPts val="2000"/>
              <a:buChar char="●"/>
            </a:pPr>
            <a:r>
              <a:rPr lang="en-ZA" sz="2000">
                <a:solidFill>
                  <a:schemeClr val="lt1"/>
                </a:solidFill>
              </a:rPr>
              <a:t>List your clinical findings</a:t>
            </a:r>
            <a:endParaRPr sz="2000">
              <a:solidFill>
                <a:schemeClr val="lt1"/>
              </a:solidFill>
            </a:endParaRPr>
          </a:p>
          <a:p>
            <a:pPr marL="457200" lvl="0" indent="-355600" algn="l" rtl="0">
              <a:spcBef>
                <a:spcPts val="0"/>
              </a:spcBef>
              <a:spcAft>
                <a:spcPts val="0"/>
              </a:spcAft>
              <a:buClr>
                <a:schemeClr val="lt1"/>
              </a:buClr>
              <a:buSzPts val="2000"/>
              <a:buChar char="●"/>
            </a:pPr>
            <a:r>
              <a:rPr lang="en-ZA" sz="2000">
                <a:solidFill>
                  <a:schemeClr val="lt1"/>
                </a:solidFill>
              </a:rPr>
              <a:t>Notes of any pre-existing conditions</a:t>
            </a:r>
            <a:endParaRPr sz="2000">
              <a:solidFill>
                <a:schemeClr val="lt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5"/>
          <p:cNvSpPr txBox="1">
            <a:spLocks noGrp="1"/>
          </p:cNvSpPr>
          <p:nvPr>
            <p:ph type="title"/>
          </p:nvPr>
        </p:nvSpPr>
        <p:spPr>
          <a:xfrm>
            <a:off x="397643" y="215839"/>
            <a:ext cx="9906000" cy="1905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ZA"/>
              <a:t>W.Cl.4 form</a:t>
            </a:r>
            <a:endParaRPr/>
          </a:p>
        </p:txBody>
      </p:sp>
      <p:pic>
        <p:nvPicPr>
          <p:cNvPr id="430" name="Google Shape;430;p55"/>
          <p:cNvPicPr preferRelativeResize="0"/>
          <p:nvPr/>
        </p:nvPicPr>
        <p:blipFill>
          <a:blip r:embed="rId3">
            <a:alphaModFix/>
          </a:blip>
          <a:stretch>
            <a:fillRect/>
          </a:stretch>
        </p:blipFill>
        <p:spPr>
          <a:xfrm>
            <a:off x="152400" y="2980550"/>
            <a:ext cx="11887200" cy="2977167"/>
          </a:xfrm>
          <a:prstGeom prst="rect">
            <a:avLst/>
          </a:prstGeom>
          <a:noFill/>
          <a:ln>
            <a:noFill/>
          </a:ln>
        </p:spPr>
      </p:pic>
      <p:sp>
        <p:nvSpPr>
          <p:cNvPr id="431" name="Google Shape;431;p55"/>
          <p:cNvSpPr/>
          <p:nvPr/>
        </p:nvSpPr>
        <p:spPr>
          <a:xfrm>
            <a:off x="4973046" y="517724"/>
            <a:ext cx="5228400" cy="2019900"/>
          </a:xfrm>
          <a:prstGeom prst="wedgeRoundRectCallout">
            <a:avLst>
              <a:gd name="adj1" fmla="val -34519"/>
              <a:gd name="adj2" fmla="val 66603"/>
              <a:gd name="adj3" fmla="val 0"/>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457200" lvl="0" indent="-355600" algn="l" rtl="0">
              <a:spcBef>
                <a:spcPts val="0"/>
              </a:spcBef>
              <a:spcAft>
                <a:spcPts val="0"/>
              </a:spcAft>
              <a:buClr>
                <a:schemeClr val="lt1"/>
              </a:buClr>
              <a:buSzPts val="2000"/>
              <a:buChar char="●"/>
            </a:pPr>
            <a:r>
              <a:rPr lang="en-ZA" sz="2000">
                <a:solidFill>
                  <a:schemeClr val="lt1"/>
                </a:solidFill>
              </a:rPr>
              <a:t>Any procedures done, eg. suturing</a:t>
            </a:r>
            <a:endParaRPr sz="2000">
              <a:solidFill>
                <a:schemeClr val="lt1"/>
              </a:solidFill>
            </a:endParaRPr>
          </a:p>
          <a:p>
            <a:pPr marL="457200" lvl="0" indent="-355600" algn="l" rtl="0">
              <a:spcBef>
                <a:spcPts val="0"/>
              </a:spcBef>
              <a:spcAft>
                <a:spcPts val="0"/>
              </a:spcAft>
              <a:buClr>
                <a:schemeClr val="lt1"/>
              </a:buClr>
              <a:buSzPts val="2000"/>
              <a:buChar char="●"/>
            </a:pPr>
            <a:r>
              <a:rPr lang="en-ZA" sz="2000">
                <a:solidFill>
                  <a:schemeClr val="lt1"/>
                </a:solidFill>
              </a:rPr>
              <a:t>List any other practitioners if consulted</a:t>
            </a:r>
            <a:endParaRPr sz="2000">
              <a:solidFill>
                <a:schemeClr val="lt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6"/>
          <p:cNvSpPr txBox="1">
            <a:spLocks noGrp="1"/>
          </p:cNvSpPr>
          <p:nvPr>
            <p:ph type="title"/>
          </p:nvPr>
        </p:nvSpPr>
        <p:spPr>
          <a:xfrm>
            <a:off x="397643" y="215839"/>
            <a:ext cx="9906000" cy="1905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ZA"/>
              <a:t>W.Cl.4 form</a:t>
            </a:r>
            <a:endParaRPr/>
          </a:p>
        </p:txBody>
      </p:sp>
      <p:pic>
        <p:nvPicPr>
          <p:cNvPr id="437" name="Google Shape;437;p56"/>
          <p:cNvPicPr preferRelativeResize="0"/>
          <p:nvPr/>
        </p:nvPicPr>
        <p:blipFill>
          <a:blip r:embed="rId3">
            <a:alphaModFix/>
          </a:blip>
          <a:stretch>
            <a:fillRect/>
          </a:stretch>
        </p:blipFill>
        <p:spPr>
          <a:xfrm>
            <a:off x="152400" y="2120853"/>
            <a:ext cx="11887198" cy="4326486"/>
          </a:xfrm>
          <a:prstGeom prst="rect">
            <a:avLst/>
          </a:prstGeom>
          <a:noFill/>
          <a:ln>
            <a:noFill/>
          </a:ln>
        </p:spPr>
      </p:pic>
      <p:sp>
        <p:nvSpPr>
          <p:cNvPr id="438" name="Google Shape;438;p56"/>
          <p:cNvSpPr/>
          <p:nvPr/>
        </p:nvSpPr>
        <p:spPr>
          <a:xfrm>
            <a:off x="3631325" y="317925"/>
            <a:ext cx="6898200" cy="1438200"/>
          </a:xfrm>
          <a:prstGeom prst="wedgeRoundRectCallout">
            <a:avLst>
              <a:gd name="adj1" fmla="val -35383"/>
              <a:gd name="adj2" fmla="val 70163"/>
              <a:gd name="adj3" fmla="val 0"/>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55600" algn="l" rtl="0">
              <a:spcBef>
                <a:spcPts val="0"/>
              </a:spcBef>
              <a:spcAft>
                <a:spcPts val="0"/>
              </a:spcAft>
              <a:buClr>
                <a:schemeClr val="lt1"/>
              </a:buClr>
              <a:buSzPts val="2000"/>
              <a:buChar char="●"/>
            </a:pPr>
            <a:r>
              <a:rPr lang="en-ZA" sz="2000">
                <a:solidFill>
                  <a:schemeClr val="lt1"/>
                </a:solidFill>
              </a:rPr>
              <a:t>Your information</a:t>
            </a:r>
            <a:endParaRPr sz="2000">
              <a:solidFill>
                <a:schemeClr val="lt1"/>
              </a:solidFill>
            </a:endParaRPr>
          </a:p>
          <a:p>
            <a:pPr marL="457200" lvl="0" indent="-355600" algn="l" rtl="0">
              <a:spcBef>
                <a:spcPts val="0"/>
              </a:spcBef>
              <a:spcAft>
                <a:spcPts val="0"/>
              </a:spcAft>
              <a:buClr>
                <a:schemeClr val="lt1"/>
              </a:buClr>
              <a:buSzPts val="2000"/>
              <a:buChar char="●"/>
            </a:pPr>
            <a:r>
              <a:rPr lang="en-ZA" sz="2000">
                <a:solidFill>
                  <a:schemeClr val="lt1"/>
                </a:solidFill>
              </a:rPr>
              <a:t>Must be submitted within 14 days (by employee to employer for submission to Dept of Labour)</a:t>
            </a:r>
            <a:endParaRPr sz="2000">
              <a:solidFill>
                <a:schemeClr val="lt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7"/>
          <p:cNvSpPr txBox="1">
            <a:spLocks noGrp="1"/>
          </p:cNvSpPr>
          <p:nvPr>
            <p:ph type="title"/>
          </p:nvPr>
        </p:nvSpPr>
        <p:spPr>
          <a:xfrm>
            <a:off x="1141413" y="609600"/>
            <a:ext cx="9906000" cy="1905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ZA"/>
              <a:t>W.Cl.5 form</a:t>
            </a:r>
            <a:endParaRPr/>
          </a:p>
        </p:txBody>
      </p:sp>
      <p:sp>
        <p:nvSpPr>
          <p:cNvPr id="444" name="Google Shape;444;p57"/>
          <p:cNvSpPr txBox="1">
            <a:spLocks noGrp="1"/>
          </p:cNvSpPr>
          <p:nvPr>
            <p:ph type="body" idx="1"/>
          </p:nvPr>
        </p:nvSpPr>
        <p:spPr>
          <a:xfrm>
            <a:off x="1141413" y="2666999"/>
            <a:ext cx="9906000" cy="3124200"/>
          </a:xfrm>
          <a:prstGeom prst="rect">
            <a:avLst/>
          </a:prstGeom>
        </p:spPr>
        <p:txBody>
          <a:bodyPr spcFirstLastPara="1" wrap="square" lIns="91425" tIns="45700" rIns="91425" bIns="45700" anchor="ctr" anchorCtr="0">
            <a:normAutofit/>
          </a:bodyPr>
          <a:lstStyle/>
          <a:p>
            <a:pPr marL="457200" lvl="0" indent="-355600" algn="l" rtl="0">
              <a:spcBef>
                <a:spcPts val="400"/>
              </a:spcBef>
              <a:spcAft>
                <a:spcPts val="0"/>
              </a:spcAft>
              <a:buSzPts val="2000"/>
              <a:buChar char="●"/>
            </a:pPr>
            <a:r>
              <a:rPr lang="en-ZA"/>
              <a:t>If the occupational injury or illness is ongoing, this is to be submitted either as a final report (once the condition is stabilized and requires no further care), or as an update report (usually monthly) for submission to the Dept of Labour</a:t>
            </a:r>
            <a:endParaRPr/>
          </a:p>
          <a:p>
            <a:pPr marL="457200" lvl="0" indent="-355600" algn="l" rtl="0">
              <a:spcBef>
                <a:spcPts val="0"/>
              </a:spcBef>
              <a:spcAft>
                <a:spcPts val="0"/>
              </a:spcAft>
              <a:buSzPts val="2000"/>
              <a:buChar char="●"/>
            </a:pPr>
            <a:r>
              <a:rPr lang="en-ZA"/>
              <a:t>As with W.Cl.4, section for demographic information (at the top)  and a section for HCP details (at the end)</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58"/>
          <p:cNvSpPr txBox="1">
            <a:spLocks noGrp="1"/>
          </p:cNvSpPr>
          <p:nvPr>
            <p:ph type="title"/>
          </p:nvPr>
        </p:nvSpPr>
        <p:spPr>
          <a:xfrm>
            <a:off x="1141413" y="609600"/>
            <a:ext cx="9906000" cy="1905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ZA"/>
              <a:t>W.Cl.5 form</a:t>
            </a:r>
            <a:endParaRPr/>
          </a:p>
        </p:txBody>
      </p:sp>
      <p:pic>
        <p:nvPicPr>
          <p:cNvPr id="450" name="Google Shape;450;p58"/>
          <p:cNvPicPr preferRelativeResize="0"/>
          <p:nvPr/>
        </p:nvPicPr>
        <p:blipFill>
          <a:blip r:embed="rId3">
            <a:alphaModFix/>
          </a:blip>
          <a:stretch>
            <a:fillRect/>
          </a:stretch>
        </p:blipFill>
        <p:spPr>
          <a:xfrm>
            <a:off x="152400" y="2667000"/>
            <a:ext cx="11887204" cy="3163589"/>
          </a:xfrm>
          <a:prstGeom prst="rect">
            <a:avLst/>
          </a:prstGeom>
          <a:noFill/>
          <a:ln>
            <a:noFill/>
          </a:ln>
        </p:spPr>
      </p:pic>
      <p:sp>
        <p:nvSpPr>
          <p:cNvPr id="451" name="Google Shape;451;p58"/>
          <p:cNvSpPr/>
          <p:nvPr/>
        </p:nvSpPr>
        <p:spPr>
          <a:xfrm>
            <a:off x="4725116" y="430228"/>
            <a:ext cx="5979300" cy="1773600"/>
          </a:xfrm>
          <a:prstGeom prst="wedgeRoundRectCallout">
            <a:avLst>
              <a:gd name="adj1" fmla="val -35853"/>
              <a:gd name="adj2" fmla="val 67995"/>
              <a:gd name="adj3" fmla="val 0"/>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457200" lvl="0" indent="-355600" algn="l" rtl="0">
              <a:spcBef>
                <a:spcPts val="0"/>
              </a:spcBef>
              <a:spcAft>
                <a:spcPts val="0"/>
              </a:spcAft>
              <a:buClr>
                <a:schemeClr val="lt1"/>
              </a:buClr>
              <a:buSzPts val="2000"/>
              <a:buChar char="●"/>
            </a:pPr>
            <a:r>
              <a:rPr lang="en-ZA" sz="2000">
                <a:solidFill>
                  <a:schemeClr val="lt1"/>
                </a:solidFill>
                <a:highlight>
                  <a:schemeClr val="lt2"/>
                </a:highlight>
              </a:rPr>
              <a:t>List any procedures/tests done since the first medical report (W.Cl.4)</a:t>
            </a:r>
            <a:endParaRPr sz="2000">
              <a:solidFill>
                <a:schemeClr val="lt1"/>
              </a:solidFill>
              <a:highlight>
                <a:schemeClr val="lt2"/>
              </a:highlight>
            </a:endParaRPr>
          </a:p>
          <a:p>
            <a:pPr marL="457200" lvl="0" indent="-355600" algn="l" rtl="0">
              <a:spcBef>
                <a:spcPts val="0"/>
              </a:spcBef>
              <a:spcAft>
                <a:spcPts val="0"/>
              </a:spcAft>
              <a:buClr>
                <a:schemeClr val="lt1"/>
              </a:buClr>
              <a:buSzPts val="2000"/>
              <a:buChar char="●"/>
            </a:pPr>
            <a:r>
              <a:rPr lang="en-ZA" sz="2000">
                <a:solidFill>
                  <a:schemeClr val="lt1"/>
                </a:solidFill>
                <a:highlight>
                  <a:schemeClr val="lt2"/>
                </a:highlight>
              </a:rPr>
              <a:t>Any ongoing care/treatment requirements</a:t>
            </a:r>
            <a:endParaRPr sz="2000">
              <a:solidFill>
                <a:schemeClr val="lt1"/>
              </a:solidFill>
              <a:highlight>
                <a:schemeClr val="lt2"/>
              </a:highligh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59"/>
          <p:cNvSpPr txBox="1">
            <a:spLocks noGrp="1"/>
          </p:cNvSpPr>
          <p:nvPr>
            <p:ph type="title"/>
          </p:nvPr>
        </p:nvSpPr>
        <p:spPr>
          <a:xfrm>
            <a:off x="1141413" y="609600"/>
            <a:ext cx="9906000" cy="1905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ZA"/>
              <a:t>W.Cl.5 form</a:t>
            </a:r>
            <a:endParaRPr/>
          </a:p>
        </p:txBody>
      </p:sp>
      <p:pic>
        <p:nvPicPr>
          <p:cNvPr id="457" name="Google Shape;457;p59"/>
          <p:cNvPicPr preferRelativeResize="0"/>
          <p:nvPr/>
        </p:nvPicPr>
        <p:blipFill>
          <a:blip r:embed="rId3">
            <a:alphaModFix/>
          </a:blip>
          <a:stretch>
            <a:fillRect/>
          </a:stretch>
        </p:blipFill>
        <p:spPr>
          <a:xfrm>
            <a:off x="152400" y="3469105"/>
            <a:ext cx="11887200" cy="2357256"/>
          </a:xfrm>
          <a:prstGeom prst="rect">
            <a:avLst/>
          </a:prstGeom>
          <a:noFill/>
          <a:ln>
            <a:noFill/>
          </a:ln>
        </p:spPr>
      </p:pic>
      <p:sp>
        <p:nvSpPr>
          <p:cNvPr id="458" name="Google Shape;458;p59"/>
          <p:cNvSpPr/>
          <p:nvPr/>
        </p:nvSpPr>
        <p:spPr>
          <a:xfrm>
            <a:off x="4914734" y="544802"/>
            <a:ext cx="5199000" cy="2034600"/>
          </a:xfrm>
          <a:prstGeom prst="wedgeRoundRectCallout">
            <a:avLst>
              <a:gd name="adj1" fmla="val -41667"/>
              <a:gd name="adj2" fmla="val 78974"/>
              <a:gd name="adj3" fmla="val 0"/>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457200" lvl="0" indent="-355600" algn="l" rtl="0">
              <a:spcBef>
                <a:spcPts val="0"/>
              </a:spcBef>
              <a:spcAft>
                <a:spcPts val="0"/>
              </a:spcAft>
              <a:buClr>
                <a:schemeClr val="lt1"/>
              </a:buClr>
              <a:buSzPts val="2000"/>
              <a:buChar char="●"/>
            </a:pPr>
            <a:r>
              <a:rPr lang="en-ZA" sz="2000">
                <a:solidFill>
                  <a:schemeClr val="lt1"/>
                </a:solidFill>
              </a:rPr>
              <a:t>Relevant dates</a:t>
            </a:r>
            <a:endParaRPr sz="2000">
              <a:solidFill>
                <a:schemeClr val="lt1"/>
              </a:solidFill>
            </a:endParaRPr>
          </a:p>
          <a:p>
            <a:pPr marL="457200" lvl="0" indent="-355600" algn="l" rtl="0">
              <a:spcBef>
                <a:spcPts val="0"/>
              </a:spcBef>
              <a:spcAft>
                <a:spcPts val="0"/>
              </a:spcAft>
              <a:buClr>
                <a:schemeClr val="lt1"/>
              </a:buClr>
              <a:buSzPts val="2000"/>
              <a:buChar char="●"/>
            </a:pPr>
            <a:r>
              <a:rPr lang="en-ZA" sz="2000">
                <a:solidFill>
                  <a:schemeClr val="lt1"/>
                </a:solidFill>
              </a:rPr>
              <a:t>Whether condition is stable</a:t>
            </a:r>
            <a:endParaRPr sz="2000">
              <a:solidFill>
                <a:schemeClr val="lt1"/>
              </a:solidFill>
            </a:endParaRPr>
          </a:p>
          <a:p>
            <a:pPr marL="457200" lvl="0" indent="-355600" algn="l" rtl="0">
              <a:spcBef>
                <a:spcPts val="0"/>
              </a:spcBef>
              <a:spcAft>
                <a:spcPts val="0"/>
              </a:spcAft>
              <a:buClr>
                <a:schemeClr val="lt1"/>
              </a:buClr>
              <a:buSzPts val="2000"/>
              <a:buChar char="●"/>
            </a:pPr>
            <a:r>
              <a:rPr lang="en-ZA" sz="2000">
                <a:solidFill>
                  <a:schemeClr val="lt1"/>
                </a:solidFill>
              </a:rPr>
              <a:t>Any permanent sequelae as a result of the accident</a:t>
            </a:r>
            <a:endParaRPr sz="2000">
              <a:solidFill>
                <a:schemeClr val="lt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60"/>
          <p:cNvSpPr txBox="1">
            <a:spLocks noGrp="1"/>
          </p:cNvSpPr>
          <p:nvPr>
            <p:ph type="ctrTitle"/>
          </p:nvPr>
        </p:nvSpPr>
        <p:spPr>
          <a:xfrm>
            <a:off x="4716200" y="2104533"/>
            <a:ext cx="6690000" cy="21051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ZA"/>
              <a:t>SASSA Disability Grant Forms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61"/>
          <p:cNvSpPr txBox="1">
            <a:spLocks noGrp="1"/>
          </p:cNvSpPr>
          <p:nvPr>
            <p:ph type="title"/>
          </p:nvPr>
        </p:nvSpPr>
        <p:spPr>
          <a:xfrm>
            <a:off x="1141413" y="609600"/>
            <a:ext cx="9906000" cy="1905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ZA"/>
              <a:t>Disability Grant Forms</a:t>
            </a:r>
            <a:endParaRPr/>
          </a:p>
        </p:txBody>
      </p:sp>
      <p:sp>
        <p:nvSpPr>
          <p:cNvPr id="469" name="Google Shape;469;p61"/>
          <p:cNvSpPr txBox="1">
            <a:spLocks noGrp="1"/>
          </p:cNvSpPr>
          <p:nvPr>
            <p:ph type="body" idx="1"/>
          </p:nvPr>
        </p:nvSpPr>
        <p:spPr>
          <a:xfrm>
            <a:off x="1141413" y="2666999"/>
            <a:ext cx="9906000" cy="3124200"/>
          </a:xfrm>
          <a:prstGeom prst="rect">
            <a:avLst/>
          </a:prstGeom>
        </p:spPr>
        <p:txBody>
          <a:bodyPr spcFirstLastPara="1" wrap="square" lIns="91425" tIns="45700" rIns="91425" bIns="45700" anchor="ctr" anchorCtr="0">
            <a:normAutofit/>
          </a:bodyPr>
          <a:lstStyle/>
          <a:p>
            <a:pPr marL="457200" lvl="0" indent="-355600" algn="l" rtl="0">
              <a:spcBef>
                <a:spcPts val="400"/>
              </a:spcBef>
              <a:spcAft>
                <a:spcPts val="0"/>
              </a:spcAft>
              <a:buSzPts val="2000"/>
              <a:buChar char="●"/>
            </a:pPr>
            <a:r>
              <a:rPr lang="en-ZA"/>
              <a:t>Multiple requirements for applicants (incl age of 18y-65y)</a:t>
            </a:r>
            <a:endParaRPr/>
          </a:p>
          <a:p>
            <a:pPr marL="457200" lvl="0" indent="-355600" algn="l" rtl="0">
              <a:spcBef>
                <a:spcPts val="0"/>
              </a:spcBef>
              <a:spcAft>
                <a:spcPts val="0"/>
              </a:spcAft>
              <a:buSzPts val="2000"/>
              <a:buChar char="●"/>
            </a:pPr>
            <a:r>
              <a:rPr lang="en-ZA"/>
              <a:t>Medical assessment form filled in by HCP</a:t>
            </a:r>
            <a:endParaRPr/>
          </a:p>
          <a:p>
            <a:pPr marL="457200" lvl="0" indent="-355600" algn="l" rtl="0">
              <a:spcBef>
                <a:spcPts val="0"/>
              </a:spcBef>
              <a:spcAft>
                <a:spcPts val="0"/>
              </a:spcAft>
              <a:buSzPts val="2000"/>
              <a:buChar char="●"/>
            </a:pPr>
            <a:r>
              <a:rPr lang="en-ZA"/>
              <a:t>HCP states whether applicant should qualify/ should not qualify, according to clinical findings</a:t>
            </a:r>
            <a:endParaRPr/>
          </a:p>
          <a:p>
            <a:pPr marL="457200" lvl="0" indent="-355600" algn="l" rtl="0">
              <a:spcBef>
                <a:spcPts val="0"/>
              </a:spcBef>
              <a:spcAft>
                <a:spcPts val="0"/>
              </a:spcAft>
              <a:buSzPts val="2000"/>
              <a:buChar char="●"/>
            </a:pPr>
            <a:r>
              <a:rPr lang="en-ZA"/>
              <a:t>Final decision lies with SASSA</a:t>
            </a:r>
            <a:endParaRPr/>
          </a:p>
          <a:p>
            <a:pPr marL="457200" lvl="0" indent="-355600" algn="l" rtl="0">
              <a:spcBef>
                <a:spcPts val="0"/>
              </a:spcBef>
              <a:spcAft>
                <a:spcPts val="0"/>
              </a:spcAft>
              <a:buSzPts val="2000"/>
              <a:buChar char="●"/>
            </a:pPr>
            <a:r>
              <a:rPr lang="en-ZA"/>
              <a:t>No publicly available predefined list of conditions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62"/>
          <p:cNvSpPr txBox="1">
            <a:spLocks noGrp="1"/>
          </p:cNvSpPr>
          <p:nvPr>
            <p:ph type="title"/>
          </p:nvPr>
        </p:nvSpPr>
        <p:spPr>
          <a:xfrm>
            <a:off x="1730000" y="525000"/>
            <a:ext cx="9385200" cy="12189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ZA"/>
              <a:t>References</a:t>
            </a:r>
            <a:endParaRPr/>
          </a:p>
        </p:txBody>
      </p:sp>
      <p:sp>
        <p:nvSpPr>
          <p:cNvPr id="475" name="Google Shape;475;p62"/>
          <p:cNvSpPr txBox="1">
            <a:spLocks noGrp="1"/>
          </p:cNvSpPr>
          <p:nvPr>
            <p:ph type="body" idx="1"/>
          </p:nvPr>
        </p:nvSpPr>
        <p:spPr>
          <a:xfrm>
            <a:off x="1730000" y="2090067"/>
            <a:ext cx="9385200" cy="3881700"/>
          </a:xfrm>
          <a:prstGeom prst="rect">
            <a:avLst/>
          </a:prstGeom>
        </p:spPr>
        <p:txBody>
          <a:bodyPr spcFirstLastPara="1" wrap="square" lIns="121900" tIns="121900" rIns="121900" bIns="121900" anchor="t" anchorCtr="0">
            <a:normAutofit fontScale="70000" lnSpcReduction="20000"/>
          </a:bodyPr>
          <a:lstStyle/>
          <a:p>
            <a:pPr marL="457200" lvl="0" indent="-304165" algn="l" rtl="0">
              <a:spcBef>
                <a:spcPts val="0"/>
              </a:spcBef>
              <a:spcAft>
                <a:spcPts val="0"/>
              </a:spcAft>
              <a:buSzPct val="100000"/>
              <a:buChar char="●"/>
            </a:pPr>
            <a:r>
              <a:rPr lang="en-ZA"/>
              <a:t>https://www.hrw.org/legacy/reports/1997/safrica/Safrica-06.htm</a:t>
            </a:r>
            <a:endParaRPr/>
          </a:p>
          <a:p>
            <a:pPr marL="457200" lvl="0" indent="-304165" algn="l" rtl="0">
              <a:spcBef>
                <a:spcPts val="0"/>
              </a:spcBef>
              <a:spcAft>
                <a:spcPts val="0"/>
              </a:spcAft>
              <a:buSzPct val="100000"/>
              <a:buChar char="●"/>
            </a:pPr>
            <a:r>
              <a:rPr lang="en-ZA"/>
              <a:t>V Rozzi (2014), Laceration or incised wound: Know the difference, American College of Emergency Physicians</a:t>
            </a:r>
            <a:endParaRPr/>
          </a:p>
          <a:p>
            <a:pPr marL="457200" lvl="0" indent="-304165" algn="l" rtl="0">
              <a:spcBef>
                <a:spcPts val="0"/>
              </a:spcBef>
              <a:spcAft>
                <a:spcPts val="0"/>
              </a:spcAft>
              <a:buSzPct val="100000"/>
              <a:buChar char="●"/>
            </a:pPr>
            <a:r>
              <a:rPr lang="en-ZA"/>
              <a:t>JM Kotzé &amp; H Brits (2018) Do we miss half of the injuries sustained during rape because we cannot see them? An overview of the use of toluidine blue tissue stain in the medical assessment of rape cases, South African Family Practice, 60:2, 37-40, DOI: 10.1080/20786190.2017.1386868</a:t>
            </a:r>
            <a:endParaRPr/>
          </a:p>
          <a:p>
            <a:pPr marL="457200" lvl="0" indent="-304165" algn="l" rtl="0">
              <a:spcBef>
                <a:spcPts val="0"/>
              </a:spcBef>
              <a:spcAft>
                <a:spcPts val="0"/>
              </a:spcAft>
              <a:buSzPct val="100000"/>
              <a:buChar char="●"/>
            </a:pPr>
            <a:r>
              <a:rPr lang="en-ZA"/>
              <a:t>Jina, R, &amp; Kotzé, J M. (2016). Improving the recording of clinical medicolegal findings in South Africa. SAMJ: South African Medical Journal, 106(9), 872-873. https://dx.doi.org/10.7196/samj.2016.v106i9.11081</a:t>
            </a:r>
            <a:endParaRPr/>
          </a:p>
          <a:p>
            <a:pPr marL="457200" lvl="0" indent="-304165" algn="l" rtl="0">
              <a:spcBef>
                <a:spcPts val="0"/>
              </a:spcBef>
              <a:spcAft>
                <a:spcPts val="0"/>
              </a:spcAft>
              <a:buSzPct val="100000"/>
              <a:buChar char="●"/>
            </a:pPr>
            <a:r>
              <a:rPr lang="en-ZA"/>
              <a:t>JM Kotze ET all (2014). Medico-legal documentation: South African Police Services forms, Department of Justice forms and patient information (Parts 1-3), South African Family Practice  2014; 56(5):16-22</a:t>
            </a:r>
            <a:endParaRPr/>
          </a:p>
          <a:p>
            <a:pPr marL="457200" lvl="0" indent="-304165" algn="l" rtl="0">
              <a:spcBef>
                <a:spcPts val="0"/>
              </a:spcBef>
              <a:spcAft>
                <a:spcPts val="0"/>
              </a:spcAft>
              <a:buSzPct val="100000"/>
              <a:buChar char="●"/>
            </a:pPr>
            <a:r>
              <a:rPr lang="en-ZA"/>
              <a:t>http://www.kznhealth.gov.za/forensic/J88guidelines.pdf</a:t>
            </a:r>
            <a:endParaRPr/>
          </a:p>
          <a:p>
            <a:pPr marL="457200" lvl="0" indent="-304165" algn="l" rtl="0">
              <a:spcBef>
                <a:spcPts val="0"/>
              </a:spcBef>
              <a:spcAft>
                <a:spcPts val="0"/>
              </a:spcAft>
              <a:buSzPct val="100000"/>
              <a:buChar char="●"/>
            </a:pPr>
            <a:r>
              <a:rPr lang="en-ZA"/>
              <a:t>https://www.justice.gov.za/forms/other/J088.pdf</a:t>
            </a:r>
            <a:endParaRPr/>
          </a:p>
          <a:p>
            <a:pPr marL="457200" lvl="0" indent="-304165" algn="l" rtl="0">
              <a:spcBef>
                <a:spcPts val="0"/>
              </a:spcBef>
              <a:spcAft>
                <a:spcPts val="0"/>
              </a:spcAft>
              <a:buSzPct val="100000"/>
              <a:buChar char="●"/>
            </a:pPr>
            <a:r>
              <a:rPr lang="en-ZA"/>
              <a:t>Rowe K, Botha H, Mahomed H, Schlemmer A. Justice through the J88: The doctor's role in the criminal justice system. S Afr Med J. 2013 Jun;103(7):437.</a:t>
            </a:r>
            <a:endParaRPr/>
          </a:p>
          <a:p>
            <a:pPr marL="457200" lvl="0" indent="-304165" algn="l" rtl="0">
              <a:spcBef>
                <a:spcPts val="0"/>
              </a:spcBef>
              <a:spcAft>
                <a:spcPts val="0"/>
              </a:spcAft>
              <a:buSzPct val="100000"/>
              <a:buChar char="●"/>
            </a:pPr>
            <a:r>
              <a:rPr lang="en-ZA"/>
              <a:t>R Mogale ET al. “If it is a tear let it be a tear, not a laceration”: Form J88 as evidence in prosecution of violence against women in South Africa, African Safety Promotion Journal, Vol. 13, No. 2, 2015</a:t>
            </a:r>
            <a:endParaRPr/>
          </a:p>
          <a:p>
            <a:pPr marL="457200" lvl="0" indent="-304165" algn="l" rtl="0">
              <a:spcBef>
                <a:spcPts val="0"/>
              </a:spcBef>
              <a:spcAft>
                <a:spcPts val="0"/>
              </a:spcAft>
              <a:buSzPct val="100000"/>
              <a:buChar char="●"/>
            </a:pPr>
            <a:r>
              <a:rPr lang="en-ZA"/>
              <a:t>J88: not just another medical form, Juniors Doctor South Africa, volume 5 issue 2, October 2014</a:t>
            </a:r>
            <a:endParaRPr/>
          </a:p>
          <a:p>
            <a:pPr marL="457200" lvl="0" indent="-304165" algn="l" rtl="0">
              <a:spcBef>
                <a:spcPts val="0"/>
              </a:spcBef>
              <a:spcAft>
                <a:spcPts val="0"/>
              </a:spcAft>
              <a:buSzPct val="100000"/>
              <a:buChar char="●"/>
            </a:pPr>
            <a:r>
              <a:rPr lang="en-ZA"/>
              <a:t>https://www.samedical.org/images/attachments/Article%20for%20SAMA%20Insider%20-%20J88%20-%20Are%20you%20allowed%20to%20refuse.pdf</a:t>
            </a:r>
            <a:endParaRPr/>
          </a:p>
          <a:p>
            <a:pPr marL="457200" lvl="0" indent="-304165" algn="l" rtl="0">
              <a:spcBef>
                <a:spcPts val="0"/>
              </a:spcBef>
              <a:spcAft>
                <a:spcPts val="0"/>
              </a:spcAft>
              <a:buSzPct val="100000"/>
              <a:buChar char="●"/>
            </a:pPr>
            <a:r>
              <a:rPr lang="en-ZA"/>
              <a:t>https://www.labourguide.co.za/injuries-on-duty/177-claiming-procedure-for-injuries-on-duty</a:t>
            </a:r>
            <a:endParaRPr/>
          </a:p>
          <a:p>
            <a:pPr marL="457200" lvl="0" indent="-304165" algn="l" rtl="0">
              <a:spcBef>
                <a:spcPts val="0"/>
              </a:spcBef>
              <a:spcAft>
                <a:spcPts val="0"/>
              </a:spcAft>
              <a:buSzPct val="100000"/>
              <a:buChar char="●"/>
            </a:pPr>
            <a:r>
              <a:rPr lang="en-ZA"/>
              <a:t>https://www.dreamstime.com/photos-images/skin-abrasion.html</a:t>
            </a:r>
            <a:endParaRPr/>
          </a:p>
          <a:p>
            <a:pPr marL="457200" lvl="0" indent="-304165" algn="l" rtl="0">
              <a:spcBef>
                <a:spcPts val="0"/>
              </a:spcBef>
              <a:spcAft>
                <a:spcPts val="0"/>
              </a:spcAft>
              <a:buSzPct val="100000"/>
              <a:buChar char="●"/>
            </a:pPr>
            <a:r>
              <a:rPr lang="en-ZA"/>
              <a:t>https://www.acepnow.com/article/laceration-incised-wound-know-difference/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8"/>
          <p:cNvSpPr txBox="1">
            <a:spLocks noGrp="1"/>
          </p:cNvSpPr>
          <p:nvPr>
            <p:ph type="title"/>
          </p:nvPr>
        </p:nvSpPr>
        <p:spPr>
          <a:xfrm>
            <a:off x="1141413" y="609600"/>
            <a:ext cx="9905998" cy="1905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3200"/>
              <a:buFont typeface="Arial"/>
              <a:buNone/>
            </a:pPr>
            <a:r>
              <a:rPr lang="en-ZA"/>
              <a:t>J88 – PRINCIPLES FOR CORRECT COMPLETION?</a:t>
            </a:r>
            <a:endParaRPr/>
          </a:p>
        </p:txBody>
      </p:sp>
      <p:sp>
        <p:nvSpPr>
          <p:cNvPr id="164" name="Google Shape;164;p18"/>
          <p:cNvSpPr txBox="1">
            <a:spLocks noGrp="1"/>
          </p:cNvSpPr>
          <p:nvPr>
            <p:ph type="body" idx="1"/>
          </p:nvPr>
        </p:nvSpPr>
        <p:spPr>
          <a:xfrm>
            <a:off x="1141413" y="2666999"/>
            <a:ext cx="9905998" cy="3124201"/>
          </a:xfrm>
          <a:prstGeom prst="rect">
            <a:avLst/>
          </a:prstGeom>
          <a:noFill/>
          <a:ln>
            <a:noFill/>
          </a:ln>
        </p:spPr>
        <p:txBody>
          <a:bodyPr spcFirstLastPara="1" wrap="square" lIns="91425" tIns="45700" rIns="91425" bIns="45700" anchor="ctr" anchorCtr="0">
            <a:normAutofit lnSpcReduction="20000"/>
          </a:bodyPr>
          <a:lstStyle/>
          <a:p>
            <a:pPr marL="285750" lvl="0" indent="-295275" algn="l" rtl="0">
              <a:spcBef>
                <a:spcPts val="0"/>
              </a:spcBef>
              <a:spcAft>
                <a:spcPts val="0"/>
              </a:spcAft>
              <a:buSzPts val="2000"/>
              <a:buChar char="●"/>
            </a:pPr>
            <a:r>
              <a:rPr lang="en-ZA"/>
              <a:t>Patient should firstly register a case docket via the case investigating officer</a:t>
            </a:r>
            <a:endParaRPr/>
          </a:p>
          <a:p>
            <a:pPr marL="285750" lvl="0" indent="-295275" algn="l" rtl="0">
              <a:spcBef>
                <a:spcPts val="970"/>
              </a:spcBef>
              <a:spcAft>
                <a:spcPts val="0"/>
              </a:spcAft>
              <a:buSzPts val="2000"/>
              <a:buChar char="●"/>
            </a:pPr>
            <a:r>
              <a:rPr lang="en-ZA"/>
              <a:t>Patient should give informed consent by means of a signed and witnessed form SAP 308 (a legal requirement in sexual assault cases)</a:t>
            </a:r>
            <a:endParaRPr/>
          </a:p>
          <a:p>
            <a:pPr marL="285750" lvl="0" indent="-295275" algn="l" rtl="0">
              <a:spcBef>
                <a:spcPts val="970"/>
              </a:spcBef>
              <a:spcAft>
                <a:spcPts val="0"/>
              </a:spcAft>
              <a:buSzPts val="2000"/>
              <a:buChar char="●"/>
            </a:pPr>
            <a:r>
              <a:rPr lang="en-ZA"/>
              <a:t>Patient should then present to HCP for examination, if previously examined, to then fill out j88</a:t>
            </a:r>
            <a:endParaRPr/>
          </a:p>
          <a:p>
            <a:pPr marL="285750" lvl="0" indent="-295275" algn="l" rtl="0">
              <a:spcBef>
                <a:spcPts val="970"/>
              </a:spcBef>
              <a:spcAft>
                <a:spcPts val="0"/>
              </a:spcAft>
              <a:buSzPts val="2000"/>
              <a:buChar char="●"/>
            </a:pPr>
            <a:r>
              <a:rPr lang="en-ZA"/>
              <a:t>The SAP 308 form must be retained by the doctor in the patients file </a:t>
            </a:r>
            <a:endParaRPr/>
          </a:p>
          <a:p>
            <a:pPr marL="285750" lvl="0" indent="-295275" algn="l" rtl="0">
              <a:spcBef>
                <a:spcPts val="970"/>
              </a:spcBef>
              <a:spcAft>
                <a:spcPts val="0"/>
              </a:spcAft>
              <a:buSzPts val="2000"/>
              <a:buChar char="●"/>
            </a:pPr>
            <a:r>
              <a:rPr lang="en-ZA"/>
              <a:t>According to the South African Justice system, the J88 form should be filled out by an accredited healthcare practitioner</a:t>
            </a:r>
            <a:endParaRPr/>
          </a:p>
          <a:p>
            <a:pPr marL="0" lvl="0" indent="0" algn="l" rtl="0">
              <a:spcBef>
                <a:spcPts val="970"/>
              </a:spcBef>
              <a:spcAft>
                <a:spcPts val="0"/>
              </a:spcAft>
              <a:buSzPts val="20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9"/>
          <p:cNvSpPr txBox="1">
            <a:spLocks noGrp="1"/>
          </p:cNvSpPr>
          <p:nvPr>
            <p:ph type="title"/>
          </p:nvPr>
        </p:nvSpPr>
        <p:spPr>
          <a:xfrm>
            <a:off x="1141413" y="609600"/>
            <a:ext cx="9905998" cy="1905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3200"/>
              <a:buFont typeface="Arial"/>
              <a:buNone/>
            </a:pPr>
            <a:r>
              <a:rPr lang="en-ZA"/>
              <a:t>GENERAL GUIDELINES FOR COMPLETION OF J88 FORMS</a:t>
            </a:r>
            <a:endParaRPr/>
          </a:p>
        </p:txBody>
      </p:sp>
      <p:sp>
        <p:nvSpPr>
          <p:cNvPr id="170" name="Google Shape;170;p19"/>
          <p:cNvSpPr txBox="1">
            <a:spLocks noGrp="1"/>
          </p:cNvSpPr>
          <p:nvPr>
            <p:ph type="body" idx="1"/>
          </p:nvPr>
        </p:nvSpPr>
        <p:spPr>
          <a:xfrm>
            <a:off x="1143000" y="2514600"/>
            <a:ext cx="9906000" cy="3630600"/>
          </a:xfrm>
          <a:prstGeom prst="rect">
            <a:avLst/>
          </a:prstGeom>
          <a:noFill/>
          <a:ln>
            <a:noFill/>
          </a:ln>
        </p:spPr>
        <p:txBody>
          <a:bodyPr spcFirstLastPara="1" wrap="square" lIns="91425" tIns="45700" rIns="91425" bIns="45700" anchor="ctr" anchorCtr="0">
            <a:normAutofit fontScale="25000" lnSpcReduction="20000"/>
          </a:bodyPr>
          <a:lstStyle/>
          <a:p>
            <a:pPr marL="285750" lvl="0" indent="-285750" algn="l" rtl="0">
              <a:spcBef>
                <a:spcPts val="0"/>
              </a:spcBef>
              <a:spcAft>
                <a:spcPts val="0"/>
              </a:spcAft>
              <a:buSzPct val="100000"/>
              <a:buChar char="●"/>
            </a:pPr>
            <a:r>
              <a:rPr lang="en-ZA" sz="6800"/>
              <a:t>Diligent and in Full</a:t>
            </a:r>
            <a:endParaRPr sz="6800"/>
          </a:p>
          <a:p>
            <a:pPr marL="285750" lvl="0" indent="-285750" algn="l" rtl="0">
              <a:spcBef>
                <a:spcPts val="940"/>
              </a:spcBef>
              <a:spcAft>
                <a:spcPts val="0"/>
              </a:spcAft>
              <a:buSzPct val="100000"/>
              <a:buChar char="●"/>
            </a:pPr>
            <a:r>
              <a:rPr lang="en-ZA" sz="6800"/>
              <a:t>In your own handwriting and signature</a:t>
            </a:r>
            <a:endParaRPr sz="6800"/>
          </a:p>
          <a:p>
            <a:pPr marL="285750" lvl="0" indent="-285750" algn="l" rtl="0">
              <a:spcBef>
                <a:spcPts val="940"/>
              </a:spcBef>
              <a:spcAft>
                <a:spcPts val="0"/>
              </a:spcAft>
              <a:buSzPct val="100000"/>
              <a:buChar char="●"/>
            </a:pPr>
            <a:r>
              <a:rPr lang="en-ZA" sz="6800"/>
              <a:t>No acronyms (e.g. NAD) or unofficial abbreviations</a:t>
            </a:r>
            <a:endParaRPr sz="6800"/>
          </a:p>
          <a:p>
            <a:pPr marL="285750" lvl="0" indent="-285750" algn="l" rtl="0">
              <a:spcBef>
                <a:spcPts val="940"/>
              </a:spcBef>
              <a:spcAft>
                <a:spcPts val="0"/>
              </a:spcAft>
              <a:buSzPct val="100000"/>
              <a:buChar char="●"/>
            </a:pPr>
            <a:r>
              <a:rPr lang="en-ZA" sz="6800"/>
              <a:t>Languages: English or Afrikaans</a:t>
            </a:r>
            <a:endParaRPr sz="6800"/>
          </a:p>
          <a:p>
            <a:pPr marL="285750" lvl="0" indent="-285750" algn="l" rtl="0">
              <a:spcBef>
                <a:spcPts val="940"/>
              </a:spcBef>
              <a:spcAft>
                <a:spcPts val="0"/>
              </a:spcAft>
              <a:buSzPct val="100000"/>
              <a:buChar char="●"/>
            </a:pPr>
            <a:r>
              <a:rPr lang="en-ZA" sz="6800"/>
              <a:t>Exact descriptions, medical and legal relevance</a:t>
            </a:r>
            <a:endParaRPr sz="6800"/>
          </a:p>
          <a:p>
            <a:pPr marL="285750" lvl="0" indent="-285750" algn="l" rtl="0">
              <a:spcBef>
                <a:spcPts val="940"/>
              </a:spcBef>
              <a:spcAft>
                <a:spcPts val="0"/>
              </a:spcAft>
              <a:buSzPct val="100000"/>
              <a:buChar char="●"/>
            </a:pPr>
            <a:r>
              <a:rPr lang="en-ZA" sz="6800"/>
              <a:t>Location of injury indicated on diagrams</a:t>
            </a:r>
            <a:endParaRPr sz="6800"/>
          </a:p>
          <a:p>
            <a:pPr marL="285750" lvl="0" indent="-285750" algn="l" rtl="0">
              <a:spcBef>
                <a:spcPts val="940"/>
              </a:spcBef>
              <a:spcAft>
                <a:spcPts val="0"/>
              </a:spcAft>
              <a:buSzPct val="100000"/>
              <a:buChar char="●"/>
            </a:pPr>
            <a:r>
              <a:rPr lang="en-ZA" sz="6800"/>
              <a:t>Alterations countersigned and dated</a:t>
            </a:r>
            <a:endParaRPr sz="6800"/>
          </a:p>
          <a:p>
            <a:pPr marL="285750" lvl="0" indent="-285750" algn="l" rtl="0">
              <a:spcBef>
                <a:spcPts val="940"/>
              </a:spcBef>
              <a:spcAft>
                <a:spcPts val="0"/>
              </a:spcAft>
              <a:buSzPct val="100000"/>
              <a:buChar char="●"/>
            </a:pPr>
            <a:r>
              <a:rPr lang="en-ZA" sz="6800"/>
              <a:t>No blank areas – if areas are not applicable,  reasons should be stated</a:t>
            </a:r>
            <a:endParaRPr sz="6800"/>
          </a:p>
          <a:p>
            <a:pPr marL="285750" lvl="0" indent="-285750" algn="l" rtl="0">
              <a:spcBef>
                <a:spcPts val="940"/>
              </a:spcBef>
              <a:spcAft>
                <a:spcPts val="0"/>
              </a:spcAft>
              <a:buSzPct val="100000"/>
              <a:buChar char="●"/>
            </a:pPr>
            <a:r>
              <a:rPr lang="en-ZA" sz="6800"/>
              <a:t>Black pen</a:t>
            </a:r>
            <a:endParaRPr sz="6800"/>
          </a:p>
          <a:p>
            <a:pPr marL="285750" lvl="0" indent="-177800" algn="l" rtl="0">
              <a:spcBef>
                <a:spcPts val="940"/>
              </a:spcBef>
              <a:spcAft>
                <a:spcPts val="0"/>
              </a:spcAft>
              <a:buSzPct val="117647"/>
              <a:buNone/>
            </a:pPr>
            <a:endParaRPr/>
          </a:p>
          <a:p>
            <a:pPr marL="285750" lvl="0" indent="-177800" algn="l" rtl="0">
              <a:spcBef>
                <a:spcPts val="940"/>
              </a:spcBef>
              <a:spcAft>
                <a:spcPts val="0"/>
              </a:spcAft>
              <a:buSzPct val="117647"/>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0"/>
          <p:cNvSpPr txBox="1">
            <a:spLocks noGrp="1"/>
          </p:cNvSpPr>
          <p:nvPr>
            <p:ph type="title"/>
          </p:nvPr>
        </p:nvSpPr>
        <p:spPr>
          <a:xfrm>
            <a:off x="1141413" y="609600"/>
            <a:ext cx="9905998" cy="1905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3200"/>
              <a:buFont typeface="Arial"/>
              <a:buNone/>
            </a:pPr>
            <a:r>
              <a:rPr lang="en-ZA"/>
              <a:t>HEARSAY INFORMATION</a:t>
            </a:r>
            <a:endParaRPr/>
          </a:p>
        </p:txBody>
      </p:sp>
      <p:sp>
        <p:nvSpPr>
          <p:cNvPr id="176" name="Google Shape;176;p20"/>
          <p:cNvSpPr txBox="1">
            <a:spLocks noGrp="1"/>
          </p:cNvSpPr>
          <p:nvPr>
            <p:ph type="body" idx="1"/>
          </p:nvPr>
        </p:nvSpPr>
        <p:spPr>
          <a:xfrm>
            <a:off x="1141413" y="2666999"/>
            <a:ext cx="9905998" cy="3124201"/>
          </a:xfrm>
          <a:prstGeom prst="rect">
            <a:avLst/>
          </a:prstGeom>
          <a:noFill/>
          <a:ln>
            <a:noFill/>
          </a:ln>
        </p:spPr>
        <p:txBody>
          <a:bodyPr spcFirstLastPara="1" wrap="square" lIns="91425" tIns="45700" rIns="91425" bIns="45700" anchor="ctr" anchorCtr="0">
            <a:normAutofit lnSpcReduction="20000"/>
          </a:bodyPr>
          <a:lstStyle/>
          <a:p>
            <a:pPr marL="285750" lvl="0" indent="-285750" algn="l" rtl="0">
              <a:spcBef>
                <a:spcPts val="0"/>
              </a:spcBef>
              <a:spcAft>
                <a:spcPts val="0"/>
              </a:spcAft>
              <a:buSzPts val="2000"/>
              <a:buChar char="●"/>
            </a:pPr>
            <a:r>
              <a:rPr lang="en-ZA"/>
              <a:t>May submit report in other ways than J88</a:t>
            </a:r>
            <a:endParaRPr/>
          </a:p>
          <a:p>
            <a:pPr marL="285750" lvl="0" indent="-285750" algn="l" rtl="0">
              <a:spcBef>
                <a:spcPts val="1000"/>
              </a:spcBef>
              <a:spcAft>
                <a:spcPts val="0"/>
              </a:spcAft>
              <a:buSzPts val="2000"/>
              <a:buChar char="●"/>
            </a:pPr>
            <a:r>
              <a:rPr lang="en-ZA"/>
              <a:t>May include with reference</a:t>
            </a:r>
            <a:endParaRPr/>
          </a:p>
          <a:p>
            <a:pPr marL="285750" lvl="0" indent="-285750" algn="l" rtl="0">
              <a:spcBef>
                <a:spcPts val="1000"/>
              </a:spcBef>
              <a:spcAft>
                <a:spcPts val="0"/>
              </a:spcAft>
              <a:buSzPts val="2000"/>
              <a:buChar char="●"/>
            </a:pPr>
            <a:r>
              <a:rPr lang="en-ZA"/>
              <a:t>May attach:</a:t>
            </a:r>
            <a:endParaRPr/>
          </a:p>
          <a:p>
            <a:pPr marL="742950" lvl="1" indent="-285750" algn="l" rtl="0">
              <a:spcBef>
                <a:spcPts val="960"/>
              </a:spcBef>
              <a:spcAft>
                <a:spcPts val="0"/>
              </a:spcAft>
              <a:buSzPts val="1800"/>
              <a:buChar char="○"/>
            </a:pPr>
            <a:r>
              <a:rPr lang="en-ZA"/>
              <a:t>Clinical notes</a:t>
            </a:r>
            <a:endParaRPr/>
          </a:p>
          <a:p>
            <a:pPr marL="742950" lvl="1" indent="-285750" algn="l" rtl="0">
              <a:spcBef>
                <a:spcPts val="960"/>
              </a:spcBef>
              <a:spcAft>
                <a:spcPts val="0"/>
              </a:spcAft>
              <a:buSzPts val="1800"/>
              <a:buChar char="○"/>
            </a:pPr>
            <a:r>
              <a:rPr lang="en-ZA"/>
              <a:t>Laboratory reports</a:t>
            </a:r>
            <a:endParaRPr/>
          </a:p>
          <a:p>
            <a:pPr marL="742950" lvl="1" indent="-285750" algn="l" rtl="0">
              <a:spcBef>
                <a:spcPts val="960"/>
              </a:spcBef>
              <a:spcAft>
                <a:spcPts val="0"/>
              </a:spcAft>
              <a:buSzPts val="1800"/>
              <a:buChar char="○"/>
            </a:pPr>
            <a:r>
              <a:rPr lang="en-ZA"/>
              <a:t>X-ray reports</a:t>
            </a:r>
            <a:endParaRPr/>
          </a:p>
          <a:p>
            <a:pPr marL="742950" lvl="1" indent="-285750" algn="l" rtl="0">
              <a:spcBef>
                <a:spcPts val="960"/>
              </a:spcBef>
              <a:spcAft>
                <a:spcPts val="0"/>
              </a:spcAft>
              <a:buSzPts val="1800"/>
              <a:buChar char="○"/>
            </a:pPr>
            <a:r>
              <a:rPr lang="en-ZA"/>
              <a:t>Referral notes</a:t>
            </a:r>
            <a:endParaRPr/>
          </a:p>
          <a:p>
            <a:pPr marL="285750" lvl="0" indent="-158750" algn="l" rtl="0">
              <a:spcBef>
                <a:spcPts val="1000"/>
              </a:spcBef>
              <a:spcAft>
                <a:spcPts val="0"/>
              </a:spcAft>
              <a:buSzPts val="20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1"/>
          <p:cNvSpPr txBox="1">
            <a:spLocks noGrp="1"/>
          </p:cNvSpPr>
          <p:nvPr>
            <p:ph type="title"/>
          </p:nvPr>
        </p:nvSpPr>
        <p:spPr>
          <a:xfrm>
            <a:off x="1141413" y="609600"/>
            <a:ext cx="9905998" cy="1905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3200"/>
              <a:buFont typeface="Arial"/>
              <a:buNone/>
            </a:pPr>
            <a:r>
              <a:rPr lang="en-ZA"/>
              <a:t>CORRECT TERMINOLOGY: AVOID LEGAL TERMS </a:t>
            </a:r>
            <a:endParaRPr/>
          </a:p>
        </p:txBody>
      </p:sp>
      <p:sp>
        <p:nvSpPr>
          <p:cNvPr id="182" name="Google Shape;182;p21"/>
          <p:cNvSpPr txBox="1">
            <a:spLocks noGrp="1"/>
          </p:cNvSpPr>
          <p:nvPr>
            <p:ph type="body" idx="1"/>
          </p:nvPr>
        </p:nvSpPr>
        <p:spPr>
          <a:xfrm>
            <a:off x="1141413" y="2666999"/>
            <a:ext cx="9905998" cy="3124201"/>
          </a:xfrm>
          <a:prstGeom prst="rect">
            <a:avLst/>
          </a:prstGeom>
          <a:noFill/>
          <a:ln>
            <a:noFill/>
          </a:ln>
        </p:spPr>
        <p:txBody>
          <a:bodyPr spcFirstLastPara="1" wrap="square" lIns="91425" tIns="45700" rIns="91425" bIns="45700" anchor="ctr" anchorCtr="0">
            <a:normAutofit/>
          </a:bodyPr>
          <a:lstStyle/>
          <a:p>
            <a:pPr marL="285750" lvl="0" indent="-285750" algn="l" rtl="0">
              <a:spcBef>
                <a:spcPts val="0"/>
              </a:spcBef>
              <a:spcAft>
                <a:spcPts val="0"/>
              </a:spcAft>
              <a:buSzPts val="2000"/>
              <a:buChar char="●"/>
            </a:pPr>
            <a:r>
              <a:rPr lang="en-ZA"/>
              <a:t>Legal terminology </a:t>
            </a:r>
            <a:endParaRPr/>
          </a:p>
          <a:p>
            <a:pPr marL="742950" lvl="1" indent="-285750" algn="l" rtl="0">
              <a:spcBef>
                <a:spcPts val="960"/>
              </a:spcBef>
              <a:spcAft>
                <a:spcPts val="0"/>
              </a:spcAft>
              <a:buSzPts val="1800"/>
              <a:buChar char="○"/>
            </a:pPr>
            <a:r>
              <a:rPr lang="en-ZA"/>
              <a:t>Rape – Genital, oral, anal penetration</a:t>
            </a:r>
            <a:endParaRPr/>
          </a:p>
          <a:p>
            <a:pPr marL="742950" lvl="1" indent="-285750" algn="l" rtl="0">
              <a:spcBef>
                <a:spcPts val="960"/>
              </a:spcBef>
              <a:spcAft>
                <a:spcPts val="0"/>
              </a:spcAft>
              <a:buSzPts val="1800"/>
              <a:buChar char="○"/>
            </a:pPr>
            <a:r>
              <a:rPr lang="en-ZA"/>
              <a:t>Sexual assault – penetration excluded</a:t>
            </a:r>
            <a:endParaRPr/>
          </a:p>
          <a:p>
            <a:pPr marL="742950" lvl="1" indent="-285750" algn="l" rtl="0">
              <a:spcBef>
                <a:spcPts val="960"/>
              </a:spcBef>
              <a:spcAft>
                <a:spcPts val="0"/>
              </a:spcAft>
              <a:buSzPts val="1800"/>
              <a:buChar char="○"/>
            </a:pPr>
            <a:r>
              <a:rPr lang="en-ZA"/>
              <a:t>Consent – force, unconscious, alteration in consciousness, intoxication, younger than 12 years, mentally incapable, severity in injury, number of anatomical genital sites injured</a:t>
            </a:r>
            <a:endParaRPr/>
          </a:p>
          <a:p>
            <a:pPr marL="742950" lvl="1" indent="-171450" algn="l" rtl="0">
              <a:spcBef>
                <a:spcPts val="960"/>
              </a:spcBef>
              <a:spcAft>
                <a:spcPts val="0"/>
              </a:spcAft>
              <a:buSzPts val="18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2"/>
          <p:cNvSpPr txBox="1">
            <a:spLocks noGrp="1"/>
          </p:cNvSpPr>
          <p:nvPr>
            <p:ph type="title"/>
          </p:nvPr>
        </p:nvSpPr>
        <p:spPr>
          <a:xfrm>
            <a:off x="1098467" y="1712900"/>
            <a:ext cx="6368100" cy="17343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1"/>
              </a:buClr>
              <a:buSzPts val="4400"/>
              <a:buFont typeface="Arial"/>
              <a:buNone/>
            </a:pPr>
            <a:r>
              <a:rPr lang="en-ZA" sz="4400"/>
              <a:t>COMPLETION OF THE J88 FORM </a:t>
            </a:r>
            <a:endParaRPr/>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49</Slides>
  <Notes>49</Notes>
  <HiddenSlides>0</HiddenSlide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Focus</vt:lpstr>
      <vt:lpstr>Important Forms in Primary Healthcare</vt:lpstr>
      <vt:lpstr>The J88</vt:lpstr>
      <vt:lpstr>J88 BACKGROUND… </vt:lpstr>
      <vt:lpstr>WHEN SHOULD THE J88 FORM BE FILLED?</vt:lpstr>
      <vt:lpstr>J88 – PRINCIPLES FOR CORRECT COMPLETION?</vt:lpstr>
      <vt:lpstr>GENERAL GUIDELINES FOR COMPLETION OF J88 FORMS</vt:lpstr>
      <vt:lpstr>HEARSAY INFORMATION</vt:lpstr>
      <vt:lpstr>CORRECT TERMINOLOGY: AVOID LEGAL TERMS </vt:lpstr>
      <vt:lpstr>COMPLETION OF THE J88 FORM </vt:lpstr>
      <vt:lpstr>PART I</vt:lpstr>
      <vt:lpstr>PART I</vt:lpstr>
      <vt:lpstr>PART II</vt:lpstr>
      <vt:lpstr>PowerPoint Presentation</vt:lpstr>
      <vt:lpstr>PowerPoint Presentation</vt:lpstr>
      <vt:lpstr>PowerPoint Presentation</vt:lpstr>
      <vt:lpstr>PowerPoint Presentation</vt:lpstr>
      <vt:lpstr>PowerPoint Presentation</vt:lpstr>
      <vt:lpstr>PowerPoint Presentation</vt:lpstr>
      <vt:lpstr>Wound Descriptions</vt:lpstr>
      <vt:lpstr>Incised wounds</vt:lpstr>
      <vt:lpstr>Lacerations</vt:lpstr>
      <vt:lpstr>Abrasions</vt:lpstr>
      <vt:lpstr>PowerPoint Presentation</vt:lpstr>
      <vt:lpstr>PowerPoint Presentation</vt:lpstr>
      <vt:lpstr>PowerPoint Presentation</vt:lpstr>
      <vt:lpstr>PowerPoint Presentation</vt:lpstr>
      <vt:lpstr>Toluidine Blue Staining</vt:lpstr>
      <vt:lpstr>PowerPoint Presentation</vt:lpstr>
      <vt:lpstr>PowerPoint Presentation</vt:lpstr>
      <vt:lpstr>PowerPoint Presentation</vt:lpstr>
      <vt:lpstr>PowerPoint Presentation</vt:lpstr>
      <vt:lpstr>ONCE COMPLETED…</vt:lpstr>
      <vt:lpstr>WHEN CAN THE HCP REFUSE THE J88?</vt:lpstr>
      <vt:lpstr>OUTCOMES OF FILLING IN THE J88 FORM</vt:lpstr>
      <vt:lpstr>Evidence collection kits</vt:lpstr>
      <vt:lpstr>Injury on Duty forms</vt:lpstr>
      <vt:lpstr>Injury on Duty Forms</vt:lpstr>
      <vt:lpstr>Procedure</vt:lpstr>
      <vt:lpstr>W.Cl.2 form</vt:lpstr>
      <vt:lpstr>W.Cl.4 form</vt:lpstr>
      <vt:lpstr>W.Cl.4 form</vt:lpstr>
      <vt:lpstr>W.Cl.4 form</vt:lpstr>
      <vt:lpstr>W.Cl.4 form</vt:lpstr>
      <vt:lpstr>W.Cl.5 form</vt:lpstr>
      <vt:lpstr>W.Cl.5 form</vt:lpstr>
      <vt:lpstr>W.Cl.5 form</vt:lpstr>
      <vt:lpstr>SASSA Disability Grant Forms</vt:lpstr>
      <vt:lpstr>Disability Grant Forms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Important Forms in Primary Healthcare</dc:title>
  <cp:lastModifiedBy>Shezaad Atcha</cp:lastModifiedBy>
  <cp:revision>2</cp:revision>
  <dcterms:modified xsi:type="dcterms:W3CDTF">2021-05-18T19:27:59Z</dcterms:modified>
</cp:coreProperties>
</file>