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5" r:id="rId24"/>
    <p:sldId id="286" r:id="rId25"/>
    <p:sldId id="28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2192000" cy="6858000"/>
  <p:notesSz cx="6858000" cy="9144000"/>
  <p:embeddedFontLs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Open Sa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jFSeLxeGKZ1MJFp8s5hjHSlHxe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d596de05dff2d5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d596de05dff2d5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d596de05dff2d5e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d596de05dff2d5e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8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38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38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9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40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4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40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40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1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1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41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4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1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1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2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4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3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3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4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5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6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7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27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27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27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27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7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7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7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7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7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7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7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7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7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27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7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7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7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7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7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7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7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7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7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7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7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7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ifelinecounselling@gmail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hildwelfaresa.org.za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GB"/>
              <a:t>INTIMATE PARTNER VIOLENCE/CHILD ABUSE</a:t>
            </a:r>
            <a:br>
              <a:rPr lang="en-GB"/>
            </a:br>
            <a:endParaRPr/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Dr Mbali Skosana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Dr Lebohang Sehlabo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Dr Bandile Msimanga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Now What?</a:t>
            </a:r>
            <a:endParaRPr/>
          </a:p>
        </p:txBody>
      </p:sp>
      <p:sp>
        <p:nvSpPr>
          <p:cNvPr id="222" name="Google Shape;222;p1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/>
              <a:t>ASK THE PATIENT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GB"/>
              <a:t>Start broad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GB"/>
              <a:t>“Is everything all right at home?”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GB"/>
              <a:t>“Are you unhappy in your relationship?”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GB"/>
              <a:t>“Are you having any difficulties with your partner?”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GB"/>
              <a:t>Normalise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/>
              <a:t>“I am going to ask you a question that I ask all my patients, because it is so common. Are you being abused by your partner?”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/>
              <a:t>“Have you ever felt afraid of your partner?”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/>
              <a:t>“Has your partner every threatened you/tried to control you?”</a:t>
            </a:r>
            <a:endParaRPr/>
          </a:p>
          <a:p>
            <a:pPr marL="342900" lvl="0" indent="-245745" algn="l" rtl="0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Empower Patient – 6 Rs</a:t>
            </a:r>
            <a:endParaRPr/>
          </a:p>
        </p:txBody>
      </p:sp>
      <p:sp>
        <p:nvSpPr>
          <p:cNvPr id="228" name="Google Shape;228;p1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 b="1" u="sng"/>
              <a:t>R</a:t>
            </a:r>
            <a:r>
              <a:rPr lang="en-GB"/>
              <a:t>ealise that abuse is happening (be aware of cues and red flags)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 b="1" u="sng"/>
              <a:t>R</a:t>
            </a:r>
            <a:r>
              <a:rPr lang="en-GB"/>
              <a:t>ecognise and acknowledge the patient’s concerns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 b="1" u="sng"/>
              <a:t>R</a:t>
            </a:r>
            <a:r>
              <a:rPr lang="en-GB"/>
              <a:t>elevant clinical assessment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 b="1" u="sng"/>
              <a:t>R</a:t>
            </a:r>
            <a:r>
              <a:rPr lang="en-GB"/>
              <a:t>isk assessment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C</a:t>
            </a:r>
            <a:r>
              <a:rPr lang="en-GB" b="1" u="sng"/>
              <a:t>R</a:t>
            </a:r>
            <a:r>
              <a:rPr lang="en-GB"/>
              <a:t>isis plan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 b="1" u="sng"/>
              <a:t>R</a:t>
            </a:r>
            <a:r>
              <a:rPr lang="en-GB"/>
              <a:t>efer as needed for medical, social, psychological or legal assistance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Recognise</a:t>
            </a:r>
            <a:endParaRPr/>
          </a:p>
        </p:txBody>
      </p:sp>
      <p:sp>
        <p:nvSpPr>
          <p:cNvPr id="234" name="Google Shape;234;p1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Establish a relationship, confidentiality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Acknowledge patient’s story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Assure her that abuse is unacceptable and she should not be blamed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Do Not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Invalidate her complaint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Impose your own cultural frame of reference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Misconception: You should tell the patient to leave her partner </a:t>
            </a:r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Never do this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Risks patient’s life and your life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Give her options which empower her to choose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Tell her you will respect her wishes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Relevant Clinical Assessment</a:t>
            </a:r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What did she come her for in the first place?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What other symptoms have risen in the interview?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1038185" y="1473045"/>
            <a:ext cx="6010583" cy="86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Risk Assessment                                </a:t>
            </a:r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body" idx="1"/>
          </p:nvPr>
        </p:nvSpPr>
        <p:spPr>
          <a:xfrm>
            <a:off x="730675" y="2262410"/>
            <a:ext cx="6653945" cy="281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Does the woman fear for her life or safety?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Is she being threatened with serious harm?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Are there children involved in the abuse?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Is the abuse escalating?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Is a weapon involved?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Does the partner abuse substances?</a:t>
            </a:r>
            <a:endParaRPr/>
          </a:p>
        </p:txBody>
      </p:sp>
      <p:sp>
        <p:nvSpPr>
          <p:cNvPr id="253" name="Google Shape;253;p15"/>
          <p:cNvSpPr txBox="1"/>
          <p:nvPr/>
        </p:nvSpPr>
        <p:spPr>
          <a:xfrm>
            <a:off x="8520846" y="1398501"/>
            <a:ext cx="5265938" cy="86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</a:t>
            </a:r>
            <a:endParaRPr sz="360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7901530" y="1969691"/>
            <a:ext cx="5272273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Shelter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 support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NGO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worker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lang="en-GB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Medical specialist</a:t>
            </a: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 txBox="1">
            <a:spLocks noGrp="1"/>
          </p:cNvSpPr>
          <p:nvPr>
            <p:ph type="title"/>
          </p:nvPr>
        </p:nvSpPr>
        <p:spPr>
          <a:xfrm>
            <a:off x="2592926" y="624110"/>
            <a:ext cx="4062708" cy="5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GB"/>
              <a:t>Legal Options</a:t>
            </a:r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body" idx="1"/>
          </p:nvPr>
        </p:nvSpPr>
        <p:spPr>
          <a:xfrm>
            <a:off x="2589212" y="2133601"/>
            <a:ext cx="4395024" cy="186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lang="en-GB"/>
              <a:t>Option 1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GB"/>
              <a:t>Protection order – provides for all forms of abuse and is indefinite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GB"/>
              <a:t>Magistrate’s court – specifically for IPV</a:t>
            </a:r>
            <a:endParaRPr/>
          </a:p>
          <a:p>
            <a:pPr marL="342900" lvl="0" indent="-288607" algn="l" rtl="0">
              <a:spcBef>
                <a:spcPts val="1000"/>
              </a:spcBef>
              <a:spcAft>
                <a:spcPts val="0"/>
              </a:spcAft>
              <a:buSzPct val="100000"/>
              <a:buFont typeface="Courier New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GB"/>
              <a:t>Option 2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GB"/>
              <a:t>Lay a charge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GB"/>
              <a:t>Police station, will come with a J88. E.g. assault, damage to property, sexual assault etc.</a:t>
            </a:r>
            <a:endParaRPr/>
          </a:p>
        </p:txBody>
      </p:sp>
      <p:sp>
        <p:nvSpPr>
          <p:cNvPr id="261" name="Google Shape;261;p16"/>
          <p:cNvSpPr txBox="1"/>
          <p:nvPr/>
        </p:nvSpPr>
        <p:spPr>
          <a:xfrm>
            <a:off x="7217317" y="624110"/>
            <a:ext cx="11049872" cy="58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GB"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Document</a:t>
            </a:r>
            <a:endParaRPr sz="3600" b="0" i="0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16"/>
          <p:cNvSpPr txBox="1"/>
          <p:nvPr/>
        </p:nvSpPr>
        <p:spPr>
          <a:xfrm>
            <a:off x="7341568" y="2133601"/>
            <a:ext cx="393355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Clear descriptions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Verbatim quotes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Photos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Drawings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Conclusion </a:t>
            </a:r>
            <a:endParaRPr/>
          </a:p>
        </p:txBody>
      </p:sp>
      <p:sp>
        <p:nvSpPr>
          <p:cNvPr id="268" name="Google Shape;268;p1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Your main goal is referral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You will not have to face every single aspect in a given case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IPV is a complex and chronic “illness”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It can present through any discipline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It is impractical to screen all women, therefore know the red flags well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Your job is to empower through empathy and information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National Crisis Helpline (Lifeline) 0861 322 322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Lifeline Email Counselling: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lifelinecounselling@gmail.com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Stop Gender-Based Violence Helpline 0800 150 150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People Opposed to Women Abuse 011 642 4345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Family and Marriage Society of South Africa 012 460 0733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National Network on Violence Against Women 012 321 4959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Child Abuse: Definitions</a:t>
            </a:r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 dirty="0"/>
              <a:t>Abuse: deliberate harm or ill-treatment of a child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 dirty="0"/>
              <a:t>Assault or injury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 dirty="0"/>
              <a:t>Sexual abuse or allowing sexual abuse of a child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 dirty="0"/>
              <a:t>Bullying by another child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 dirty="0"/>
              <a:t>Labour exploitation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 dirty="0"/>
              <a:t>Exposure to behaviour that causes psychological or emotional harm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 dirty="0"/>
              <a:t>Neglect: caregiver not fulfilling basic parental responsibilities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 dirty="0"/>
              <a:t>Physical, intellectual, emotional and social needs met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endParaRPr lang="en-GB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Definition</a:t>
            </a:r>
            <a:endParaRPr/>
          </a:p>
        </p:txBody>
      </p:sp>
      <p:sp>
        <p:nvSpPr>
          <p:cNvPr id="171" name="Google Shape;171;p2"/>
          <p:cNvSpPr txBox="1">
            <a:spLocks noGrp="1"/>
          </p:cNvSpPr>
          <p:nvPr>
            <p:ph type="body" idx="1"/>
          </p:nvPr>
        </p:nvSpPr>
        <p:spPr>
          <a:xfrm>
            <a:off x="2155553" y="19050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Intimate partner violence (IPV) is a serious, preventable public health problem.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term “intimate partner violence” describes physical violence, sexual violence, stalking, or psychological harm by a current or former partner or spouse. This type of violence can occur among heterosexual or same-sex couples and does not require sexual intimacy.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Children’s Rights</a:t>
            </a:r>
            <a:endParaRPr/>
          </a:p>
        </p:txBody>
      </p:sp>
      <p:sp>
        <p:nvSpPr>
          <p:cNvPr id="286" name="Google Shape;286;p2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Basic human rights: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The right to equality and non discrimination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The right to privacy and dignity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Section 28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The right to family/parental care or appropriate alternative care if removed from the family setting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The right to basic health care/social services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To be protected from abuse or maltreatment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To be protected from child labour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Responsibility as healthcare workers</a:t>
            </a:r>
            <a:endParaRPr/>
          </a:p>
        </p:txBody>
      </p:sp>
      <p:sp>
        <p:nvSpPr>
          <p:cNvPr id="292" name="Google Shape;292;p2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Our responsibility as healthcare workers or any other organs of the state is to: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Respect children’s rights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Protect children’s rights 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Promote and fulfil children’s rights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Prioritising their best interests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Allowing the child participate, be listened to and have their views taken seriously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Providing access to information and health education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Provide freedom and security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Protection from abuse and neglect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Provide privacy and confidentiality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980D-4382-4FF5-883A-4614EB42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Risk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CF476-3B1D-4916-BAA6-6E56BAB4A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3239C60-2441-4C27-83F4-CA8F70FE2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115196"/>
              </p:ext>
            </p:extLst>
          </p:nvPr>
        </p:nvGraphicFramePr>
        <p:xfrm>
          <a:off x="2032000" y="2133601"/>
          <a:ext cx="8128000" cy="350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609578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80860904"/>
                    </a:ext>
                  </a:extLst>
                </a:gridCol>
              </a:tblGrid>
              <a:tr h="3507544">
                <a:tc>
                  <a:txBody>
                    <a:bodyPr/>
                    <a:lstStyle/>
                    <a:p>
                      <a:r>
                        <a:rPr lang="en-ZA" dirty="0"/>
                        <a:t>Child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Speech and language disorders, learning disabilities, conduct disorders, and non-conduct psychiatric disease 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•Congenital anomalies, intellectual disability (mental retardation) or other handicaps, or chronic or recurrent illnesses 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•Attention deficit disorder with hyperactivity children 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•Prematurity and low-birth weight, although the data are conflicting 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•Unplanned pregnancy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•Unwanted child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741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481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DC79-23AE-4686-85CD-EBC667A5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555F6-EC60-4EAE-8B3E-5A699654A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DD5DCB-42E8-4A69-9D1E-1E024A484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778202"/>
              </p:ext>
            </p:extLst>
          </p:nvPr>
        </p:nvGraphicFramePr>
        <p:xfrm>
          <a:off x="2032000" y="2133600"/>
          <a:ext cx="8128000" cy="366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1381012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57520198"/>
                    </a:ext>
                  </a:extLst>
                </a:gridCol>
              </a:tblGrid>
              <a:tr h="3662288">
                <a:tc>
                  <a:txBody>
                    <a:bodyPr/>
                    <a:lstStyle/>
                    <a:p>
                      <a:r>
                        <a:rPr lang="en-ZA" dirty="0"/>
                        <a:t>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Unrelated adolescent or adult male caregiver in the household 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•Domestic or intimate partner violence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•Animal cruelty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•Acute or chronic family stressors (</a:t>
                      </a:r>
                      <a:r>
                        <a:rPr lang="en-GB" sz="14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eg</a:t>
                      </a:r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divorce or interpersonal conflict, illness, or job loss)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•Living in poverty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•Social isolation (distant or absent extended family)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048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912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C7BF-0CB3-4A11-A5E5-16F2B53C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23E44-3A04-414C-9025-8F1949542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ED7465-C462-4826-943A-AE6552508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70111"/>
              </p:ext>
            </p:extLst>
          </p:nvPr>
        </p:nvGraphicFramePr>
        <p:xfrm>
          <a:off x="2032000" y="2133598"/>
          <a:ext cx="8128000" cy="3777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8010120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64345695"/>
                    </a:ext>
                  </a:extLst>
                </a:gridCol>
              </a:tblGrid>
              <a:tr h="3777623">
                <a:tc>
                  <a:txBody>
                    <a:bodyPr/>
                    <a:lstStyle/>
                    <a:p>
                      <a:r>
                        <a:rPr lang="en-ZA" dirty="0"/>
                        <a:t>Caregiver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•Young or single parents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•Parents with lower levels of education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•Unrealistic expectations for child; poor knowledge of child development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•Negative perception of normal child </a:t>
                      </a:r>
                      <a:r>
                        <a:rPr lang="en-GB" sz="14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behaviors</a:t>
                      </a:r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•Caregiver was abused or neglected as a child, leading to abuse or neglect of their own children as a learned </a:t>
                      </a:r>
                      <a:r>
                        <a:rPr lang="en-GB" sz="14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behavior</a:t>
                      </a:r>
                      <a:endParaRPr lang="en-GB" sz="1400" b="0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•Substance or alcohol abuse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•Psychiatric illness (</a:t>
                      </a:r>
                      <a:r>
                        <a:rPr lang="en-GB" sz="1400" b="0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eg</a:t>
                      </a:r>
                      <a:r>
                        <a:rPr lang="en-GB" sz="1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depression, impulse disorder)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49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771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>
            <a:spLocks noGrp="1"/>
          </p:cNvSpPr>
          <p:nvPr>
            <p:ph type="title"/>
          </p:nvPr>
        </p:nvSpPr>
        <p:spPr>
          <a:xfrm>
            <a:off x="2257203" y="376736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Child Abuse: Recognising </a:t>
            </a:r>
            <a:endParaRPr/>
          </a:p>
        </p:txBody>
      </p:sp>
      <p:sp>
        <p:nvSpPr>
          <p:cNvPr id="304" name="Google Shape;304;p2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757CCAA-B28F-4680-93C5-8457C94EA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636" y="1403428"/>
            <a:ext cx="5894131" cy="50778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92F38A-2D2F-4A5C-8686-24D5DF700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767" y="188695"/>
            <a:ext cx="4450466" cy="6480610"/>
          </a:xfrm>
          <a:prstGeom prst="rect">
            <a:avLst/>
          </a:prstGeom>
        </p:spPr>
      </p:pic>
      <p:sp>
        <p:nvSpPr>
          <p:cNvPr id="310" name="Google Shape;310;p2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Reporting Child Abuse</a:t>
            </a:r>
            <a:endParaRPr/>
          </a:p>
        </p:txBody>
      </p:sp>
      <p:sp>
        <p:nvSpPr>
          <p:cNvPr id="316" name="Google Shape;316;p2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Who can report: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Correctional official, health practitioner, social services personnel, persons working at child/youth centre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What should be reported: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Deliberate physical abuse/injury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Sexual abuse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Neglect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Reporting Child Abuse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322" name="Google Shape;322;p2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When to report: when there’s evidence of abuse but suspicions thereof need to be followed through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Physical injuries: bruises, scratches/cuts, fractures, head injuries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Emotional or behaviour signs: aggression, anxiety, irritability, sadness, active or passive bullying, socially/age inappropriate sexual behaviour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Development: physical/psychological failure to thrive, withdrawal, poor speech development eg stuttering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Neglect: malnutrition, developmental delay, disorientation, poor intellectual development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2589212" y="306333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Types of IPV</a:t>
            </a:r>
            <a:br>
              <a:rPr lang="en-GB"/>
            </a:br>
            <a:endParaRPr/>
          </a:p>
        </p:txBody>
      </p:sp>
      <p:sp>
        <p:nvSpPr>
          <p:cNvPr id="177" name="Google Shape;177;p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IP</a:t>
            </a:r>
            <a:r>
              <a:rPr lang="en-GB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 can include any of the following types of behavior: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 b="1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Physical violence</a:t>
            </a:r>
            <a:r>
              <a:rPr lang="en-GB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is when a person hurts or tries to hurt a partner by hitting, kicking, or using another type of physical force.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 b="1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Sexual violence</a:t>
            </a:r>
            <a:r>
              <a:rPr lang="en-GB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is forcing or attempting to force a partner to take part in a sex act, sexual touching, or a non-physical sexual event (e.g., sexting) when the partner does not or cannot consent.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 b="1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Stalking</a:t>
            </a:r>
            <a:r>
              <a:rPr lang="en-GB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is a pattern of repeated, unwanted attention and contact by a partner that causes fear or concern for one’s own safety or the safety of someone close to the victim.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 b="1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Psychological aggression</a:t>
            </a:r>
            <a:r>
              <a:rPr lang="en-GB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is the use of verbal and non-verbal communication with the intent to harm another person mentally or emotionally and/or to exert control over another person.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d596de05dff2d5e_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Reporting Child Abuse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5d596de05dff2d5e_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Where to report: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Child protection agencies (Childline SA, Child welfare SA)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Provincial department of social services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Police department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How to report: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Prescribed form is the form 22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d596de05dff2d5e_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5d596de05dff2d5e_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Provincial department of social development 0800 428 428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Childline SA 0800 055 555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Child welfare SA 0861 4 24453 or email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info@childwelfaresa.org.za</a:t>
            </a:r>
            <a:endParaRPr lang="en-GB" u="sng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6F31-6FCB-4CBE-A179-E12E9859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69F4F-916E-4342-B1DC-18CF12315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ZA" sz="1100" dirty="0">
                <a:solidFill>
                  <a:schemeClr val="tx1"/>
                </a:solidFill>
                <a:latin typeface="+mn-lt"/>
              </a:rPr>
              <a:t>1. </a:t>
            </a:r>
            <a:r>
              <a:rPr lang="en-ZA" sz="1100" dirty="0" err="1">
                <a:solidFill>
                  <a:schemeClr val="tx1"/>
                </a:solidFill>
                <a:latin typeface="+mn-lt"/>
              </a:rPr>
              <a:t>Breiding</a:t>
            </a:r>
            <a:r>
              <a:rPr lang="en-ZA" sz="1100" dirty="0">
                <a:solidFill>
                  <a:schemeClr val="tx1"/>
                </a:solidFill>
                <a:latin typeface="+mn-lt"/>
              </a:rPr>
              <a:t>, M. J., Basile, K. C., Smith, S. G., Black, M. C., &amp; </a:t>
            </a:r>
            <a:r>
              <a:rPr lang="en-ZA" sz="1100" dirty="0" err="1">
                <a:solidFill>
                  <a:schemeClr val="tx1"/>
                </a:solidFill>
                <a:latin typeface="+mn-lt"/>
              </a:rPr>
              <a:t>Mahendra</a:t>
            </a:r>
            <a:r>
              <a:rPr lang="en-ZA" sz="1100" dirty="0">
                <a:solidFill>
                  <a:schemeClr val="tx1"/>
                </a:solidFill>
                <a:latin typeface="+mn-lt"/>
              </a:rPr>
              <a:t>, R. R.</a:t>
            </a:r>
          </a:p>
          <a:p>
            <a:pPr marL="114300" indent="0">
              <a:buNone/>
            </a:pPr>
            <a:r>
              <a:rPr lang="en-ZA" sz="1100" dirty="0">
                <a:solidFill>
                  <a:schemeClr val="tx1"/>
                </a:solidFill>
                <a:latin typeface="+mn-lt"/>
              </a:rPr>
              <a:t>(2015). Intimate partner violence surveillance: uniform definitions and</a:t>
            </a:r>
          </a:p>
          <a:p>
            <a:pPr marL="114300" indent="0">
              <a:buNone/>
            </a:pPr>
            <a:r>
              <a:rPr lang="en-ZA" sz="1100" dirty="0">
                <a:solidFill>
                  <a:schemeClr val="tx1"/>
                </a:solidFill>
                <a:latin typeface="+mn-lt"/>
              </a:rPr>
              <a:t>recommended data elements, Version 2.0. Atlanta (GA): National </a:t>
            </a:r>
            <a:r>
              <a:rPr lang="en-ZA" sz="1100" dirty="0" err="1">
                <a:solidFill>
                  <a:schemeClr val="tx1"/>
                </a:solidFill>
                <a:latin typeface="+mn-lt"/>
              </a:rPr>
              <a:t>Center</a:t>
            </a:r>
            <a:endParaRPr lang="en-ZA" sz="1100" dirty="0">
              <a:solidFill>
                <a:schemeClr val="tx1"/>
              </a:solidFill>
              <a:latin typeface="+mn-lt"/>
            </a:endParaRPr>
          </a:p>
          <a:p>
            <a:pPr marL="114300" indent="0">
              <a:buNone/>
            </a:pPr>
            <a:r>
              <a:rPr lang="en-ZA" sz="1100" dirty="0">
                <a:solidFill>
                  <a:schemeClr val="tx1"/>
                </a:solidFill>
                <a:latin typeface="+mn-lt"/>
              </a:rPr>
              <a:t>for Injury Prevention and Control, </a:t>
            </a:r>
            <a:r>
              <a:rPr lang="en-ZA" sz="1100" dirty="0" err="1">
                <a:solidFill>
                  <a:schemeClr val="tx1"/>
                </a:solidFill>
                <a:latin typeface="+mn-lt"/>
              </a:rPr>
              <a:t>Centers</a:t>
            </a:r>
            <a:r>
              <a:rPr lang="en-ZA" sz="1100" dirty="0">
                <a:solidFill>
                  <a:schemeClr val="tx1"/>
                </a:solidFill>
                <a:latin typeface="+mn-lt"/>
              </a:rPr>
              <a:t> for Disease Control and</a:t>
            </a:r>
          </a:p>
          <a:p>
            <a:pPr marL="114300" indent="0">
              <a:buNone/>
            </a:pPr>
            <a:r>
              <a:rPr lang="en-ZA" sz="1100" dirty="0">
                <a:solidFill>
                  <a:schemeClr val="tx1"/>
                </a:solidFill>
                <a:latin typeface="+mn-lt"/>
              </a:rPr>
              <a:t>Prevention.</a:t>
            </a:r>
          </a:p>
          <a:p>
            <a:pPr marL="114300" indent="0">
              <a:buNone/>
            </a:pPr>
            <a:r>
              <a:rPr lang="en-ZA" sz="1100" dirty="0">
                <a:solidFill>
                  <a:schemeClr val="tx1"/>
                </a:solidFill>
                <a:latin typeface="+mn-lt"/>
              </a:rPr>
              <a:t>. 2. Garcia-Moreno C et al. WHO multi-country study on women’s health and</a:t>
            </a:r>
          </a:p>
          <a:p>
            <a:pPr marL="114300" indent="0">
              <a:buNone/>
            </a:pPr>
            <a:r>
              <a:rPr lang="en-ZA" sz="1100" dirty="0">
                <a:solidFill>
                  <a:schemeClr val="tx1"/>
                </a:solidFill>
                <a:latin typeface="+mn-lt"/>
              </a:rPr>
              <a:t>domestic violence against women: initial results on prevalence, health</a:t>
            </a:r>
          </a:p>
          <a:p>
            <a:pPr marL="114300" indent="0">
              <a:buNone/>
            </a:pPr>
            <a:r>
              <a:rPr lang="en-ZA" sz="1100" dirty="0">
                <a:solidFill>
                  <a:schemeClr val="tx1"/>
                </a:solidFill>
                <a:latin typeface="+mn-lt"/>
              </a:rPr>
              <a:t>outcomes and women’s responses. Geneva: World Health Organization,</a:t>
            </a:r>
          </a:p>
          <a:p>
            <a:pPr marL="114300" indent="0">
              <a:buNone/>
            </a:pPr>
            <a:r>
              <a:rPr lang="en-ZA" sz="1100" dirty="0">
                <a:solidFill>
                  <a:schemeClr val="tx1"/>
                </a:solidFill>
                <a:latin typeface="+mn-lt"/>
              </a:rPr>
              <a:t>2005.</a:t>
            </a:r>
          </a:p>
          <a:p>
            <a:pPr marL="114300" indent="0">
              <a:buNone/>
            </a:pPr>
            <a:r>
              <a:rPr lang="en-ZA" sz="1100" dirty="0">
                <a:solidFill>
                  <a:schemeClr val="tx1"/>
                </a:solidFill>
                <a:latin typeface="+mn-lt"/>
              </a:rPr>
              <a:t> 3, Jack S.P., </a:t>
            </a:r>
            <a:r>
              <a:rPr lang="en-ZA" sz="1100" dirty="0" err="1">
                <a:solidFill>
                  <a:schemeClr val="tx1"/>
                </a:solidFill>
                <a:latin typeface="+mn-lt"/>
              </a:rPr>
              <a:t>Petrosky</a:t>
            </a:r>
            <a:r>
              <a:rPr lang="en-ZA" sz="1100" dirty="0">
                <a:solidFill>
                  <a:schemeClr val="tx1"/>
                </a:solidFill>
                <a:latin typeface="+mn-lt"/>
              </a:rPr>
              <a:t> E., Lyons B.H., et al. Surveillance for Violent Deaths—</a:t>
            </a:r>
          </a:p>
          <a:p>
            <a:pPr marL="114300" indent="0">
              <a:buNone/>
            </a:pPr>
            <a:r>
              <a:rPr lang="en-ZA" sz="1100" dirty="0">
                <a:solidFill>
                  <a:schemeClr val="tx1"/>
                </a:solidFill>
                <a:latin typeface="+mn-lt"/>
              </a:rPr>
              <a:t>National Violent Death Reporting System, 27 States, 2015. MMWR </a:t>
            </a:r>
            <a:r>
              <a:rPr lang="en-ZA" sz="1100" dirty="0" err="1">
                <a:solidFill>
                  <a:schemeClr val="tx1"/>
                </a:solidFill>
                <a:latin typeface="+mn-lt"/>
              </a:rPr>
              <a:t>Surveill</a:t>
            </a:r>
            <a:endParaRPr lang="en-ZA" sz="1100" dirty="0">
              <a:solidFill>
                <a:schemeClr val="tx1"/>
              </a:solidFill>
              <a:latin typeface="+mn-lt"/>
            </a:endParaRPr>
          </a:p>
          <a:p>
            <a:pPr marL="114300" indent="0">
              <a:buNone/>
            </a:pPr>
            <a:r>
              <a:rPr lang="en-ZA" sz="1100" dirty="0" err="1">
                <a:solidFill>
                  <a:schemeClr val="tx1"/>
                </a:solidFill>
                <a:latin typeface="+mn-lt"/>
              </a:rPr>
              <a:t>Summ</a:t>
            </a:r>
            <a:r>
              <a:rPr lang="en-ZA" sz="1100" dirty="0">
                <a:solidFill>
                  <a:schemeClr val="tx1"/>
                </a:solidFill>
                <a:latin typeface="+mn-lt"/>
              </a:rPr>
              <a:t> 2018;67(No. SS-11):1–32. DOI: http://dx.doi.</a:t>
            </a:r>
          </a:p>
          <a:p>
            <a:pPr marL="114300" indent="0">
              <a:buNone/>
            </a:pPr>
            <a:r>
              <a:rPr lang="en-ZA" sz="1100" dirty="0">
                <a:solidFill>
                  <a:schemeClr val="tx1"/>
                </a:solidFill>
                <a:latin typeface="+mn-lt"/>
              </a:rPr>
              <a:t>org/10.15585/mmwr.ss6711a1external</a:t>
            </a:r>
          </a:p>
          <a:p>
            <a:pPr marL="114300" indent="0">
              <a:buNone/>
            </a:pPr>
            <a:r>
              <a:rPr lang="en-ZA" sz="1100" dirty="0">
                <a:solidFill>
                  <a:schemeClr val="tx1"/>
                </a:solidFill>
                <a:latin typeface="+mn-lt"/>
              </a:rPr>
              <a:t>4, 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+mn-lt"/>
              </a:rPr>
              <a:t>Uptodate.com. 2021. 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+mn-lt"/>
              </a:rPr>
              <a:t>UpToDate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+mn-lt"/>
              </a:rPr>
              <a:t>. [online] Available at: &lt;https://www.uptodate.com/contents/physical-child-abuse-diagnostic-evaluation-and-management [Accessed 21 April 2021].</a:t>
            </a:r>
            <a:endParaRPr lang="en-GB" sz="1100" u="sng" dirty="0">
              <a:solidFill>
                <a:schemeClr val="tx1"/>
              </a:solidFill>
              <a:latin typeface="+mn-lt"/>
            </a:endParaRPr>
          </a:p>
          <a:p>
            <a:pPr marL="114300" indent="0">
              <a:buNone/>
            </a:pPr>
            <a:endParaRPr lang="en-ZA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65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Epidemiology </a:t>
            </a:r>
            <a:endParaRPr/>
          </a:p>
        </p:txBody>
      </p:sp>
      <p:pic>
        <p:nvPicPr>
          <p:cNvPr id="183" name="Google Shape;183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89212" y="1264555"/>
            <a:ext cx="8915400" cy="285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"/>
          <p:cNvSpPr txBox="1"/>
          <p:nvPr/>
        </p:nvSpPr>
        <p:spPr>
          <a:xfrm>
            <a:off x="2248480" y="4336585"/>
            <a:ext cx="891168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South African study found that 42% of females aged 13–23 years reported ever experiencing physical dating violence.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survey of male college students in Ethiopia found that 16% reported physically abusing an intimate partner or non-partner, and 16.9% reported perpetrating acts of sexual violence.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>
            <a:spLocks noGrp="1"/>
          </p:cNvSpPr>
          <p:nvPr>
            <p:ph type="body" idx="1"/>
          </p:nvPr>
        </p:nvSpPr>
        <p:spPr>
          <a:xfrm>
            <a:off x="2416098" y="1832004"/>
            <a:ext cx="9200642" cy="389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Fear of retaliation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Lack of alternative means of economic support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Concern for their children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Lack of support from family and friends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Stigma or fear of losing custody of children associated with divorce;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Love and the hope that the partner will change.</a:t>
            </a:r>
            <a:endParaRPr/>
          </a:p>
        </p:txBody>
      </p:sp>
      <p:sp>
        <p:nvSpPr>
          <p:cNvPr id="190" name="Google Shape;190;p5"/>
          <p:cNvSpPr txBox="1">
            <a:spLocks noGrp="1"/>
          </p:cNvSpPr>
          <p:nvPr>
            <p:ph type="title"/>
          </p:nvPr>
        </p:nvSpPr>
        <p:spPr>
          <a:xfrm>
            <a:off x="2701340" y="585113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Why Don’t Women Leave Violent Partners?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Causes &amp; Risk Factors for IPV</a:t>
            </a:r>
            <a:br>
              <a:rPr lang="en-GB"/>
            </a:br>
            <a:endParaRPr/>
          </a:p>
        </p:txBody>
      </p:sp>
      <p:pic>
        <p:nvPicPr>
          <p:cNvPr id="196" name="Google Shape;196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63886" y="1360187"/>
            <a:ext cx="3622596" cy="549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5519" y="1716424"/>
            <a:ext cx="5222884" cy="3425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Why Don’t Doctors Ask?</a:t>
            </a:r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Don’t know what to do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Don’t realise how common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Afraid of emotional reaction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Assumptions about who gets abused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Assume they have to manage every aspect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Cultural norms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Frustration that women don’t leave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Time pressures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2762327" y="306333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Consequences of IPV</a:t>
            </a:r>
            <a:br>
              <a:rPr lang="en-GB"/>
            </a:br>
            <a:endParaRPr/>
          </a:p>
        </p:txBody>
      </p:sp>
      <p:pic>
        <p:nvPicPr>
          <p:cNvPr id="209" name="Google Shape;209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7986" y="1587223"/>
            <a:ext cx="6771409" cy="3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1869" y="1594690"/>
            <a:ext cx="3352937" cy="3392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GB"/>
              <a:t>Partner Behaviour</a:t>
            </a:r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GB"/>
              <a:t>An accompanying partner who dominates the conversation, answers on behalf of the patient and/or refuses to leave the room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1611</Words>
  <Application>Microsoft Office PowerPoint</Application>
  <PresentationFormat>Widescreen</PresentationFormat>
  <Paragraphs>200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Century Gothic</vt:lpstr>
      <vt:lpstr>Arial</vt:lpstr>
      <vt:lpstr>Noto Sans Symbols</vt:lpstr>
      <vt:lpstr>Courier New</vt:lpstr>
      <vt:lpstr>Open Sans</vt:lpstr>
      <vt:lpstr>Wisp</vt:lpstr>
      <vt:lpstr>INTIMATE PARTNER VIOLENCE/CHILD ABUSE </vt:lpstr>
      <vt:lpstr>Definition</vt:lpstr>
      <vt:lpstr>Types of IPV </vt:lpstr>
      <vt:lpstr>Epidemiology </vt:lpstr>
      <vt:lpstr>Why Don’t Women Leave Violent Partners?</vt:lpstr>
      <vt:lpstr>Causes &amp; Risk Factors for IPV </vt:lpstr>
      <vt:lpstr>Why Don’t Doctors Ask?</vt:lpstr>
      <vt:lpstr>Consequences of IPV </vt:lpstr>
      <vt:lpstr>Partner Behaviour</vt:lpstr>
      <vt:lpstr>Now What?</vt:lpstr>
      <vt:lpstr>Empower Patient – 6 Rs</vt:lpstr>
      <vt:lpstr>Recognise</vt:lpstr>
      <vt:lpstr>Misconception: You should tell the patient to leave her partner </vt:lpstr>
      <vt:lpstr>Relevant Clinical Assessment</vt:lpstr>
      <vt:lpstr>Risk Assessment                                </vt:lpstr>
      <vt:lpstr>Legal Options</vt:lpstr>
      <vt:lpstr>Conclusion </vt:lpstr>
      <vt:lpstr>PowerPoint Presentation</vt:lpstr>
      <vt:lpstr>Child Abuse: Definitions</vt:lpstr>
      <vt:lpstr>Children’s Rights</vt:lpstr>
      <vt:lpstr>Responsibility as healthcare workers</vt:lpstr>
      <vt:lpstr>PowerPoint Presentation</vt:lpstr>
      <vt:lpstr>Risk Factors</vt:lpstr>
      <vt:lpstr>PowerPoint Presentation</vt:lpstr>
      <vt:lpstr>PowerPoint Presentation</vt:lpstr>
      <vt:lpstr>Child Abuse: Recognising </vt:lpstr>
      <vt:lpstr>PowerPoint Presentation</vt:lpstr>
      <vt:lpstr>Reporting Child Abuse</vt:lpstr>
      <vt:lpstr>Reporting Child Abuse </vt:lpstr>
      <vt:lpstr>Reporting Child Abuse 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INTIMATE PARTNER VIOLENCE/CHILD ABUSE</dc:title>
  <dc:creator>Bandile Msimanga</dc:creator>
  <cp:lastModifiedBy>Luyanda</cp:lastModifiedBy>
  <cp:revision>8</cp:revision>
  <dcterms:created xsi:type="dcterms:W3CDTF">2021-04-19T15:33:21Z</dcterms:created>
  <dcterms:modified xsi:type="dcterms:W3CDTF">2021-04-21T12:30:33Z</dcterms:modified>
</cp:coreProperties>
</file>