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9" r:id="rId13"/>
    <p:sldId id="267" r:id="rId14"/>
    <p:sldId id="268" r:id="rId15"/>
    <p:sldId id="269" r:id="rId16"/>
    <p:sldId id="270" r:id="rId17"/>
    <p:sldId id="280" r:id="rId18"/>
    <p:sldId id="283" r:id="rId19"/>
    <p:sldId id="271" r:id="rId20"/>
    <p:sldId id="272" r:id="rId21"/>
    <p:sldId id="273" r:id="rId22"/>
    <p:sldId id="274" r:id="rId23"/>
    <p:sldId id="281" r:id="rId24"/>
    <p:sldId id="275" r:id="rId25"/>
    <p:sldId id="282" r:id="rId26"/>
    <p:sldId id="276" r:id="rId27"/>
    <p:sldId id="284" r:id="rId28"/>
    <p:sldId id="27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6" d="100"/>
          <a:sy n="66" d="100"/>
        </p:scale>
        <p:origin x="67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7C09C9-F489-412C-BA2A-4EB939F0B776}" type="datetimeFigureOut">
              <a:rPr lang="en-ZA" smtClean="0"/>
              <a:t>2021/04/25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E609EDA-8078-4516-869C-B71A652BB177}" type="slidenum">
              <a:rPr lang="en-ZA" smtClean="0"/>
              <a:t>‹#›</a:t>
            </a:fld>
            <a:endParaRPr lang="en-ZA"/>
          </a:p>
        </p:txBody>
      </p:sp>
    </p:spTree>
    <p:extLst>
      <p:ext uri="{BB962C8B-B14F-4D97-AF65-F5344CB8AC3E}">
        <p14:creationId xmlns:p14="http://schemas.microsoft.com/office/powerpoint/2010/main" val="2588858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7C09C9-F489-412C-BA2A-4EB939F0B776}" type="datetimeFigureOut">
              <a:rPr lang="en-ZA" smtClean="0"/>
              <a:t>2021/04/25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E609EDA-8078-4516-869C-B71A652BB177}" type="slidenum">
              <a:rPr lang="en-ZA" smtClean="0"/>
              <a:t>‹#›</a:t>
            </a:fld>
            <a:endParaRPr lang="en-ZA"/>
          </a:p>
        </p:txBody>
      </p:sp>
    </p:spTree>
    <p:extLst>
      <p:ext uri="{BB962C8B-B14F-4D97-AF65-F5344CB8AC3E}">
        <p14:creationId xmlns:p14="http://schemas.microsoft.com/office/powerpoint/2010/main" val="710224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7C09C9-F489-412C-BA2A-4EB939F0B776}" type="datetimeFigureOut">
              <a:rPr lang="en-ZA" smtClean="0"/>
              <a:t>2021/04/25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E609EDA-8078-4516-869C-B71A652BB177}" type="slidenum">
              <a:rPr lang="en-ZA" smtClean="0"/>
              <a:t>‹#›</a:t>
            </a:fld>
            <a:endParaRPr lang="en-ZA"/>
          </a:p>
        </p:txBody>
      </p:sp>
    </p:spTree>
    <p:extLst>
      <p:ext uri="{BB962C8B-B14F-4D97-AF65-F5344CB8AC3E}">
        <p14:creationId xmlns:p14="http://schemas.microsoft.com/office/powerpoint/2010/main" val="2376111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7C09C9-F489-412C-BA2A-4EB939F0B776}" type="datetimeFigureOut">
              <a:rPr lang="en-ZA" smtClean="0"/>
              <a:t>2021/04/25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E609EDA-8078-4516-869C-B71A652BB177}" type="slidenum">
              <a:rPr lang="en-ZA" smtClean="0"/>
              <a:t>‹#›</a:t>
            </a:fld>
            <a:endParaRPr lang="en-ZA"/>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366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7C09C9-F489-412C-BA2A-4EB939F0B776}" type="datetimeFigureOut">
              <a:rPr lang="en-ZA" smtClean="0"/>
              <a:t>2021/04/25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E609EDA-8078-4516-869C-B71A652BB177}" type="slidenum">
              <a:rPr lang="en-ZA" smtClean="0"/>
              <a:t>‹#›</a:t>
            </a:fld>
            <a:endParaRPr lang="en-ZA"/>
          </a:p>
        </p:txBody>
      </p:sp>
    </p:spTree>
    <p:extLst>
      <p:ext uri="{BB962C8B-B14F-4D97-AF65-F5344CB8AC3E}">
        <p14:creationId xmlns:p14="http://schemas.microsoft.com/office/powerpoint/2010/main" val="3852899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87C09C9-F489-412C-BA2A-4EB939F0B776}" type="datetimeFigureOut">
              <a:rPr lang="en-ZA" smtClean="0"/>
              <a:t>2021/04/25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9E609EDA-8078-4516-869C-B71A652BB177}" type="slidenum">
              <a:rPr lang="en-ZA" smtClean="0"/>
              <a:t>‹#›</a:t>
            </a:fld>
            <a:endParaRPr lang="en-ZA"/>
          </a:p>
        </p:txBody>
      </p:sp>
    </p:spTree>
    <p:extLst>
      <p:ext uri="{BB962C8B-B14F-4D97-AF65-F5344CB8AC3E}">
        <p14:creationId xmlns:p14="http://schemas.microsoft.com/office/powerpoint/2010/main" val="1134219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87C09C9-F489-412C-BA2A-4EB939F0B776}" type="datetimeFigureOut">
              <a:rPr lang="en-ZA" smtClean="0"/>
              <a:t>2021/04/25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9E609EDA-8078-4516-869C-B71A652BB177}" type="slidenum">
              <a:rPr lang="en-ZA" smtClean="0"/>
              <a:t>‹#›</a:t>
            </a:fld>
            <a:endParaRPr lang="en-ZA"/>
          </a:p>
        </p:txBody>
      </p:sp>
    </p:spTree>
    <p:extLst>
      <p:ext uri="{BB962C8B-B14F-4D97-AF65-F5344CB8AC3E}">
        <p14:creationId xmlns:p14="http://schemas.microsoft.com/office/powerpoint/2010/main" val="165506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7C09C9-F489-412C-BA2A-4EB939F0B776}" type="datetimeFigureOut">
              <a:rPr lang="en-ZA" smtClean="0"/>
              <a:t>2021/04/25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E609EDA-8078-4516-869C-B71A652BB177}" type="slidenum">
              <a:rPr lang="en-ZA" smtClean="0"/>
              <a:t>‹#›</a:t>
            </a:fld>
            <a:endParaRPr lang="en-ZA"/>
          </a:p>
        </p:txBody>
      </p:sp>
    </p:spTree>
    <p:extLst>
      <p:ext uri="{BB962C8B-B14F-4D97-AF65-F5344CB8AC3E}">
        <p14:creationId xmlns:p14="http://schemas.microsoft.com/office/powerpoint/2010/main" val="2166938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7C09C9-F489-412C-BA2A-4EB939F0B776}" type="datetimeFigureOut">
              <a:rPr lang="en-ZA" smtClean="0"/>
              <a:t>2021/04/25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E609EDA-8078-4516-869C-B71A652BB177}" type="slidenum">
              <a:rPr lang="en-ZA" smtClean="0"/>
              <a:t>‹#›</a:t>
            </a:fld>
            <a:endParaRPr lang="en-ZA"/>
          </a:p>
        </p:txBody>
      </p:sp>
    </p:spTree>
    <p:extLst>
      <p:ext uri="{BB962C8B-B14F-4D97-AF65-F5344CB8AC3E}">
        <p14:creationId xmlns:p14="http://schemas.microsoft.com/office/powerpoint/2010/main" val="3880441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7C09C9-F489-412C-BA2A-4EB939F0B776}" type="datetimeFigureOut">
              <a:rPr lang="en-ZA" smtClean="0"/>
              <a:t>2021/04/25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E609EDA-8078-4516-869C-B71A652BB177}" type="slidenum">
              <a:rPr lang="en-ZA" smtClean="0"/>
              <a:t>‹#›</a:t>
            </a:fld>
            <a:endParaRPr lang="en-ZA"/>
          </a:p>
        </p:txBody>
      </p:sp>
    </p:spTree>
    <p:extLst>
      <p:ext uri="{BB962C8B-B14F-4D97-AF65-F5344CB8AC3E}">
        <p14:creationId xmlns:p14="http://schemas.microsoft.com/office/powerpoint/2010/main" val="1598631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7C09C9-F489-412C-BA2A-4EB939F0B776}" type="datetimeFigureOut">
              <a:rPr lang="en-ZA" smtClean="0"/>
              <a:t>2021/04/25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E609EDA-8078-4516-869C-B71A652BB177}" type="slidenum">
              <a:rPr lang="en-ZA" smtClean="0"/>
              <a:t>‹#›</a:t>
            </a:fld>
            <a:endParaRPr lang="en-ZA"/>
          </a:p>
        </p:txBody>
      </p:sp>
    </p:spTree>
    <p:extLst>
      <p:ext uri="{BB962C8B-B14F-4D97-AF65-F5344CB8AC3E}">
        <p14:creationId xmlns:p14="http://schemas.microsoft.com/office/powerpoint/2010/main" val="2677963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7C09C9-F489-412C-BA2A-4EB939F0B776}" type="datetimeFigureOut">
              <a:rPr lang="en-ZA" smtClean="0"/>
              <a:t>2021/04/25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E609EDA-8078-4516-869C-B71A652BB177}" type="slidenum">
              <a:rPr lang="en-ZA" smtClean="0"/>
              <a:t>‹#›</a:t>
            </a:fld>
            <a:endParaRPr lang="en-ZA"/>
          </a:p>
        </p:txBody>
      </p:sp>
    </p:spTree>
    <p:extLst>
      <p:ext uri="{BB962C8B-B14F-4D97-AF65-F5344CB8AC3E}">
        <p14:creationId xmlns:p14="http://schemas.microsoft.com/office/powerpoint/2010/main" val="3620515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7C09C9-F489-412C-BA2A-4EB939F0B776}" type="datetimeFigureOut">
              <a:rPr lang="en-ZA" smtClean="0"/>
              <a:t>2021/04/25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E609EDA-8078-4516-869C-B71A652BB177}" type="slidenum">
              <a:rPr lang="en-ZA" smtClean="0"/>
              <a:t>‹#›</a:t>
            </a:fld>
            <a:endParaRPr lang="en-ZA"/>
          </a:p>
        </p:txBody>
      </p:sp>
    </p:spTree>
    <p:extLst>
      <p:ext uri="{BB962C8B-B14F-4D97-AF65-F5344CB8AC3E}">
        <p14:creationId xmlns:p14="http://schemas.microsoft.com/office/powerpoint/2010/main" val="1917710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7C09C9-F489-412C-BA2A-4EB939F0B776}" type="datetimeFigureOut">
              <a:rPr lang="en-ZA" smtClean="0"/>
              <a:t>2021/04/25</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9E609EDA-8078-4516-869C-B71A652BB177}" type="slidenum">
              <a:rPr lang="en-ZA" smtClean="0"/>
              <a:t>‹#›</a:t>
            </a:fld>
            <a:endParaRPr lang="en-ZA"/>
          </a:p>
        </p:txBody>
      </p:sp>
    </p:spTree>
    <p:extLst>
      <p:ext uri="{BB962C8B-B14F-4D97-AF65-F5344CB8AC3E}">
        <p14:creationId xmlns:p14="http://schemas.microsoft.com/office/powerpoint/2010/main" val="3331836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7C09C9-F489-412C-BA2A-4EB939F0B776}" type="datetimeFigureOut">
              <a:rPr lang="en-ZA" smtClean="0"/>
              <a:t>2021/04/25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9E609EDA-8078-4516-869C-B71A652BB177}" type="slidenum">
              <a:rPr lang="en-ZA" smtClean="0"/>
              <a:t>‹#›</a:t>
            </a:fld>
            <a:endParaRPr lang="en-ZA"/>
          </a:p>
        </p:txBody>
      </p:sp>
    </p:spTree>
    <p:extLst>
      <p:ext uri="{BB962C8B-B14F-4D97-AF65-F5344CB8AC3E}">
        <p14:creationId xmlns:p14="http://schemas.microsoft.com/office/powerpoint/2010/main" val="4115619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87C09C9-F489-412C-BA2A-4EB939F0B776}" type="datetimeFigureOut">
              <a:rPr lang="en-ZA" smtClean="0"/>
              <a:t>2021/04/25</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9E609EDA-8078-4516-869C-B71A652BB177}" type="slidenum">
              <a:rPr lang="en-ZA" smtClean="0"/>
              <a:t>‹#›</a:t>
            </a:fld>
            <a:endParaRPr lang="en-ZA"/>
          </a:p>
        </p:txBody>
      </p:sp>
    </p:spTree>
    <p:extLst>
      <p:ext uri="{BB962C8B-B14F-4D97-AF65-F5344CB8AC3E}">
        <p14:creationId xmlns:p14="http://schemas.microsoft.com/office/powerpoint/2010/main" val="421520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7C09C9-F489-412C-BA2A-4EB939F0B776}" type="datetimeFigureOut">
              <a:rPr lang="en-ZA" smtClean="0"/>
              <a:t>2021/04/25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E609EDA-8078-4516-869C-B71A652BB177}" type="slidenum">
              <a:rPr lang="en-ZA" smtClean="0"/>
              <a:t>‹#›</a:t>
            </a:fld>
            <a:endParaRPr lang="en-ZA"/>
          </a:p>
        </p:txBody>
      </p:sp>
    </p:spTree>
    <p:extLst>
      <p:ext uri="{BB962C8B-B14F-4D97-AF65-F5344CB8AC3E}">
        <p14:creationId xmlns:p14="http://schemas.microsoft.com/office/powerpoint/2010/main" val="1513798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7C09C9-F489-412C-BA2A-4EB939F0B776}" type="datetimeFigureOut">
              <a:rPr lang="en-ZA" smtClean="0"/>
              <a:t>2021/04/25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E609EDA-8078-4516-869C-B71A652BB177}" type="slidenum">
              <a:rPr lang="en-ZA" smtClean="0"/>
              <a:t>‹#›</a:t>
            </a:fld>
            <a:endParaRPr lang="en-ZA"/>
          </a:p>
        </p:txBody>
      </p:sp>
    </p:spTree>
    <p:extLst>
      <p:ext uri="{BB962C8B-B14F-4D97-AF65-F5344CB8AC3E}">
        <p14:creationId xmlns:p14="http://schemas.microsoft.com/office/powerpoint/2010/main" val="390066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387C09C9-F489-412C-BA2A-4EB939F0B776}" type="datetimeFigureOut">
              <a:rPr lang="en-ZA" smtClean="0"/>
              <a:t>2021/04/25</a:t>
            </a:fld>
            <a:endParaRPr lang="en-ZA"/>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ZA"/>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E609EDA-8078-4516-869C-B71A652BB177}" type="slidenum">
              <a:rPr lang="en-ZA" smtClean="0"/>
              <a:t>‹#›</a:t>
            </a:fld>
            <a:endParaRPr lang="en-ZA"/>
          </a:p>
        </p:txBody>
      </p:sp>
    </p:spTree>
    <p:extLst>
      <p:ext uri="{BB962C8B-B14F-4D97-AF65-F5344CB8AC3E}">
        <p14:creationId xmlns:p14="http://schemas.microsoft.com/office/powerpoint/2010/main" val="1971433537"/>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21.jfif"/><Relationship Id="rId3" Type="http://schemas.openxmlformats.org/officeDocument/2006/relationships/image" Target="../media/image16.jfif"/><Relationship Id="rId7" Type="http://schemas.openxmlformats.org/officeDocument/2006/relationships/image" Target="../media/image20.jfif"/><Relationship Id="rId2" Type="http://schemas.openxmlformats.org/officeDocument/2006/relationships/image" Target="../media/image15.jfif"/><Relationship Id="rId1" Type="http://schemas.openxmlformats.org/officeDocument/2006/relationships/slideLayout" Target="../slideLayouts/slideLayout18.xml"/><Relationship Id="rId6" Type="http://schemas.openxmlformats.org/officeDocument/2006/relationships/image" Target="../media/image19.jfif"/><Relationship Id="rId5" Type="http://schemas.openxmlformats.org/officeDocument/2006/relationships/image" Target="../media/image18.jfif"/><Relationship Id="rId4" Type="http://schemas.openxmlformats.org/officeDocument/2006/relationships/image" Target="../media/image17.jf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image" Target="../media/image22.jfif"/><Relationship Id="rId1" Type="http://schemas.openxmlformats.org/officeDocument/2006/relationships/slideLayout" Target="../slideLayouts/slideLayout18.xml"/><Relationship Id="rId4" Type="http://schemas.openxmlformats.org/officeDocument/2006/relationships/image" Target="../media/image24.jf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6.jfif"/><Relationship Id="rId2" Type="http://schemas.openxmlformats.org/officeDocument/2006/relationships/image" Target="../media/image25.jpg"/><Relationship Id="rId1" Type="http://schemas.openxmlformats.org/officeDocument/2006/relationships/slideLayout" Target="../slideLayouts/slideLayout18.xml"/><Relationship Id="rId6" Type="http://schemas.openxmlformats.org/officeDocument/2006/relationships/image" Target="../media/image29.jpg"/><Relationship Id="rId5" Type="http://schemas.openxmlformats.org/officeDocument/2006/relationships/image" Target="../media/image28.jfif"/><Relationship Id="rId4" Type="http://schemas.openxmlformats.org/officeDocument/2006/relationships/image" Target="../media/image27.jfif"/></Relationships>
</file>

<file path=ppt/slides/_rels/slide1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openxmlformats.org/officeDocument/2006/relationships/image" Target="../media/image37.jfif"/><Relationship Id="rId3" Type="http://schemas.openxmlformats.org/officeDocument/2006/relationships/image" Target="../media/image32.jfif"/><Relationship Id="rId7" Type="http://schemas.openxmlformats.org/officeDocument/2006/relationships/image" Target="../media/image36.jpeg"/><Relationship Id="rId2" Type="http://schemas.openxmlformats.org/officeDocument/2006/relationships/image" Target="../media/image31.jfif"/><Relationship Id="rId1" Type="http://schemas.openxmlformats.org/officeDocument/2006/relationships/slideLayout" Target="../slideLayouts/slideLayout18.xml"/><Relationship Id="rId6" Type="http://schemas.openxmlformats.org/officeDocument/2006/relationships/image" Target="../media/image35.jfif"/><Relationship Id="rId11" Type="http://schemas.openxmlformats.org/officeDocument/2006/relationships/image" Target="../media/image40.jfif"/><Relationship Id="rId5" Type="http://schemas.openxmlformats.org/officeDocument/2006/relationships/image" Target="../media/image34.jfif"/><Relationship Id="rId10" Type="http://schemas.openxmlformats.org/officeDocument/2006/relationships/image" Target="../media/image39.jpeg"/><Relationship Id="rId4" Type="http://schemas.openxmlformats.org/officeDocument/2006/relationships/image" Target="../media/image33.jfif"/><Relationship Id="rId9" Type="http://schemas.openxmlformats.org/officeDocument/2006/relationships/image" Target="../media/image3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42.jfif"/><Relationship Id="rId2" Type="http://schemas.openxmlformats.org/officeDocument/2006/relationships/image" Target="../media/image41.jfif"/><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fif"/><Relationship Id="rId1" Type="http://schemas.openxmlformats.org/officeDocument/2006/relationships/slideLayout" Target="../slideLayouts/slideLayout18.xml"/><Relationship Id="rId4" Type="http://schemas.openxmlformats.org/officeDocument/2006/relationships/image" Target="../media/image45.jf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11.jfif"/><Relationship Id="rId3" Type="http://schemas.openxmlformats.org/officeDocument/2006/relationships/image" Target="../media/image6.jfif"/><Relationship Id="rId7" Type="http://schemas.openxmlformats.org/officeDocument/2006/relationships/image" Target="../media/image10.jfif"/><Relationship Id="rId2" Type="http://schemas.openxmlformats.org/officeDocument/2006/relationships/image" Target="../media/image5.jfif"/><Relationship Id="rId1" Type="http://schemas.openxmlformats.org/officeDocument/2006/relationships/slideLayout" Target="../slideLayouts/slideLayout18.xml"/><Relationship Id="rId6" Type="http://schemas.openxmlformats.org/officeDocument/2006/relationships/image" Target="../media/image9.jfif"/><Relationship Id="rId11" Type="http://schemas.openxmlformats.org/officeDocument/2006/relationships/image" Target="../media/image14.jfif"/><Relationship Id="rId5" Type="http://schemas.openxmlformats.org/officeDocument/2006/relationships/image" Target="../media/image8.jfif"/><Relationship Id="rId10" Type="http://schemas.openxmlformats.org/officeDocument/2006/relationships/image" Target="../media/image13.jfif"/><Relationship Id="rId4" Type="http://schemas.openxmlformats.org/officeDocument/2006/relationships/image" Target="../media/image7.jfif"/><Relationship Id="rId9" Type="http://schemas.openxmlformats.org/officeDocument/2006/relationships/image" Target="../media/image12.jf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AC19D-F700-4703-8EE6-42EAED487604}"/>
              </a:ext>
            </a:extLst>
          </p:cNvPr>
          <p:cNvSpPr>
            <a:spLocks noGrp="1"/>
          </p:cNvSpPr>
          <p:nvPr>
            <p:ph type="ctrTitle"/>
          </p:nvPr>
        </p:nvSpPr>
        <p:spPr/>
        <p:txBody>
          <a:bodyPr>
            <a:normAutofit/>
          </a:bodyPr>
          <a:lstStyle/>
          <a:p>
            <a:r>
              <a:rPr lang="en-ZA" sz="5400" dirty="0">
                <a:latin typeface="Calibri" panose="020F0502020204030204" pitchFamily="34" charset="0"/>
                <a:cs typeface="Calibri" panose="020F0502020204030204" pitchFamily="34" charset="0"/>
              </a:rPr>
              <a:t>COMMON DERMATOLOGICAL CONDITIONS IN PHC</a:t>
            </a:r>
          </a:p>
        </p:txBody>
      </p:sp>
      <p:sp>
        <p:nvSpPr>
          <p:cNvPr id="3" name="Subtitle 2">
            <a:extLst>
              <a:ext uri="{FF2B5EF4-FFF2-40B4-BE49-F238E27FC236}">
                <a16:creationId xmlns:a16="http://schemas.microsoft.com/office/drawing/2014/main" id="{685D21F0-C506-4169-8D9C-4D46FB3B3E19}"/>
              </a:ext>
            </a:extLst>
          </p:cNvPr>
          <p:cNvSpPr>
            <a:spLocks noGrp="1"/>
          </p:cNvSpPr>
          <p:nvPr>
            <p:ph type="subTitle" idx="1"/>
          </p:nvPr>
        </p:nvSpPr>
        <p:spPr/>
        <p:txBody>
          <a:bodyPr/>
          <a:lstStyle/>
          <a:p>
            <a:r>
              <a:rPr lang="en-ZA" dirty="0">
                <a:latin typeface="Calibri" panose="020F0502020204030204" pitchFamily="34" charset="0"/>
                <a:cs typeface="Calibri" panose="020F0502020204030204" pitchFamily="34" charset="0"/>
              </a:rPr>
              <a:t>ANN VAN STADEN</a:t>
            </a:r>
          </a:p>
          <a:p>
            <a:r>
              <a:rPr lang="en-ZA" dirty="0">
                <a:latin typeface="Calibri" panose="020F0502020204030204" pitchFamily="34" charset="0"/>
                <a:cs typeface="Calibri" panose="020F0502020204030204" pitchFamily="34" charset="0"/>
              </a:rPr>
              <a:t>NABILA LORTAN</a:t>
            </a:r>
          </a:p>
        </p:txBody>
      </p:sp>
    </p:spTree>
    <p:extLst>
      <p:ext uri="{BB962C8B-B14F-4D97-AF65-F5344CB8AC3E}">
        <p14:creationId xmlns:p14="http://schemas.microsoft.com/office/powerpoint/2010/main" val="206342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9C7C4-581B-4BD1-BC5D-A809771B88CC}"/>
              </a:ext>
            </a:extLst>
          </p:cNvPr>
          <p:cNvSpPr>
            <a:spLocks noGrp="1"/>
          </p:cNvSpPr>
          <p:nvPr>
            <p:ph type="title"/>
          </p:nvPr>
        </p:nvSpPr>
        <p:spPr>
          <a:xfrm>
            <a:off x="1017947" y="0"/>
            <a:ext cx="10364451" cy="1596177"/>
          </a:xfrm>
        </p:spPr>
        <p:txBody>
          <a:bodyPr>
            <a:normAutofit/>
          </a:bodyPr>
          <a:lstStyle/>
          <a:p>
            <a:pPr algn="ctr"/>
            <a:r>
              <a:rPr lang="en-ZA" sz="4800" dirty="0">
                <a:latin typeface="Calibri" panose="020F0502020204030204" pitchFamily="34" charset="0"/>
                <a:cs typeface="Calibri" panose="020F0502020204030204" pitchFamily="34" charset="0"/>
              </a:rPr>
              <a:t>ECZEMA CONT.</a:t>
            </a:r>
          </a:p>
        </p:txBody>
      </p:sp>
      <p:sp>
        <p:nvSpPr>
          <p:cNvPr id="3" name="Content Placeholder 2">
            <a:extLst>
              <a:ext uri="{FF2B5EF4-FFF2-40B4-BE49-F238E27FC236}">
                <a16:creationId xmlns:a16="http://schemas.microsoft.com/office/drawing/2014/main" id="{A8A5F548-B6D6-4CB3-BD03-257BD5833AEA}"/>
              </a:ext>
            </a:extLst>
          </p:cNvPr>
          <p:cNvSpPr>
            <a:spLocks noGrp="1"/>
          </p:cNvSpPr>
          <p:nvPr>
            <p:ph idx="1"/>
          </p:nvPr>
        </p:nvSpPr>
        <p:spPr>
          <a:xfrm>
            <a:off x="281651" y="1394750"/>
            <a:ext cx="11910349" cy="5318566"/>
          </a:xfrm>
        </p:spPr>
        <p:txBody>
          <a:bodyPr>
            <a:normAutofit/>
          </a:bodyPr>
          <a:lstStyle/>
          <a:p>
            <a:pPr marL="0" indent="0">
              <a:buNone/>
            </a:pPr>
            <a:r>
              <a:rPr lang="en-ZA" sz="3000" dirty="0">
                <a:latin typeface="Calibri" panose="020F0502020204030204" pitchFamily="34" charset="0"/>
                <a:cs typeface="Calibri" panose="020F0502020204030204" pitchFamily="34" charset="0"/>
              </a:rPr>
              <a:t>CLASSIFICATION</a:t>
            </a:r>
          </a:p>
          <a:p>
            <a:pPr marL="457200" indent="-457200">
              <a:buFont typeface="+mj-lt"/>
              <a:buAutoNum type="alphaUcPeriod"/>
            </a:pPr>
            <a:r>
              <a:rPr lang="en-ZA" dirty="0">
                <a:latin typeface="Calibri" panose="020F0502020204030204" pitchFamily="34" charset="0"/>
                <a:cs typeface="Calibri" panose="020F0502020204030204" pitchFamily="34" charset="0"/>
              </a:rPr>
              <a:t>constitutional (endogenous)- hereditary</a:t>
            </a:r>
          </a:p>
          <a:p>
            <a:pPr marL="1257300" lvl="2" indent="-342900">
              <a:buFont typeface="+mj-lt"/>
              <a:buAutoNum type="arabicPeriod"/>
            </a:pPr>
            <a:r>
              <a:rPr lang="en-ZA" sz="1800" b="1" dirty="0">
                <a:latin typeface="Calibri" panose="020F0502020204030204" pitchFamily="34" charset="0"/>
                <a:cs typeface="Calibri" panose="020F0502020204030204" pitchFamily="34" charset="0"/>
              </a:rPr>
              <a:t>Atopic</a:t>
            </a:r>
            <a:r>
              <a:rPr lang="en-ZA" sz="1800" dirty="0">
                <a:latin typeface="Calibri" panose="020F0502020204030204" pitchFamily="34" charset="0"/>
                <a:cs typeface="Calibri" panose="020F0502020204030204" pitchFamily="34" charset="0"/>
              </a:rPr>
              <a:t>- ass with </a:t>
            </a:r>
            <a:r>
              <a:rPr lang="en-ZA" sz="1800" dirty="0" err="1">
                <a:latin typeface="Calibri" panose="020F0502020204030204" pitchFamily="34" charset="0"/>
                <a:cs typeface="Calibri" panose="020F0502020204030204" pitchFamily="34" charset="0"/>
              </a:rPr>
              <a:t>hayfever</a:t>
            </a:r>
            <a:r>
              <a:rPr lang="en-ZA" sz="1800" dirty="0">
                <a:latin typeface="Calibri" panose="020F0502020204030204" pitchFamily="34" charset="0"/>
                <a:cs typeface="Calibri" panose="020F0502020204030204" pitchFamily="34" charset="0"/>
              </a:rPr>
              <a:t>, urticaria, asthma and raised Ige (common in infants and children)</a:t>
            </a:r>
          </a:p>
          <a:p>
            <a:pPr lvl="3"/>
            <a:r>
              <a:rPr lang="en-ZA" sz="1600" dirty="0">
                <a:latin typeface="Calibri" panose="020F0502020204030204" pitchFamily="34" charset="0"/>
                <a:cs typeface="Calibri" panose="020F0502020204030204" pitchFamily="34" charset="0"/>
              </a:rPr>
              <a:t>Clinical types: Infantile, </a:t>
            </a:r>
            <a:r>
              <a:rPr lang="en-ZA" sz="2000" dirty="0">
                <a:latin typeface="Calibri" panose="020F0502020204030204" pitchFamily="34" charset="0"/>
                <a:cs typeface="Calibri" panose="020F0502020204030204" pitchFamily="34" charset="0"/>
              </a:rPr>
              <a:t>Flexural, </a:t>
            </a:r>
            <a:r>
              <a:rPr lang="en-ZA" sz="1600" dirty="0">
                <a:latin typeface="Calibri" panose="020F0502020204030204" pitchFamily="34" charset="0"/>
                <a:cs typeface="Calibri" panose="020F0502020204030204" pitchFamily="34" charset="0"/>
              </a:rPr>
              <a:t>Follicular, Nummular, Hand and foot</a:t>
            </a:r>
          </a:p>
          <a:p>
            <a:pPr marL="1257300" lvl="2" indent="-342900">
              <a:buFont typeface="+mj-lt"/>
              <a:buAutoNum type="arabicPeriod"/>
            </a:pPr>
            <a:r>
              <a:rPr lang="en-ZA" sz="1800" b="1" dirty="0" err="1">
                <a:latin typeface="Calibri" panose="020F0502020204030204" pitchFamily="34" charset="0"/>
                <a:cs typeface="Calibri" panose="020F0502020204030204" pitchFamily="34" charset="0"/>
              </a:rPr>
              <a:t>Seborhoeic</a:t>
            </a:r>
            <a:r>
              <a:rPr lang="en-ZA" sz="1800" b="1" dirty="0">
                <a:latin typeface="Calibri" panose="020F0502020204030204" pitchFamily="34" charset="0"/>
                <a:cs typeface="Calibri" panose="020F0502020204030204" pitchFamily="34" charset="0"/>
              </a:rPr>
              <a:t>- </a:t>
            </a:r>
            <a:r>
              <a:rPr lang="en-ZA" sz="1800" dirty="0">
                <a:latin typeface="Calibri" panose="020F0502020204030204" pitchFamily="34" charset="0"/>
                <a:cs typeface="Calibri" panose="020F0502020204030204" pitchFamily="34" charset="0"/>
              </a:rPr>
              <a:t>skin regions with large sebum production and large body folds</a:t>
            </a:r>
          </a:p>
          <a:p>
            <a:pPr lvl="3"/>
            <a:r>
              <a:rPr lang="en-ZA" sz="1600" dirty="0">
                <a:latin typeface="Calibri" panose="020F0502020204030204" pitchFamily="34" charset="0"/>
                <a:cs typeface="Calibri" panose="020F0502020204030204" pitchFamily="34" charset="0"/>
              </a:rPr>
              <a:t>Clinical types: Infantile, Scalp, Blepharitis, Eyebrows scaling, </a:t>
            </a:r>
            <a:r>
              <a:rPr lang="en-ZA" sz="1600" dirty="0" err="1">
                <a:latin typeface="Calibri" panose="020F0502020204030204" pitchFamily="34" charset="0"/>
                <a:cs typeface="Calibri" panose="020F0502020204030204" pitchFamily="34" charset="0"/>
              </a:rPr>
              <a:t>Intertrigenous</a:t>
            </a:r>
            <a:r>
              <a:rPr lang="en-ZA" sz="1600" dirty="0">
                <a:latin typeface="Calibri" panose="020F0502020204030204" pitchFamily="34" charset="0"/>
                <a:cs typeface="Calibri" panose="020F0502020204030204" pitchFamily="34" charset="0"/>
              </a:rPr>
              <a:t>, </a:t>
            </a:r>
            <a:r>
              <a:rPr lang="en-ZA" sz="1600" dirty="0" err="1">
                <a:latin typeface="Calibri" panose="020F0502020204030204" pitchFamily="34" charset="0"/>
                <a:cs typeface="Calibri" panose="020F0502020204030204" pitchFamily="34" charset="0"/>
              </a:rPr>
              <a:t>Ottitis</a:t>
            </a:r>
            <a:r>
              <a:rPr lang="en-ZA" sz="1600" dirty="0">
                <a:latin typeface="Calibri" panose="020F0502020204030204" pitchFamily="34" charset="0"/>
                <a:cs typeface="Calibri" panose="020F0502020204030204" pitchFamily="34" charset="0"/>
              </a:rPr>
              <a:t> externa, Sun sensitive</a:t>
            </a:r>
            <a:endParaRPr lang="en-ZA" dirty="0">
              <a:latin typeface="Calibri" panose="020F0502020204030204" pitchFamily="34" charset="0"/>
              <a:cs typeface="Calibri" panose="020F0502020204030204" pitchFamily="34" charset="0"/>
            </a:endParaRPr>
          </a:p>
          <a:p>
            <a:pPr marL="457200" indent="-457200">
              <a:buFont typeface="+mj-lt"/>
              <a:buAutoNum type="alphaUcPeriod"/>
            </a:pPr>
            <a:r>
              <a:rPr lang="en-ZA" dirty="0">
                <a:latin typeface="Calibri" panose="020F0502020204030204" pitchFamily="34" charset="0"/>
                <a:cs typeface="Calibri" panose="020F0502020204030204" pitchFamily="34" charset="0"/>
              </a:rPr>
              <a:t>Elicited by various factors</a:t>
            </a:r>
          </a:p>
          <a:p>
            <a:pPr marL="1257300" lvl="2" indent="-342900">
              <a:buFont typeface="+mj-lt"/>
              <a:buAutoNum type="arabicPeriod"/>
            </a:pPr>
            <a:r>
              <a:rPr lang="en-ZA" sz="1800" b="1" dirty="0">
                <a:latin typeface="Calibri" panose="020F0502020204030204" pitchFamily="34" charset="0"/>
                <a:cs typeface="Calibri" panose="020F0502020204030204" pitchFamily="34" charset="0"/>
              </a:rPr>
              <a:t>Local causes in skin</a:t>
            </a:r>
            <a:r>
              <a:rPr lang="en-ZA" sz="1800" dirty="0">
                <a:latin typeface="Calibri" panose="020F0502020204030204" pitchFamily="34" charset="0"/>
                <a:cs typeface="Calibri" panose="020F0502020204030204" pitchFamily="34" charset="0"/>
              </a:rPr>
              <a:t>: dryness, infection, contact dermatitis, venous hypertension, trauma, </a:t>
            </a:r>
            <a:r>
              <a:rPr lang="en-ZA" sz="1800" dirty="0" err="1">
                <a:latin typeface="Calibri" panose="020F0502020204030204" pitchFamily="34" charset="0"/>
                <a:cs typeface="Calibri" panose="020F0502020204030204" pitchFamily="34" charset="0"/>
              </a:rPr>
              <a:t>uvl</a:t>
            </a:r>
            <a:r>
              <a:rPr lang="en-ZA" sz="1800" dirty="0">
                <a:latin typeface="Calibri" panose="020F0502020204030204" pitchFamily="34" charset="0"/>
                <a:cs typeface="Calibri" panose="020F0502020204030204" pitchFamily="34" charset="0"/>
              </a:rPr>
              <a:t>, sweating</a:t>
            </a:r>
          </a:p>
          <a:p>
            <a:pPr marL="1257300" lvl="2" indent="-342900">
              <a:buFont typeface="+mj-lt"/>
              <a:buAutoNum type="arabicPeriod"/>
            </a:pPr>
            <a:r>
              <a:rPr lang="en-ZA" sz="1800" b="1" dirty="0">
                <a:latin typeface="Calibri" panose="020F0502020204030204" pitchFamily="34" charset="0"/>
                <a:cs typeface="Calibri" panose="020F0502020204030204" pitchFamily="34" charset="0"/>
              </a:rPr>
              <a:t>Systemic</a:t>
            </a:r>
            <a:r>
              <a:rPr lang="en-ZA" sz="1800" dirty="0">
                <a:latin typeface="Calibri" panose="020F0502020204030204" pitchFamily="34" charset="0"/>
                <a:cs typeface="Calibri" panose="020F0502020204030204" pitchFamily="34" charset="0"/>
              </a:rPr>
              <a:t>: infection (tonsilitis), drugs (penicillin)</a:t>
            </a:r>
          </a:p>
          <a:p>
            <a:pPr marL="3657600" lvl="8" indent="0">
              <a:buNone/>
            </a:pPr>
            <a:endParaRPr lang="en-ZA" dirty="0"/>
          </a:p>
          <a:p>
            <a:pPr marL="3657600" lvl="8" indent="0">
              <a:buNone/>
            </a:pPr>
            <a:endParaRPr lang="en-ZA" dirty="0"/>
          </a:p>
        </p:txBody>
      </p:sp>
    </p:spTree>
    <p:extLst>
      <p:ext uri="{BB962C8B-B14F-4D97-AF65-F5344CB8AC3E}">
        <p14:creationId xmlns:p14="http://schemas.microsoft.com/office/powerpoint/2010/main" val="3308610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D6A5E-746F-45DA-BCF1-FE6278EC03A9}"/>
              </a:ext>
            </a:extLst>
          </p:cNvPr>
          <p:cNvSpPr>
            <a:spLocks noGrp="1"/>
          </p:cNvSpPr>
          <p:nvPr>
            <p:ph type="title"/>
          </p:nvPr>
        </p:nvSpPr>
        <p:spPr>
          <a:xfrm>
            <a:off x="913774" y="105301"/>
            <a:ext cx="10364451" cy="1596177"/>
          </a:xfrm>
        </p:spPr>
        <p:txBody>
          <a:bodyPr>
            <a:normAutofit/>
          </a:bodyPr>
          <a:lstStyle/>
          <a:p>
            <a:pPr algn="ctr"/>
            <a:r>
              <a:rPr lang="en-ZA" sz="4800" dirty="0">
                <a:latin typeface="Calibri" panose="020F0502020204030204" pitchFamily="34" charset="0"/>
                <a:cs typeface="Calibri" panose="020F0502020204030204" pitchFamily="34" charset="0"/>
              </a:rPr>
              <a:t>ECZEMA CONT.</a:t>
            </a:r>
          </a:p>
        </p:txBody>
      </p:sp>
      <p:sp>
        <p:nvSpPr>
          <p:cNvPr id="3" name="Content Placeholder 2">
            <a:extLst>
              <a:ext uri="{FF2B5EF4-FFF2-40B4-BE49-F238E27FC236}">
                <a16:creationId xmlns:a16="http://schemas.microsoft.com/office/drawing/2014/main" id="{7C4286A9-9167-4277-8E6A-2EA3707138CC}"/>
              </a:ext>
            </a:extLst>
          </p:cNvPr>
          <p:cNvSpPr>
            <a:spLocks noGrp="1"/>
          </p:cNvSpPr>
          <p:nvPr>
            <p:ph idx="1"/>
          </p:nvPr>
        </p:nvSpPr>
        <p:spPr>
          <a:xfrm>
            <a:off x="1425614" y="1261641"/>
            <a:ext cx="11516810" cy="4896091"/>
          </a:xfrm>
        </p:spPr>
        <p:txBody>
          <a:bodyPr>
            <a:normAutofit/>
          </a:bodyPr>
          <a:lstStyle/>
          <a:p>
            <a:r>
              <a:rPr lang="en-ZA" sz="3200" b="1" dirty="0">
                <a:latin typeface="Calibri" panose="020F0502020204030204" pitchFamily="34" charset="0"/>
                <a:cs typeface="Calibri" panose="020F0502020204030204" pitchFamily="34" charset="0"/>
              </a:rPr>
              <a:t>MANAGEMENT</a:t>
            </a:r>
            <a:r>
              <a:rPr lang="en-ZA" sz="3200" dirty="0">
                <a:latin typeface="Calibri" panose="020F0502020204030204" pitchFamily="34" charset="0"/>
                <a:cs typeface="Calibri" panose="020F0502020204030204" pitchFamily="34" charset="0"/>
              </a:rPr>
              <a:t>- </a:t>
            </a:r>
          </a:p>
          <a:p>
            <a:pPr lvl="2"/>
            <a:r>
              <a:rPr lang="en-ZA" sz="2800" dirty="0">
                <a:latin typeface="Calibri" panose="020F0502020204030204" pitchFamily="34" charset="0"/>
                <a:cs typeface="Calibri" panose="020F0502020204030204" pitchFamily="34" charset="0"/>
              </a:rPr>
              <a:t>Educate</a:t>
            </a:r>
          </a:p>
          <a:p>
            <a:pPr lvl="2"/>
            <a:r>
              <a:rPr lang="en-ZA" sz="2800" dirty="0">
                <a:latin typeface="Calibri" panose="020F0502020204030204" pitchFamily="34" charset="0"/>
                <a:cs typeface="Calibri" panose="020F0502020204030204" pitchFamily="34" charset="0"/>
              </a:rPr>
              <a:t>avoid triggers</a:t>
            </a:r>
          </a:p>
          <a:p>
            <a:pPr lvl="2"/>
            <a:r>
              <a:rPr lang="en-ZA" sz="2800" dirty="0">
                <a:latin typeface="Calibri" panose="020F0502020204030204" pitchFamily="34" charset="0"/>
                <a:cs typeface="Calibri" panose="020F0502020204030204" pitchFamily="34" charset="0"/>
              </a:rPr>
              <a:t>bathe (Emulsifying agents)</a:t>
            </a:r>
          </a:p>
          <a:p>
            <a:pPr lvl="2"/>
            <a:r>
              <a:rPr lang="en-ZA" sz="2800" dirty="0">
                <a:latin typeface="Calibri" panose="020F0502020204030204" pitchFamily="34" charset="0"/>
                <a:cs typeface="Calibri" panose="020F0502020204030204" pitchFamily="34" charset="0"/>
              </a:rPr>
              <a:t>moisturize (emollient, diluted corticosteroids)</a:t>
            </a:r>
          </a:p>
          <a:p>
            <a:pPr lvl="2"/>
            <a:r>
              <a:rPr lang="en-ZA" sz="2800" dirty="0">
                <a:latin typeface="Calibri" panose="020F0502020204030204" pitchFamily="34" charset="0"/>
                <a:cs typeface="Calibri" panose="020F0502020204030204" pitchFamily="34" charset="0"/>
              </a:rPr>
              <a:t>treat infections</a:t>
            </a:r>
          </a:p>
          <a:p>
            <a:r>
              <a:rPr lang="en-ZA" sz="3200" b="1" dirty="0">
                <a:latin typeface="Calibri" panose="020F0502020204030204" pitchFamily="34" charset="0"/>
                <a:cs typeface="Calibri" panose="020F0502020204030204" pitchFamily="34" charset="0"/>
              </a:rPr>
              <a:t>When to refer</a:t>
            </a:r>
            <a:r>
              <a:rPr lang="en-ZA" sz="3200" dirty="0">
                <a:latin typeface="Calibri" panose="020F0502020204030204" pitchFamily="34" charset="0"/>
                <a:cs typeface="Calibri" panose="020F0502020204030204" pitchFamily="34" charset="0"/>
              </a:rPr>
              <a:t>- resistant to treatment </a:t>
            </a:r>
          </a:p>
        </p:txBody>
      </p:sp>
    </p:spTree>
    <p:extLst>
      <p:ext uri="{BB962C8B-B14F-4D97-AF65-F5344CB8AC3E}">
        <p14:creationId xmlns:p14="http://schemas.microsoft.com/office/powerpoint/2010/main" val="2168222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AC917-E661-427C-97CF-A1D6BB067BF7}"/>
              </a:ext>
            </a:extLst>
          </p:cNvPr>
          <p:cNvSpPr>
            <a:spLocks noGrp="1"/>
          </p:cNvSpPr>
          <p:nvPr>
            <p:ph type="title"/>
          </p:nvPr>
        </p:nvSpPr>
        <p:spPr/>
        <p:txBody>
          <a:bodyPr/>
          <a:lstStyle/>
          <a:p>
            <a:r>
              <a:rPr lang="en-ZA" dirty="0"/>
              <a:t>pics</a:t>
            </a:r>
          </a:p>
        </p:txBody>
      </p:sp>
      <p:pic>
        <p:nvPicPr>
          <p:cNvPr id="5" name="Content Placeholder 4">
            <a:extLst>
              <a:ext uri="{FF2B5EF4-FFF2-40B4-BE49-F238E27FC236}">
                <a16:creationId xmlns:a16="http://schemas.microsoft.com/office/drawing/2014/main" id="{3ECB475B-6533-468A-A34A-63AF05ED6E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78203" y="3539246"/>
            <a:ext cx="4721237" cy="3211135"/>
          </a:xfrm>
          <a:prstGeom prst="rect">
            <a:avLst/>
          </a:prstGeom>
          <a:ln>
            <a:noFill/>
          </a:ln>
          <a:effectLst>
            <a:softEdge rad="112500"/>
          </a:effectLst>
        </p:spPr>
      </p:pic>
      <p:pic>
        <p:nvPicPr>
          <p:cNvPr id="9" name="Picture 8">
            <a:extLst>
              <a:ext uri="{FF2B5EF4-FFF2-40B4-BE49-F238E27FC236}">
                <a16:creationId xmlns:a16="http://schemas.microsoft.com/office/drawing/2014/main" id="{3B0A10AA-61A6-492E-84BC-8CDDC6698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60" y="3592278"/>
            <a:ext cx="4553582" cy="3194304"/>
          </a:xfrm>
          <a:prstGeom prst="rect">
            <a:avLst/>
          </a:prstGeom>
          <a:ln>
            <a:noFill/>
          </a:ln>
          <a:effectLst>
            <a:softEdge rad="112500"/>
          </a:effectLst>
        </p:spPr>
      </p:pic>
      <p:pic>
        <p:nvPicPr>
          <p:cNvPr id="11" name="Picture 10">
            <a:extLst>
              <a:ext uri="{FF2B5EF4-FFF2-40B4-BE49-F238E27FC236}">
                <a16:creationId xmlns:a16="http://schemas.microsoft.com/office/drawing/2014/main" id="{EA035F41-120A-41A8-AFB2-21A974D1C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401" y="104005"/>
            <a:ext cx="4485174" cy="3407342"/>
          </a:xfrm>
          <a:prstGeom prst="rect">
            <a:avLst/>
          </a:prstGeom>
          <a:ln>
            <a:noFill/>
          </a:ln>
          <a:effectLst>
            <a:softEdge rad="112500"/>
          </a:effectLst>
        </p:spPr>
      </p:pic>
      <p:pic>
        <p:nvPicPr>
          <p:cNvPr id="15" name="Picture 14">
            <a:extLst>
              <a:ext uri="{FF2B5EF4-FFF2-40B4-BE49-F238E27FC236}">
                <a16:creationId xmlns:a16="http://schemas.microsoft.com/office/drawing/2014/main" id="{75E06382-B796-4625-ADEB-FFC0BA6FE0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4555" y="4498395"/>
            <a:ext cx="3998254" cy="2239022"/>
          </a:xfrm>
          <a:prstGeom prst="rect">
            <a:avLst/>
          </a:prstGeom>
          <a:ln>
            <a:noFill/>
          </a:ln>
          <a:effectLst>
            <a:softEdge rad="112500"/>
          </a:effectLst>
        </p:spPr>
      </p:pic>
      <p:pic>
        <p:nvPicPr>
          <p:cNvPr id="19" name="Picture 18">
            <a:extLst>
              <a:ext uri="{FF2B5EF4-FFF2-40B4-BE49-F238E27FC236}">
                <a16:creationId xmlns:a16="http://schemas.microsoft.com/office/drawing/2014/main" id="{885D7DF5-E7C1-4044-BD4D-8EDFF64F6F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7609" y="72380"/>
            <a:ext cx="4512146" cy="2433020"/>
          </a:xfrm>
          <a:prstGeom prst="rect">
            <a:avLst/>
          </a:prstGeom>
          <a:ln>
            <a:noFill/>
          </a:ln>
          <a:effectLst>
            <a:softEdge rad="112500"/>
          </a:effectLst>
        </p:spPr>
      </p:pic>
      <p:pic>
        <p:nvPicPr>
          <p:cNvPr id="21" name="Picture 20">
            <a:extLst>
              <a:ext uri="{FF2B5EF4-FFF2-40B4-BE49-F238E27FC236}">
                <a16:creationId xmlns:a16="http://schemas.microsoft.com/office/drawing/2014/main" id="{929F20A6-84AB-4778-A92A-4F61138266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7503" y="200382"/>
            <a:ext cx="4480096" cy="3148384"/>
          </a:xfrm>
          <a:prstGeom prst="rect">
            <a:avLst/>
          </a:prstGeom>
          <a:ln>
            <a:noFill/>
          </a:ln>
          <a:effectLst>
            <a:softEdge rad="112500"/>
          </a:effectLst>
        </p:spPr>
      </p:pic>
      <p:pic>
        <p:nvPicPr>
          <p:cNvPr id="17" name="Picture 16">
            <a:extLst>
              <a:ext uri="{FF2B5EF4-FFF2-40B4-BE49-F238E27FC236}">
                <a16:creationId xmlns:a16="http://schemas.microsoft.com/office/drawing/2014/main" id="{13DD65D3-E7E2-4A93-ABEC-D846398CAF3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74555" y="2542033"/>
            <a:ext cx="4382589" cy="2454250"/>
          </a:xfrm>
          <a:prstGeom prst="rect">
            <a:avLst/>
          </a:prstGeom>
          <a:ln>
            <a:noFill/>
          </a:ln>
          <a:effectLst>
            <a:softEdge rad="112500"/>
          </a:effectLst>
        </p:spPr>
      </p:pic>
    </p:spTree>
    <p:extLst>
      <p:ext uri="{BB962C8B-B14F-4D97-AF65-F5344CB8AC3E}">
        <p14:creationId xmlns:p14="http://schemas.microsoft.com/office/powerpoint/2010/main" val="2900696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6C0A4-EA04-4AB0-9789-718AACA9F1D7}"/>
              </a:ext>
            </a:extLst>
          </p:cNvPr>
          <p:cNvSpPr>
            <a:spLocks noGrp="1"/>
          </p:cNvSpPr>
          <p:nvPr>
            <p:ph type="title"/>
          </p:nvPr>
        </p:nvSpPr>
        <p:spPr>
          <a:xfrm>
            <a:off x="809603" y="282851"/>
            <a:ext cx="10364451" cy="1596177"/>
          </a:xfrm>
        </p:spPr>
        <p:txBody>
          <a:bodyPr>
            <a:normAutofit/>
          </a:bodyPr>
          <a:lstStyle/>
          <a:p>
            <a:pPr algn="ctr"/>
            <a:r>
              <a:rPr lang="en-ZA" sz="5400" dirty="0">
                <a:latin typeface="Calibri" panose="020F0502020204030204" pitchFamily="34" charset="0"/>
                <a:cs typeface="Calibri" panose="020F0502020204030204" pitchFamily="34" charset="0"/>
              </a:rPr>
              <a:t>PSORIASIS</a:t>
            </a:r>
          </a:p>
        </p:txBody>
      </p:sp>
      <p:sp>
        <p:nvSpPr>
          <p:cNvPr id="3" name="Content Placeholder 2">
            <a:extLst>
              <a:ext uri="{FF2B5EF4-FFF2-40B4-BE49-F238E27FC236}">
                <a16:creationId xmlns:a16="http://schemas.microsoft.com/office/drawing/2014/main" id="{3A60E03B-DC4E-42F8-A063-BD1A43C4168B}"/>
              </a:ext>
            </a:extLst>
          </p:cNvPr>
          <p:cNvSpPr>
            <a:spLocks noGrp="1"/>
          </p:cNvSpPr>
          <p:nvPr>
            <p:ph idx="1"/>
          </p:nvPr>
        </p:nvSpPr>
        <p:spPr>
          <a:xfrm>
            <a:off x="1214717" y="2665035"/>
            <a:ext cx="10364452" cy="4048281"/>
          </a:xfrm>
        </p:spPr>
        <p:txBody>
          <a:bodyPr>
            <a:normAutofit fontScale="92500" lnSpcReduction="10000"/>
          </a:bodyPr>
          <a:lstStyle/>
          <a:p>
            <a:r>
              <a:rPr lang="en-ZA" sz="2800" u="sng" dirty="0">
                <a:latin typeface="Calibri" panose="020F0502020204030204" pitchFamily="34" charset="0"/>
                <a:cs typeface="Calibri" panose="020F0502020204030204" pitchFamily="34" charset="0"/>
              </a:rPr>
              <a:t>DEFINITION</a:t>
            </a:r>
            <a:r>
              <a:rPr lang="en-ZA" sz="2800" dirty="0">
                <a:latin typeface="Calibri" panose="020F0502020204030204" pitchFamily="34" charset="0"/>
                <a:cs typeface="Calibri" panose="020F0502020204030204" pitchFamily="34" charset="0"/>
              </a:rPr>
              <a:t>: t-lymphocyte inflammatory mediated disease</a:t>
            </a:r>
          </a:p>
          <a:p>
            <a:r>
              <a:rPr lang="en-ZA" sz="2800" u="sng" dirty="0">
                <a:latin typeface="Calibri" panose="020F0502020204030204" pitchFamily="34" charset="0"/>
                <a:cs typeface="Calibri" panose="020F0502020204030204" pitchFamily="34" charset="0"/>
              </a:rPr>
              <a:t>CAUSES</a:t>
            </a:r>
            <a:r>
              <a:rPr lang="en-ZA" sz="2800" dirty="0">
                <a:latin typeface="Calibri" panose="020F0502020204030204" pitchFamily="34" charset="0"/>
                <a:cs typeface="Calibri" panose="020F0502020204030204" pitchFamily="34" charset="0"/>
              </a:rPr>
              <a:t>: GENETIC AND ENVIRONMENTAL DISPOSITION</a:t>
            </a:r>
          </a:p>
          <a:p>
            <a:r>
              <a:rPr lang="en-ZA" sz="2800" u="sng" dirty="0">
                <a:latin typeface="Calibri" panose="020F0502020204030204" pitchFamily="34" charset="0"/>
                <a:cs typeface="Calibri" panose="020F0502020204030204" pitchFamily="34" charset="0"/>
              </a:rPr>
              <a:t>SYMPTOMS</a:t>
            </a:r>
            <a:r>
              <a:rPr lang="en-ZA" sz="2800" dirty="0">
                <a:latin typeface="Calibri" panose="020F0502020204030204" pitchFamily="34" charset="0"/>
                <a:cs typeface="Calibri" panose="020F0502020204030204" pitchFamily="34" charset="0"/>
              </a:rPr>
              <a:t>: persistent, remissions, itchy, red, scaly </a:t>
            </a:r>
          </a:p>
          <a:p>
            <a:r>
              <a:rPr lang="en-ZA" sz="2800" u="sng" dirty="0">
                <a:latin typeface="Calibri" panose="020F0502020204030204" pitchFamily="34" charset="0"/>
                <a:cs typeface="Calibri" panose="020F0502020204030204" pitchFamily="34" charset="0"/>
              </a:rPr>
              <a:t>SIGNS</a:t>
            </a:r>
            <a:r>
              <a:rPr lang="en-ZA" sz="2800" dirty="0">
                <a:latin typeface="Calibri" panose="020F0502020204030204" pitchFamily="34" charset="0"/>
                <a:cs typeface="Calibri" panose="020F0502020204030204" pitchFamily="34" charset="0"/>
              </a:rPr>
              <a:t>- </a:t>
            </a:r>
          </a:p>
          <a:p>
            <a:pPr lvl="1"/>
            <a:r>
              <a:rPr lang="en-ZA" sz="2400" dirty="0">
                <a:latin typeface="Calibri" panose="020F0502020204030204" pitchFamily="34" charset="0"/>
                <a:cs typeface="Calibri" panose="020F0502020204030204" pitchFamily="34" charset="0"/>
              </a:rPr>
              <a:t>PRIMARY LESION- plaque (thick and silvery white), scaly, well circumscribed, raised, red, </a:t>
            </a:r>
            <a:r>
              <a:rPr lang="en-ZA" sz="2400" dirty="0" err="1">
                <a:latin typeface="Calibri" panose="020F0502020204030204" pitchFamily="34" charset="0"/>
                <a:cs typeface="Calibri" panose="020F0502020204030204" pitchFamily="34" charset="0"/>
              </a:rPr>
              <a:t>Auspitz</a:t>
            </a:r>
            <a:r>
              <a:rPr lang="en-ZA" sz="2400" dirty="0">
                <a:latin typeface="Calibri" panose="020F0502020204030204" pitchFamily="34" charset="0"/>
                <a:cs typeface="Calibri" panose="020F0502020204030204" pitchFamily="34" charset="0"/>
              </a:rPr>
              <a:t> sign, Koebner phenomenon </a:t>
            </a:r>
          </a:p>
          <a:p>
            <a:r>
              <a:rPr lang="en-ZA" sz="2800" u="sng" dirty="0">
                <a:latin typeface="Calibri" panose="020F0502020204030204" pitchFamily="34" charset="0"/>
                <a:cs typeface="Calibri" panose="020F0502020204030204" pitchFamily="34" charset="0"/>
              </a:rPr>
              <a:t>CLASSIFICATION</a:t>
            </a:r>
            <a:r>
              <a:rPr lang="en-ZA" sz="2800" dirty="0">
                <a:latin typeface="Calibri" panose="020F0502020204030204" pitchFamily="34" charset="0"/>
                <a:cs typeface="Calibri" panose="020F0502020204030204" pitchFamily="34" charset="0"/>
              </a:rPr>
              <a:t>- plaque, guttate, flexural, arthritic, pustular, nail</a:t>
            </a:r>
          </a:p>
          <a:p>
            <a:endParaRPr lang="en-ZA" sz="2400" dirty="0">
              <a:latin typeface="Calibri" panose="020F0502020204030204" pitchFamily="34" charset="0"/>
              <a:cs typeface="Calibri" panose="020F0502020204030204" pitchFamily="34" charset="0"/>
            </a:endParaRPr>
          </a:p>
          <a:p>
            <a:endParaRPr lang="en-ZA" dirty="0"/>
          </a:p>
          <a:p>
            <a:endParaRPr lang="en-ZA" dirty="0"/>
          </a:p>
        </p:txBody>
      </p:sp>
    </p:spTree>
    <p:extLst>
      <p:ext uri="{BB962C8B-B14F-4D97-AF65-F5344CB8AC3E}">
        <p14:creationId xmlns:p14="http://schemas.microsoft.com/office/powerpoint/2010/main" val="4189052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B30AD-9852-401F-B750-0C9ED8F8001C}"/>
              </a:ext>
            </a:extLst>
          </p:cNvPr>
          <p:cNvSpPr>
            <a:spLocks noGrp="1"/>
          </p:cNvSpPr>
          <p:nvPr>
            <p:ph type="title"/>
          </p:nvPr>
        </p:nvSpPr>
        <p:spPr>
          <a:xfrm>
            <a:off x="717005" y="0"/>
            <a:ext cx="10364451" cy="1596177"/>
          </a:xfrm>
        </p:spPr>
        <p:txBody>
          <a:bodyPr>
            <a:normAutofit/>
          </a:bodyPr>
          <a:lstStyle/>
          <a:p>
            <a:pPr algn="ctr"/>
            <a:r>
              <a:rPr lang="en-ZA" sz="4800" dirty="0">
                <a:latin typeface="Calibri" panose="020F0502020204030204" pitchFamily="34" charset="0"/>
                <a:cs typeface="Calibri" panose="020F0502020204030204" pitchFamily="34" charset="0"/>
              </a:rPr>
              <a:t>PSORIASIS CONT.</a:t>
            </a:r>
          </a:p>
        </p:txBody>
      </p:sp>
      <p:sp>
        <p:nvSpPr>
          <p:cNvPr id="3" name="Content Placeholder 2">
            <a:extLst>
              <a:ext uri="{FF2B5EF4-FFF2-40B4-BE49-F238E27FC236}">
                <a16:creationId xmlns:a16="http://schemas.microsoft.com/office/drawing/2014/main" id="{F9B5B17F-2CE0-472C-BD57-6971B0AD7AC9}"/>
              </a:ext>
            </a:extLst>
          </p:cNvPr>
          <p:cNvSpPr>
            <a:spLocks noGrp="1"/>
          </p:cNvSpPr>
          <p:nvPr>
            <p:ph idx="1"/>
          </p:nvPr>
        </p:nvSpPr>
        <p:spPr>
          <a:xfrm>
            <a:off x="405114" y="642466"/>
            <a:ext cx="11702005" cy="3424107"/>
          </a:xfrm>
        </p:spPr>
        <p:txBody>
          <a:bodyPr>
            <a:normAutofit/>
          </a:bodyPr>
          <a:lstStyle/>
          <a:p>
            <a:r>
              <a:rPr lang="en-ZA" sz="2800" dirty="0">
                <a:latin typeface="Calibri" panose="020F0502020204030204" pitchFamily="34" charset="0"/>
                <a:cs typeface="Calibri" panose="020F0502020204030204" pitchFamily="34" charset="0"/>
              </a:rPr>
              <a:t>MANAGEMENT:</a:t>
            </a:r>
          </a:p>
          <a:p>
            <a:pPr lvl="1"/>
            <a:r>
              <a:rPr lang="en-ZA" sz="2400" dirty="0">
                <a:latin typeface="Calibri" panose="020F0502020204030204" pitchFamily="34" charset="0"/>
                <a:cs typeface="Calibri" panose="020F0502020204030204" pitchFamily="34" charset="0"/>
              </a:rPr>
              <a:t>topical- coal tar, corticosteroids, </a:t>
            </a:r>
            <a:r>
              <a:rPr lang="en-ZA" sz="2400" dirty="0" err="1">
                <a:latin typeface="Calibri" panose="020F0502020204030204" pitchFamily="34" charset="0"/>
                <a:cs typeface="Calibri" panose="020F0502020204030204" pitchFamily="34" charset="0"/>
              </a:rPr>
              <a:t>calcipotrial</a:t>
            </a:r>
            <a:r>
              <a:rPr lang="en-ZA" sz="2400" dirty="0">
                <a:latin typeface="Calibri" panose="020F0502020204030204" pitchFamily="34" charset="0"/>
                <a:cs typeface="Calibri" panose="020F0502020204030204" pitchFamily="34" charset="0"/>
              </a:rPr>
              <a:t> (vit D derivative), Tazarotene (vit A )</a:t>
            </a:r>
          </a:p>
          <a:p>
            <a:pPr lvl="1"/>
            <a:r>
              <a:rPr lang="en-ZA" sz="2400" dirty="0">
                <a:latin typeface="Calibri" panose="020F0502020204030204" pitchFamily="34" charset="0"/>
                <a:cs typeface="Calibri" panose="020F0502020204030204" pitchFamily="34" charset="0"/>
              </a:rPr>
              <a:t>Systemic- methotrexate, retinoids, cyclosporin</a:t>
            </a:r>
          </a:p>
        </p:txBody>
      </p:sp>
      <p:pic>
        <p:nvPicPr>
          <p:cNvPr id="9" name="Picture 8">
            <a:extLst>
              <a:ext uri="{FF2B5EF4-FFF2-40B4-BE49-F238E27FC236}">
                <a16:creationId xmlns:a16="http://schemas.microsoft.com/office/drawing/2014/main" id="{D2C5D89D-876F-4517-AE7D-07F2B14048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24" y="3747786"/>
            <a:ext cx="4313787" cy="2870630"/>
          </a:xfrm>
          <a:prstGeom prst="rect">
            <a:avLst/>
          </a:prstGeom>
          <a:ln>
            <a:noFill/>
          </a:ln>
          <a:effectLst>
            <a:softEdge rad="112500"/>
          </a:effectLst>
        </p:spPr>
      </p:pic>
      <p:pic>
        <p:nvPicPr>
          <p:cNvPr id="5" name="Picture 4">
            <a:extLst>
              <a:ext uri="{FF2B5EF4-FFF2-40B4-BE49-F238E27FC236}">
                <a16:creationId xmlns:a16="http://schemas.microsoft.com/office/drawing/2014/main" id="{4FA393FC-1F41-4108-B464-79064FC490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7338" y="3429000"/>
            <a:ext cx="5449824" cy="3151426"/>
          </a:xfrm>
          <a:prstGeom prst="rect">
            <a:avLst/>
          </a:prstGeom>
          <a:ln>
            <a:noFill/>
          </a:ln>
          <a:effectLst>
            <a:softEdge rad="112500"/>
          </a:effectLst>
        </p:spPr>
      </p:pic>
      <p:pic>
        <p:nvPicPr>
          <p:cNvPr id="7" name="Picture 6">
            <a:extLst>
              <a:ext uri="{FF2B5EF4-FFF2-40B4-BE49-F238E27FC236}">
                <a16:creationId xmlns:a16="http://schemas.microsoft.com/office/drawing/2014/main" id="{5326EF32-F940-4EBD-B522-4EA963567C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7721" y="3618965"/>
            <a:ext cx="4516755" cy="3128271"/>
          </a:xfrm>
          <a:prstGeom prst="rect">
            <a:avLst/>
          </a:prstGeom>
          <a:ln>
            <a:noFill/>
          </a:ln>
          <a:effectLst>
            <a:softEdge rad="112500"/>
          </a:effectLst>
        </p:spPr>
      </p:pic>
    </p:spTree>
    <p:extLst>
      <p:ext uri="{BB962C8B-B14F-4D97-AF65-F5344CB8AC3E}">
        <p14:creationId xmlns:p14="http://schemas.microsoft.com/office/powerpoint/2010/main" val="2874414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ED48F-D36D-479A-BC0A-A715D16A0EBC}"/>
              </a:ext>
            </a:extLst>
          </p:cNvPr>
          <p:cNvSpPr>
            <a:spLocks noGrp="1"/>
          </p:cNvSpPr>
          <p:nvPr>
            <p:ph type="title"/>
          </p:nvPr>
        </p:nvSpPr>
        <p:spPr>
          <a:xfrm>
            <a:off x="1087395" y="143955"/>
            <a:ext cx="10364451" cy="1596177"/>
          </a:xfrm>
        </p:spPr>
        <p:txBody>
          <a:bodyPr>
            <a:normAutofit/>
          </a:bodyPr>
          <a:lstStyle/>
          <a:p>
            <a:pPr algn="ctr"/>
            <a:r>
              <a:rPr lang="en-ZA" sz="4800" dirty="0">
                <a:latin typeface="Calibri" panose="020F0502020204030204" pitchFamily="34" charset="0"/>
                <a:cs typeface="Calibri" panose="020F0502020204030204" pitchFamily="34" charset="0"/>
              </a:rPr>
              <a:t>ACNE VULGARIS</a:t>
            </a:r>
          </a:p>
        </p:txBody>
      </p:sp>
      <p:sp>
        <p:nvSpPr>
          <p:cNvPr id="3" name="Content Placeholder 2">
            <a:extLst>
              <a:ext uri="{FF2B5EF4-FFF2-40B4-BE49-F238E27FC236}">
                <a16:creationId xmlns:a16="http://schemas.microsoft.com/office/drawing/2014/main" id="{68EE4E01-CE08-46A4-9283-724A65532719}"/>
              </a:ext>
            </a:extLst>
          </p:cNvPr>
          <p:cNvSpPr>
            <a:spLocks noGrp="1"/>
          </p:cNvSpPr>
          <p:nvPr>
            <p:ph idx="1"/>
          </p:nvPr>
        </p:nvSpPr>
        <p:spPr>
          <a:xfrm>
            <a:off x="331807" y="1702208"/>
            <a:ext cx="11875625" cy="5011837"/>
          </a:xfrm>
        </p:spPr>
        <p:txBody>
          <a:bodyPr>
            <a:normAutofit fontScale="92500"/>
          </a:bodyPr>
          <a:lstStyle/>
          <a:p>
            <a:r>
              <a:rPr lang="en-ZA" sz="2800" u="sng" dirty="0">
                <a:latin typeface="Calibri" panose="020F0502020204030204" pitchFamily="34" charset="0"/>
                <a:cs typeface="Calibri" panose="020F0502020204030204" pitchFamily="34" charset="0"/>
              </a:rPr>
              <a:t>DEFINITION</a:t>
            </a:r>
            <a:r>
              <a:rPr lang="en-ZA" sz="2800" dirty="0">
                <a:latin typeface="Calibri" panose="020F0502020204030204" pitchFamily="34" charset="0"/>
                <a:cs typeface="Calibri" panose="020F0502020204030204" pitchFamily="34" charset="0"/>
              </a:rPr>
              <a:t>: chronic inflammatory disorder of pilosebaceous follicle</a:t>
            </a:r>
          </a:p>
          <a:p>
            <a:r>
              <a:rPr lang="en-ZA" sz="2800" u="sng" dirty="0">
                <a:latin typeface="Calibri" panose="020F0502020204030204" pitchFamily="34" charset="0"/>
                <a:cs typeface="Calibri" panose="020F0502020204030204" pitchFamily="34" charset="0"/>
              </a:rPr>
              <a:t>CAUSES</a:t>
            </a:r>
            <a:r>
              <a:rPr lang="en-ZA" sz="2800" dirty="0">
                <a:latin typeface="Calibri" panose="020F0502020204030204" pitchFamily="34" charset="0"/>
                <a:cs typeface="Calibri" panose="020F0502020204030204" pitchFamily="34" charset="0"/>
              </a:rPr>
              <a:t>: hormonal, genetic, climate, diet, psychological, drugs</a:t>
            </a:r>
          </a:p>
          <a:p>
            <a:r>
              <a:rPr lang="en-ZA" sz="2800" u="sng" dirty="0">
                <a:latin typeface="Calibri" panose="020F0502020204030204" pitchFamily="34" charset="0"/>
                <a:cs typeface="Calibri" panose="020F0502020204030204" pitchFamily="34" charset="0"/>
              </a:rPr>
              <a:t>SYMPTOMS</a:t>
            </a:r>
            <a:r>
              <a:rPr lang="en-ZA" sz="2800" dirty="0">
                <a:latin typeface="Calibri" panose="020F0502020204030204" pitchFamily="34" charset="0"/>
                <a:cs typeface="Calibri" panose="020F0502020204030204" pitchFamily="34" charset="0"/>
              </a:rPr>
              <a:t>: large pimples on face having psychosocial impact, pain, infection</a:t>
            </a:r>
          </a:p>
          <a:p>
            <a:r>
              <a:rPr lang="en-ZA" sz="2800" u="sng" dirty="0">
                <a:latin typeface="Calibri" panose="020F0502020204030204" pitchFamily="34" charset="0"/>
                <a:cs typeface="Calibri" panose="020F0502020204030204" pitchFamily="34" charset="0"/>
              </a:rPr>
              <a:t>SIGNS</a:t>
            </a:r>
            <a:r>
              <a:rPr lang="en-ZA" sz="2800" dirty="0">
                <a:latin typeface="Calibri" panose="020F0502020204030204" pitchFamily="34" charset="0"/>
                <a:cs typeface="Calibri" panose="020F0502020204030204" pitchFamily="34" charset="0"/>
              </a:rPr>
              <a:t>: </a:t>
            </a:r>
          </a:p>
          <a:p>
            <a:pPr lvl="1"/>
            <a:r>
              <a:rPr lang="en-ZA" sz="2400" dirty="0">
                <a:latin typeface="Calibri" panose="020F0502020204030204" pitchFamily="34" charset="0"/>
                <a:cs typeface="Calibri" panose="020F0502020204030204" pitchFamily="34" charset="0"/>
              </a:rPr>
              <a:t>Primary lesion- </a:t>
            </a:r>
            <a:r>
              <a:rPr lang="en-ZA" sz="2400" dirty="0" err="1">
                <a:latin typeface="Calibri" panose="020F0502020204030204" pitchFamily="34" charset="0"/>
                <a:cs typeface="Calibri" panose="020F0502020204030204" pitchFamily="34" charset="0"/>
              </a:rPr>
              <a:t>comedone</a:t>
            </a:r>
            <a:r>
              <a:rPr lang="en-ZA" sz="2400" dirty="0">
                <a:latin typeface="Calibri" panose="020F0502020204030204" pitchFamily="34" charset="0"/>
                <a:cs typeface="Calibri" panose="020F0502020204030204" pitchFamily="34" charset="0"/>
              </a:rPr>
              <a:t> (open/ closed), papules, pustules, nodules, cysts, scars</a:t>
            </a:r>
          </a:p>
          <a:p>
            <a:r>
              <a:rPr lang="en-ZA" sz="2800" u="sng" dirty="0">
                <a:latin typeface="Calibri" panose="020F0502020204030204" pitchFamily="34" charset="0"/>
                <a:cs typeface="Calibri" panose="020F0502020204030204" pitchFamily="34" charset="0"/>
              </a:rPr>
              <a:t>CLASSIFICATION</a:t>
            </a:r>
            <a:r>
              <a:rPr lang="en-ZA" sz="2800" dirty="0">
                <a:latin typeface="Calibri" panose="020F0502020204030204" pitchFamily="34" charset="0"/>
                <a:cs typeface="Calibri" panose="020F0502020204030204" pitchFamily="34" charset="0"/>
              </a:rPr>
              <a:t>: vulgaris, conglobate, fulminans, cosmetic, occupational</a:t>
            </a:r>
          </a:p>
          <a:p>
            <a:endParaRPr lang="en-ZA" dirty="0"/>
          </a:p>
          <a:p>
            <a:endParaRPr lang="en-ZA" dirty="0"/>
          </a:p>
        </p:txBody>
      </p:sp>
    </p:spTree>
    <p:extLst>
      <p:ext uri="{BB962C8B-B14F-4D97-AF65-F5344CB8AC3E}">
        <p14:creationId xmlns:p14="http://schemas.microsoft.com/office/powerpoint/2010/main" val="1960879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CFD18-AC90-4399-BB1A-639D46CBCA18}"/>
              </a:ext>
            </a:extLst>
          </p:cNvPr>
          <p:cNvSpPr>
            <a:spLocks noGrp="1"/>
          </p:cNvSpPr>
          <p:nvPr>
            <p:ph type="title"/>
          </p:nvPr>
        </p:nvSpPr>
        <p:spPr>
          <a:xfrm>
            <a:off x="913775" y="268711"/>
            <a:ext cx="10364451" cy="1596177"/>
          </a:xfrm>
        </p:spPr>
        <p:txBody>
          <a:bodyPr>
            <a:normAutofit/>
          </a:bodyPr>
          <a:lstStyle/>
          <a:p>
            <a:pPr algn="ctr"/>
            <a:r>
              <a:rPr lang="en-ZA" sz="4800" dirty="0">
                <a:latin typeface="Calibri" panose="020F0502020204030204" pitchFamily="34" charset="0"/>
                <a:cs typeface="Calibri" panose="020F0502020204030204" pitchFamily="34" charset="0"/>
              </a:rPr>
              <a:t>ACNE VULGARIS CONT.</a:t>
            </a:r>
          </a:p>
        </p:txBody>
      </p:sp>
      <p:sp>
        <p:nvSpPr>
          <p:cNvPr id="3" name="Content Placeholder 2">
            <a:extLst>
              <a:ext uri="{FF2B5EF4-FFF2-40B4-BE49-F238E27FC236}">
                <a16:creationId xmlns:a16="http://schemas.microsoft.com/office/drawing/2014/main" id="{84F0E306-50CA-4CC7-83ED-6EA25D6EB79E}"/>
              </a:ext>
            </a:extLst>
          </p:cNvPr>
          <p:cNvSpPr>
            <a:spLocks noGrp="1"/>
          </p:cNvSpPr>
          <p:nvPr>
            <p:ph idx="1"/>
          </p:nvPr>
        </p:nvSpPr>
        <p:spPr>
          <a:xfrm>
            <a:off x="809603" y="1539433"/>
            <a:ext cx="10364452" cy="4722471"/>
          </a:xfrm>
        </p:spPr>
        <p:txBody>
          <a:bodyPr>
            <a:normAutofit/>
          </a:bodyPr>
          <a:lstStyle/>
          <a:p>
            <a:r>
              <a:rPr lang="en-ZA" sz="2800" b="1" dirty="0">
                <a:latin typeface="Calibri" panose="020F0502020204030204" pitchFamily="34" charset="0"/>
                <a:cs typeface="Calibri" panose="020F0502020204030204" pitchFamily="34" charset="0"/>
              </a:rPr>
              <a:t>MANAGEMENT: </a:t>
            </a:r>
          </a:p>
          <a:p>
            <a:pPr lvl="1"/>
            <a:r>
              <a:rPr lang="en-ZA" sz="2600" u="sng" dirty="0">
                <a:latin typeface="Calibri" panose="020F0502020204030204" pitchFamily="34" charset="0"/>
                <a:cs typeface="Calibri" panose="020F0502020204030204" pitchFamily="34" charset="0"/>
              </a:rPr>
              <a:t>Topical</a:t>
            </a:r>
            <a:r>
              <a:rPr lang="en-ZA" sz="2600" dirty="0">
                <a:latin typeface="Calibri" panose="020F0502020204030204" pitchFamily="34" charset="0"/>
                <a:cs typeface="Calibri" panose="020F0502020204030204" pitchFamily="34" charset="0"/>
              </a:rPr>
              <a:t>- </a:t>
            </a:r>
            <a:r>
              <a:rPr lang="en-ZA" sz="2600" dirty="0" err="1">
                <a:latin typeface="Calibri" panose="020F0502020204030204" pitchFamily="34" charset="0"/>
                <a:cs typeface="Calibri" panose="020F0502020204030204" pitchFamily="34" charset="0"/>
              </a:rPr>
              <a:t>comedeolytic</a:t>
            </a:r>
            <a:r>
              <a:rPr lang="en-ZA" sz="2600" dirty="0">
                <a:latin typeface="Calibri" panose="020F0502020204030204" pitchFamily="34" charset="0"/>
                <a:cs typeface="Calibri" panose="020F0502020204030204" pitchFamily="34" charset="0"/>
              </a:rPr>
              <a:t> agents- </a:t>
            </a:r>
            <a:r>
              <a:rPr lang="en-ZA" sz="2600" dirty="0" err="1">
                <a:latin typeface="Calibri" panose="020F0502020204030204" pitchFamily="34" charset="0"/>
                <a:cs typeface="Calibri" panose="020F0502020204030204" pitchFamily="34" charset="0"/>
              </a:rPr>
              <a:t>benzac</a:t>
            </a:r>
            <a:r>
              <a:rPr lang="en-ZA" sz="2600" dirty="0">
                <a:latin typeface="Calibri" panose="020F0502020204030204" pitchFamily="34" charset="0"/>
                <a:cs typeface="Calibri" panose="020F0502020204030204" pitchFamily="34" charset="0"/>
              </a:rPr>
              <a:t> gel, oil free products</a:t>
            </a:r>
          </a:p>
          <a:p>
            <a:pPr lvl="1"/>
            <a:r>
              <a:rPr lang="en-ZA" sz="2600" u="sng" dirty="0">
                <a:latin typeface="Calibri" panose="020F0502020204030204" pitchFamily="34" charset="0"/>
                <a:cs typeface="Calibri" panose="020F0502020204030204" pitchFamily="34" charset="0"/>
              </a:rPr>
              <a:t>Decrease sebum production</a:t>
            </a:r>
          </a:p>
          <a:p>
            <a:pPr lvl="3"/>
            <a:r>
              <a:rPr lang="en-ZA" sz="2200" dirty="0">
                <a:latin typeface="Calibri" panose="020F0502020204030204" pitchFamily="34" charset="0"/>
                <a:cs typeface="Calibri" panose="020F0502020204030204" pitchFamily="34" charset="0"/>
              </a:rPr>
              <a:t>systemic retinoids (</a:t>
            </a:r>
            <a:r>
              <a:rPr lang="en-ZA" sz="2200" dirty="0" err="1">
                <a:latin typeface="Calibri" panose="020F0502020204030204" pitchFamily="34" charset="0"/>
                <a:cs typeface="Calibri" panose="020F0502020204030204" pitchFamily="34" charset="0"/>
              </a:rPr>
              <a:t>orotane</a:t>
            </a:r>
            <a:r>
              <a:rPr lang="en-ZA" sz="2200" dirty="0">
                <a:latin typeface="Calibri" panose="020F0502020204030204" pitchFamily="34" charset="0"/>
                <a:cs typeface="Calibri" panose="020F0502020204030204" pitchFamily="34" charset="0"/>
              </a:rPr>
              <a:t>) </a:t>
            </a:r>
          </a:p>
          <a:p>
            <a:pPr lvl="3"/>
            <a:r>
              <a:rPr lang="en-ZA" sz="2200" dirty="0">
                <a:latin typeface="Calibri" panose="020F0502020204030204" pitchFamily="34" charset="0"/>
                <a:cs typeface="Calibri" panose="020F0502020204030204" pitchFamily="34" charset="0"/>
              </a:rPr>
              <a:t>Hormonal (COC)</a:t>
            </a:r>
          </a:p>
          <a:p>
            <a:pPr lvl="1"/>
            <a:r>
              <a:rPr lang="en-ZA" sz="2600" u="sng" dirty="0">
                <a:latin typeface="Calibri" panose="020F0502020204030204" pitchFamily="34" charset="0"/>
                <a:cs typeface="Calibri" panose="020F0502020204030204" pitchFamily="34" charset="0"/>
              </a:rPr>
              <a:t>Reduce microorganisms and decrease inflammation</a:t>
            </a:r>
          </a:p>
          <a:p>
            <a:pPr lvl="3"/>
            <a:r>
              <a:rPr lang="en-ZA" sz="2200" dirty="0">
                <a:latin typeface="Calibri" panose="020F0502020204030204" pitchFamily="34" charset="0"/>
                <a:cs typeface="Calibri" panose="020F0502020204030204" pitchFamily="34" charset="0"/>
              </a:rPr>
              <a:t>topical- antiseptics, antibiotics</a:t>
            </a:r>
          </a:p>
          <a:p>
            <a:pPr lvl="3"/>
            <a:r>
              <a:rPr lang="en-ZA" sz="2200" dirty="0">
                <a:latin typeface="Calibri" panose="020F0502020204030204" pitchFamily="34" charset="0"/>
                <a:cs typeface="Calibri" panose="020F0502020204030204" pitchFamily="34" charset="0"/>
              </a:rPr>
              <a:t>Systemic- antibiotics and steroids for severe forms </a:t>
            </a:r>
          </a:p>
        </p:txBody>
      </p:sp>
    </p:spTree>
    <p:extLst>
      <p:ext uri="{BB962C8B-B14F-4D97-AF65-F5344CB8AC3E}">
        <p14:creationId xmlns:p14="http://schemas.microsoft.com/office/powerpoint/2010/main" val="3992322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BB144ADA-95DD-4900-B324-52EFE0D13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0208" y="56506"/>
            <a:ext cx="4481731" cy="2951048"/>
          </a:xfrm>
          <a:prstGeom prst="rect">
            <a:avLst/>
          </a:prstGeom>
          <a:ln>
            <a:noFill/>
          </a:ln>
          <a:effectLst>
            <a:softEdge rad="112500"/>
          </a:effectLst>
        </p:spPr>
      </p:pic>
      <p:pic>
        <p:nvPicPr>
          <p:cNvPr id="19" name="Picture 18">
            <a:extLst>
              <a:ext uri="{FF2B5EF4-FFF2-40B4-BE49-F238E27FC236}">
                <a16:creationId xmlns:a16="http://schemas.microsoft.com/office/drawing/2014/main" id="{0AC6F1D6-F839-4398-ABBD-AEBB2CB4E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0324" y="3850810"/>
            <a:ext cx="4519001" cy="3007190"/>
          </a:xfrm>
          <a:prstGeom prst="rect">
            <a:avLst/>
          </a:prstGeom>
          <a:ln>
            <a:noFill/>
          </a:ln>
          <a:effectLst>
            <a:softEdge rad="112500"/>
          </a:effectLst>
        </p:spPr>
      </p:pic>
      <p:pic>
        <p:nvPicPr>
          <p:cNvPr id="7" name="Picture 6">
            <a:extLst>
              <a:ext uri="{FF2B5EF4-FFF2-40B4-BE49-F238E27FC236}">
                <a16:creationId xmlns:a16="http://schemas.microsoft.com/office/drawing/2014/main" id="{0264D2AB-DB6D-453F-B1EA-8A150671E3F8}"/>
              </a:ext>
            </a:extLst>
          </p:cNvPr>
          <p:cNvPicPr>
            <a:picLocks noChangeAspect="1"/>
          </p:cNvPicPr>
          <p:nvPr/>
        </p:nvPicPr>
        <p:blipFill rotWithShape="1">
          <a:blip r:embed="rId4">
            <a:extLst>
              <a:ext uri="{28A0092B-C50C-407E-A947-70E740481C1C}">
                <a14:useLocalDpi xmlns:a14="http://schemas.microsoft.com/office/drawing/2010/main" val="0"/>
              </a:ext>
            </a:extLst>
          </a:blip>
          <a:srcRect l="10577" t="-2777" r="14105" b="2777"/>
          <a:stretch/>
        </p:blipFill>
        <p:spPr>
          <a:xfrm>
            <a:off x="185099" y="3210121"/>
            <a:ext cx="4039564" cy="3647879"/>
          </a:xfrm>
          <a:prstGeom prst="rect">
            <a:avLst/>
          </a:prstGeom>
          <a:ln>
            <a:noFill/>
          </a:ln>
          <a:effectLst>
            <a:softEdge rad="112500"/>
          </a:effectLst>
        </p:spPr>
      </p:pic>
      <p:pic>
        <p:nvPicPr>
          <p:cNvPr id="21" name="Picture 20">
            <a:extLst>
              <a:ext uri="{FF2B5EF4-FFF2-40B4-BE49-F238E27FC236}">
                <a16:creationId xmlns:a16="http://schemas.microsoft.com/office/drawing/2014/main" id="{FC2FDA60-9CDA-457F-9B6A-DED51C2BBA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02" y="0"/>
            <a:ext cx="7817429" cy="4104150"/>
          </a:xfrm>
          <a:prstGeom prst="rect">
            <a:avLst/>
          </a:prstGeom>
          <a:ln>
            <a:noFill/>
          </a:ln>
          <a:effectLst>
            <a:softEdge rad="112500"/>
          </a:effectLst>
        </p:spPr>
      </p:pic>
      <p:pic>
        <p:nvPicPr>
          <p:cNvPr id="35" name="Picture 34">
            <a:extLst>
              <a:ext uri="{FF2B5EF4-FFF2-40B4-BE49-F238E27FC236}">
                <a16:creationId xmlns:a16="http://schemas.microsoft.com/office/drawing/2014/main" id="{5696A265-9111-4C68-A4C6-AECC7CA480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4986" y="2476982"/>
            <a:ext cx="4324512" cy="4324512"/>
          </a:xfrm>
          <a:prstGeom prst="rect">
            <a:avLst/>
          </a:prstGeom>
          <a:ln>
            <a:noFill/>
          </a:ln>
          <a:effectLst>
            <a:softEdge rad="112500"/>
          </a:effectLst>
        </p:spPr>
      </p:pic>
    </p:spTree>
    <p:extLst>
      <p:ext uri="{BB962C8B-B14F-4D97-AF65-F5344CB8AC3E}">
        <p14:creationId xmlns:p14="http://schemas.microsoft.com/office/powerpoint/2010/main" val="2013626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15BA8F0-9E57-4386-B90B-9BDB833325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1591" y="237804"/>
            <a:ext cx="7871614" cy="6382391"/>
          </a:xfrm>
          <a:prstGeom prst="rect">
            <a:avLst/>
          </a:prstGeom>
          <a:ln>
            <a:noFill/>
          </a:ln>
          <a:effectLst>
            <a:softEdge rad="112500"/>
          </a:effectLst>
        </p:spPr>
      </p:pic>
    </p:spTree>
    <p:extLst>
      <p:ext uri="{BB962C8B-B14F-4D97-AF65-F5344CB8AC3E}">
        <p14:creationId xmlns:p14="http://schemas.microsoft.com/office/powerpoint/2010/main" val="1959098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CD01A-D470-44E6-8469-8794BD87B34C}"/>
              </a:ext>
            </a:extLst>
          </p:cNvPr>
          <p:cNvSpPr>
            <a:spLocks noGrp="1"/>
          </p:cNvSpPr>
          <p:nvPr>
            <p:ph type="title"/>
          </p:nvPr>
        </p:nvSpPr>
        <p:spPr>
          <a:xfrm>
            <a:off x="913774" y="-276663"/>
            <a:ext cx="10364451" cy="1596177"/>
          </a:xfrm>
        </p:spPr>
        <p:txBody>
          <a:bodyPr>
            <a:normAutofit/>
          </a:bodyPr>
          <a:lstStyle/>
          <a:p>
            <a:pPr algn="ctr"/>
            <a:r>
              <a:rPr lang="en-ZA" sz="4800" dirty="0">
                <a:latin typeface="Calibri" panose="020F0502020204030204" pitchFamily="34" charset="0"/>
                <a:cs typeface="Calibri" panose="020F0502020204030204" pitchFamily="34" charset="0"/>
              </a:rPr>
              <a:t>INFECTION RELATED SKIN CONDITIONS</a:t>
            </a:r>
          </a:p>
        </p:txBody>
      </p:sp>
      <p:sp>
        <p:nvSpPr>
          <p:cNvPr id="3" name="Content Placeholder 2">
            <a:extLst>
              <a:ext uri="{FF2B5EF4-FFF2-40B4-BE49-F238E27FC236}">
                <a16:creationId xmlns:a16="http://schemas.microsoft.com/office/drawing/2014/main" id="{7D4A68AC-1D15-4EC5-BBF5-338D8CC9DCA0}"/>
              </a:ext>
            </a:extLst>
          </p:cNvPr>
          <p:cNvSpPr>
            <a:spLocks noGrp="1"/>
          </p:cNvSpPr>
          <p:nvPr>
            <p:ph idx="1"/>
          </p:nvPr>
        </p:nvSpPr>
        <p:spPr>
          <a:xfrm>
            <a:off x="347241" y="1099595"/>
            <a:ext cx="11702005" cy="5532699"/>
          </a:xfrm>
        </p:spPr>
        <p:txBody>
          <a:bodyPr>
            <a:normAutofit/>
          </a:bodyPr>
          <a:lstStyle/>
          <a:p>
            <a:pPr marL="457200" indent="-457200">
              <a:buFont typeface="+mj-lt"/>
              <a:buAutoNum type="arabicPeriod"/>
            </a:pPr>
            <a:r>
              <a:rPr lang="en-ZA" b="1" dirty="0">
                <a:latin typeface="Calibri" panose="020F0502020204030204" pitchFamily="34" charset="0"/>
                <a:cs typeface="Calibri" panose="020F0502020204030204" pitchFamily="34" charset="0"/>
              </a:rPr>
              <a:t>IMPETIGO</a:t>
            </a:r>
          </a:p>
          <a:p>
            <a:pPr lvl="1"/>
            <a:r>
              <a:rPr lang="en-ZA" dirty="0">
                <a:latin typeface="Calibri" panose="020F0502020204030204" pitchFamily="34" charset="0"/>
                <a:cs typeface="Calibri" panose="020F0502020204030204" pitchFamily="34" charset="0"/>
              </a:rPr>
              <a:t>causes- staph aureus/ beta haemolytic strep</a:t>
            </a:r>
          </a:p>
          <a:p>
            <a:pPr lvl="1"/>
            <a:r>
              <a:rPr lang="en-ZA" dirty="0">
                <a:latin typeface="Calibri" panose="020F0502020204030204" pitchFamily="34" charset="0"/>
                <a:cs typeface="Calibri" panose="020F0502020204030204" pitchFamily="34" charset="0"/>
              </a:rPr>
              <a:t>most common in kids, highly contagious, may follow minor trauma, scabies, eczema or occur </a:t>
            </a:r>
            <a:r>
              <a:rPr lang="en-ZA" dirty="0" err="1">
                <a:latin typeface="Calibri" panose="020F0502020204030204" pitchFamily="34" charset="0"/>
                <a:cs typeface="Calibri" panose="020F0502020204030204" pitchFamily="34" charset="0"/>
              </a:rPr>
              <a:t>denovo</a:t>
            </a:r>
            <a:r>
              <a:rPr lang="en-ZA" dirty="0">
                <a:latin typeface="Calibri" panose="020F0502020204030204" pitchFamily="34" charset="0"/>
                <a:cs typeface="Calibri" panose="020F0502020204030204" pitchFamily="34" charset="0"/>
              </a:rPr>
              <a:t>. </a:t>
            </a:r>
          </a:p>
          <a:p>
            <a:pPr lvl="1"/>
            <a:r>
              <a:rPr lang="en-ZA" dirty="0">
                <a:latin typeface="Calibri" panose="020F0502020204030204" pitchFamily="34" charset="0"/>
                <a:cs typeface="Calibri" panose="020F0502020204030204" pitchFamily="34" charset="0"/>
              </a:rPr>
              <a:t>Lesion: superficial, thin walled vesicle, ruptures to exude a serous (strep)/ purulent (staph) fluid which dries to form crusts</a:t>
            </a:r>
          </a:p>
          <a:p>
            <a:pPr lvl="1"/>
            <a:r>
              <a:rPr lang="en-ZA" dirty="0">
                <a:latin typeface="Calibri" panose="020F0502020204030204" pitchFamily="34" charset="0"/>
                <a:cs typeface="Calibri" panose="020F0502020204030204" pitchFamily="34" charset="0"/>
              </a:rPr>
              <a:t>RX- topical antiseptic/ antibiotic ointment, oral antibiotics</a:t>
            </a:r>
          </a:p>
          <a:p>
            <a:pPr marL="457200" indent="-457200">
              <a:buFont typeface="+mj-lt"/>
              <a:buAutoNum type="arabicPeriod"/>
            </a:pPr>
            <a:r>
              <a:rPr lang="en-ZA" b="1" dirty="0">
                <a:latin typeface="Calibri" panose="020F0502020204030204" pitchFamily="34" charset="0"/>
                <a:cs typeface="Calibri" panose="020F0502020204030204" pitchFamily="34" charset="0"/>
              </a:rPr>
              <a:t>Molluscum </a:t>
            </a:r>
            <a:r>
              <a:rPr lang="en-ZA" b="1" dirty="0" err="1">
                <a:latin typeface="Calibri" panose="020F0502020204030204" pitchFamily="34" charset="0"/>
                <a:cs typeface="Calibri" panose="020F0502020204030204" pitchFamily="34" charset="0"/>
              </a:rPr>
              <a:t>Contangiosum</a:t>
            </a:r>
            <a:endParaRPr lang="en-ZA" b="1" dirty="0">
              <a:latin typeface="Calibri" panose="020F0502020204030204" pitchFamily="34" charset="0"/>
              <a:cs typeface="Calibri" panose="020F0502020204030204" pitchFamily="34" charset="0"/>
            </a:endParaRPr>
          </a:p>
          <a:p>
            <a:pPr lvl="1"/>
            <a:r>
              <a:rPr lang="en-ZA" dirty="0">
                <a:latin typeface="Calibri" panose="020F0502020204030204" pitchFamily="34" charset="0"/>
                <a:cs typeface="Calibri" panose="020F0502020204030204" pitchFamily="34" charset="0"/>
              </a:rPr>
              <a:t>self limited epidermal viral infection caused by pox virus-</a:t>
            </a:r>
          </a:p>
          <a:p>
            <a:pPr lvl="1"/>
            <a:r>
              <a:rPr lang="en-ZA" dirty="0">
                <a:latin typeface="Calibri" panose="020F0502020204030204" pitchFamily="34" charset="0"/>
                <a:cs typeface="Calibri" panose="020F0502020204030204" pitchFamily="34" charset="0"/>
              </a:rPr>
              <a:t>highly contagious, Occurs in children, sexually active adults, HIV</a:t>
            </a:r>
          </a:p>
          <a:p>
            <a:pPr lvl="1"/>
            <a:r>
              <a:rPr lang="en-ZA" dirty="0">
                <a:latin typeface="Calibri" panose="020F0502020204030204" pitchFamily="34" charset="0"/>
                <a:cs typeface="Calibri" panose="020F0502020204030204" pitchFamily="34" charset="0"/>
              </a:rPr>
              <a:t>Lesion- dome shaped papule with central umbilication through which thick white substance can be expressed</a:t>
            </a:r>
          </a:p>
          <a:p>
            <a:pPr lvl="1"/>
            <a:r>
              <a:rPr lang="en-ZA" dirty="0">
                <a:latin typeface="Calibri" panose="020F0502020204030204" pitchFamily="34" charset="0"/>
                <a:cs typeface="Calibri" panose="020F0502020204030204" pitchFamily="34" charset="0"/>
              </a:rPr>
              <a:t>RX: reassure, irritate and create immune response, topical irritants- lactic and </a:t>
            </a:r>
            <a:r>
              <a:rPr lang="en-ZA" dirty="0" err="1">
                <a:latin typeface="Calibri" panose="020F0502020204030204" pitchFamily="34" charset="0"/>
                <a:cs typeface="Calibri" panose="020F0502020204030204" pitchFamily="34" charset="0"/>
              </a:rPr>
              <a:t>salicycic</a:t>
            </a:r>
            <a:r>
              <a:rPr lang="en-ZA" dirty="0">
                <a:latin typeface="Calibri" panose="020F0502020204030204" pitchFamily="34" charset="0"/>
                <a:cs typeface="Calibri" panose="020F0502020204030204" pitchFamily="34" charset="0"/>
              </a:rPr>
              <a:t> acid, silver nitrate sticks, cryotherapy, curettage, home remedy- lemon peel soaked in vinegar</a:t>
            </a:r>
          </a:p>
        </p:txBody>
      </p:sp>
    </p:spTree>
    <p:extLst>
      <p:ext uri="{BB962C8B-B14F-4D97-AF65-F5344CB8AC3E}">
        <p14:creationId xmlns:p14="http://schemas.microsoft.com/office/powerpoint/2010/main" val="2022232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EFE51-602A-4776-9E7E-8664E13E7C78}"/>
              </a:ext>
            </a:extLst>
          </p:cNvPr>
          <p:cNvSpPr>
            <a:spLocks noGrp="1"/>
          </p:cNvSpPr>
          <p:nvPr>
            <p:ph type="title"/>
          </p:nvPr>
        </p:nvSpPr>
        <p:spPr>
          <a:xfrm>
            <a:off x="913774" y="294426"/>
            <a:ext cx="10364451" cy="1596177"/>
          </a:xfrm>
        </p:spPr>
        <p:txBody>
          <a:bodyPr>
            <a:normAutofit/>
          </a:bodyPr>
          <a:lstStyle/>
          <a:p>
            <a:pPr algn="ctr"/>
            <a:r>
              <a:rPr lang="en-ZA" sz="5400" dirty="0">
                <a:latin typeface="Calibri" panose="020F0502020204030204" pitchFamily="34" charset="0"/>
                <a:cs typeface="Calibri" panose="020F0502020204030204" pitchFamily="34" charset="0"/>
              </a:rPr>
              <a:t>OVERVIEW</a:t>
            </a:r>
          </a:p>
        </p:txBody>
      </p:sp>
      <p:sp>
        <p:nvSpPr>
          <p:cNvPr id="3" name="Content Placeholder 2">
            <a:extLst>
              <a:ext uri="{FF2B5EF4-FFF2-40B4-BE49-F238E27FC236}">
                <a16:creationId xmlns:a16="http://schemas.microsoft.com/office/drawing/2014/main" id="{F57D89AB-F9A7-4A47-9669-E361E0133AF8}"/>
              </a:ext>
            </a:extLst>
          </p:cNvPr>
          <p:cNvSpPr>
            <a:spLocks noGrp="1"/>
          </p:cNvSpPr>
          <p:nvPr>
            <p:ph idx="1"/>
          </p:nvPr>
        </p:nvSpPr>
        <p:spPr>
          <a:xfrm>
            <a:off x="913775" y="1890603"/>
            <a:ext cx="10364452" cy="4039493"/>
          </a:xfrm>
        </p:spPr>
        <p:txBody>
          <a:bodyPr>
            <a:normAutofit/>
          </a:bodyPr>
          <a:lstStyle/>
          <a:p>
            <a:r>
              <a:rPr lang="en-ZA" sz="3200" dirty="0">
                <a:latin typeface="Calibri" panose="020F0502020204030204" pitchFamily="34" charset="0"/>
                <a:cs typeface="Calibri" panose="020F0502020204030204" pitchFamily="34" charset="0"/>
              </a:rPr>
              <a:t>BASIC ANATOMY AND PHYSIOLOGY</a:t>
            </a:r>
          </a:p>
          <a:p>
            <a:r>
              <a:rPr lang="en-ZA" sz="3200" dirty="0">
                <a:latin typeface="Calibri" panose="020F0502020204030204" pitchFamily="34" charset="0"/>
                <a:cs typeface="Calibri" panose="020F0502020204030204" pitchFamily="34" charset="0"/>
              </a:rPr>
              <a:t>PRINCIPLES OF DIAGNOSIS</a:t>
            </a:r>
          </a:p>
          <a:p>
            <a:r>
              <a:rPr lang="en-ZA" sz="3200" dirty="0">
                <a:latin typeface="Calibri" panose="020F0502020204030204" pitchFamily="34" charset="0"/>
                <a:cs typeface="Calibri" panose="020F0502020204030204" pitchFamily="34" charset="0"/>
              </a:rPr>
              <a:t>BASIC DEFINITIONS OF LESIONS</a:t>
            </a:r>
          </a:p>
          <a:p>
            <a:r>
              <a:rPr lang="en-ZA" sz="3200" dirty="0">
                <a:latin typeface="Calibri" panose="020F0502020204030204" pitchFamily="34" charset="0"/>
                <a:cs typeface="Calibri" panose="020F0502020204030204" pitchFamily="34" charset="0"/>
              </a:rPr>
              <a:t>PRINCIPLES OF TREATMENT</a:t>
            </a:r>
          </a:p>
          <a:p>
            <a:r>
              <a:rPr lang="en-ZA" sz="3200" dirty="0">
                <a:latin typeface="Calibri" panose="020F0502020204030204" pitchFamily="34" charset="0"/>
                <a:cs typeface="Calibri" panose="020F0502020204030204" pitchFamily="34" charset="0"/>
              </a:rPr>
              <a:t>COMMON CONDITIONS </a:t>
            </a:r>
          </a:p>
          <a:p>
            <a:endParaRPr lang="en-ZA" dirty="0"/>
          </a:p>
        </p:txBody>
      </p:sp>
    </p:spTree>
    <p:extLst>
      <p:ext uri="{BB962C8B-B14F-4D97-AF65-F5344CB8AC3E}">
        <p14:creationId xmlns:p14="http://schemas.microsoft.com/office/powerpoint/2010/main" val="4233070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B1941-0CCB-4113-BF0C-47971994F48E}"/>
              </a:ext>
            </a:extLst>
          </p:cNvPr>
          <p:cNvSpPr>
            <a:spLocks noGrp="1"/>
          </p:cNvSpPr>
          <p:nvPr>
            <p:ph type="title"/>
          </p:nvPr>
        </p:nvSpPr>
        <p:spPr>
          <a:xfrm>
            <a:off x="497711" y="143955"/>
            <a:ext cx="11574684" cy="1596177"/>
          </a:xfrm>
        </p:spPr>
        <p:txBody>
          <a:bodyPr/>
          <a:lstStyle/>
          <a:p>
            <a:r>
              <a:rPr lang="en-ZA" sz="4800" dirty="0">
                <a:latin typeface="Calibri" panose="020F0502020204030204" pitchFamily="34" charset="0"/>
                <a:cs typeface="Calibri" panose="020F0502020204030204" pitchFamily="34" charset="0"/>
              </a:rPr>
              <a:t>INFECTION RELATED SKIN CONDITIONS CONT</a:t>
            </a:r>
            <a:r>
              <a:rPr lang="en-ZA" dirty="0"/>
              <a:t>.</a:t>
            </a:r>
          </a:p>
        </p:txBody>
      </p:sp>
      <p:sp>
        <p:nvSpPr>
          <p:cNvPr id="3" name="Content Placeholder 2">
            <a:extLst>
              <a:ext uri="{FF2B5EF4-FFF2-40B4-BE49-F238E27FC236}">
                <a16:creationId xmlns:a16="http://schemas.microsoft.com/office/drawing/2014/main" id="{B2CB6CF6-12D0-47DE-869F-ED0116E1BD51}"/>
              </a:ext>
            </a:extLst>
          </p:cNvPr>
          <p:cNvSpPr>
            <a:spLocks noGrp="1"/>
          </p:cNvSpPr>
          <p:nvPr>
            <p:ph idx="1"/>
          </p:nvPr>
        </p:nvSpPr>
        <p:spPr>
          <a:xfrm>
            <a:off x="243068" y="1226917"/>
            <a:ext cx="12083970" cy="5730197"/>
          </a:xfrm>
        </p:spPr>
        <p:txBody>
          <a:bodyPr/>
          <a:lstStyle/>
          <a:p>
            <a:pPr marL="0" indent="0">
              <a:buNone/>
            </a:pPr>
            <a:r>
              <a:rPr lang="en-ZA" b="1" dirty="0">
                <a:latin typeface="Calibri" panose="020F0502020204030204" pitchFamily="34" charset="0"/>
                <a:cs typeface="Calibri" panose="020F0502020204030204" pitchFamily="34" charset="0"/>
              </a:rPr>
              <a:t>3.    TINEA</a:t>
            </a:r>
          </a:p>
          <a:p>
            <a:pPr lvl="1"/>
            <a:r>
              <a:rPr lang="en-ZA" dirty="0">
                <a:latin typeface="Calibri" panose="020F0502020204030204" pitchFamily="34" charset="0"/>
                <a:cs typeface="Calibri" panose="020F0502020204030204" pitchFamily="34" charset="0"/>
              </a:rPr>
              <a:t>dermatophytes(ring worm)- infect keratinized epithelium, hair follicles and nails</a:t>
            </a:r>
          </a:p>
          <a:p>
            <a:pPr lvl="1"/>
            <a:r>
              <a:rPr lang="en-ZA" dirty="0">
                <a:latin typeface="Calibri" panose="020F0502020204030204" pitchFamily="34" charset="0"/>
                <a:cs typeface="Calibri" panose="020F0502020204030204" pitchFamily="34" charset="0"/>
              </a:rPr>
              <a:t>named according to anatomical site (capitis, corporis, </a:t>
            </a:r>
            <a:r>
              <a:rPr lang="en-ZA" dirty="0" err="1">
                <a:latin typeface="Calibri" panose="020F0502020204030204" pitchFamily="34" charset="0"/>
                <a:cs typeface="Calibri" panose="020F0502020204030204" pitchFamily="34" charset="0"/>
              </a:rPr>
              <a:t>manuum</a:t>
            </a:r>
            <a:r>
              <a:rPr lang="en-ZA" dirty="0">
                <a:latin typeface="Calibri" panose="020F0502020204030204" pitchFamily="34" charset="0"/>
                <a:cs typeface="Calibri" panose="020F0502020204030204" pitchFamily="34" charset="0"/>
              </a:rPr>
              <a:t>, pedis, cruris)</a:t>
            </a:r>
          </a:p>
          <a:p>
            <a:pPr lvl="1"/>
            <a:r>
              <a:rPr lang="en-ZA" dirty="0">
                <a:latin typeface="Calibri" panose="020F0502020204030204" pitchFamily="34" charset="0"/>
                <a:cs typeface="Calibri" panose="020F0502020204030204" pitchFamily="34" charset="0"/>
              </a:rPr>
              <a:t>Lesion: round patches of hair loss with scaling, round active raised scaly edge</a:t>
            </a:r>
          </a:p>
          <a:p>
            <a:pPr lvl="1"/>
            <a:r>
              <a:rPr lang="en-ZA" dirty="0">
                <a:latin typeface="Calibri" panose="020F0502020204030204" pitchFamily="34" charset="0"/>
                <a:cs typeface="Calibri" panose="020F0502020204030204" pitchFamily="34" charset="0"/>
              </a:rPr>
              <a:t>RX- consider underlying causes (DM, HIV), avoid dampness, hygiene NB, topical- ointment- clotrimazole, terbinafine cream; oral- griseofulvin, </a:t>
            </a:r>
            <a:r>
              <a:rPr lang="en-ZA" dirty="0" err="1">
                <a:latin typeface="Calibri" panose="020F0502020204030204" pitchFamily="34" charset="0"/>
                <a:cs typeface="Calibri" panose="020F0502020204030204" pitchFamily="34" charset="0"/>
              </a:rPr>
              <a:t>itraconozole</a:t>
            </a:r>
            <a:r>
              <a:rPr lang="en-ZA" dirty="0">
                <a:latin typeface="Calibri" panose="020F0502020204030204" pitchFamily="34" charset="0"/>
                <a:cs typeface="Calibri" panose="020F0502020204030204" pitchFamily="34" charset="0"/>
              </a:rPr>
              <a:t>, terbinafine</a:t>
            </a:r>
          </a:p>
          <a:p>
            <a:pPr marL="0" indent="0">
              <a:buNone/>
            </a:pPr>
            <a:r>
              <a:rPr lang="en-ZA" b="1" dirty="0">
                <a:latin typeface="Calibri" panose="020F0502020204030204" pitchFamily="34" charset="0"/>
                <a:cs typeface="Calibri" panose="020F0502020204030204" pitchFamily="34" charset="0"/>
              </a:rPr>
              <a:t>4.    MEASLES</a:t>
            </a:r>
          </a:p>
          <a:p>
            <a:pPr lvl="1"/>
            <a:r>
              <a:rPr lang="en-ZA" b="1" dirty="0">
                <a:latin typeface="Calibri" panose="020F0502020204030204" pitchFamily="34" charset="0"/>
                <a:cs typeface="Calibri" panose="020F0502020204030204" pitchFamily="34" charset="0"/>
              </a:rPr>
              <a:t>C</a:t>
            </a:r>
            <a:r>
              <a:rPr lang="en-ZA" dirty="0">
                <a:latin typeface="Calibri" panose="020F0502020204030204" pitchFamily="34" charset="0"/>
                <a:cs typeface="Calibri" panose="020F0502020204030204" pitchFamily="34" charset="0"/>
              </a:rPr>
              <a:t>aused by rubeola virus, highly contagious</a:t>
            </a:r>
          </a:p>
          <a:p>
            <a:pPr lvl="1"/>
            <a:r>
              <a:rPr lang="en-ZA" dirty="0">
                <a:latin typeface="Calibri" panose="020F0502020204030204" pitchFamily="34" charset="0"/>
                <a:cs typeface="Calibri" panose="020F0502020204030204" pitchFamily="34" charset="0"/>
              </a:rPr>
              <a:t>Cough, conjunctivitis, coryza and fever, </a:t>
            </a:r>
            <a:r>
              <a:rPr lang="en-ZA" dirty="0" err="1">
                <a:latin typeface="Calibri" panose="020F0502020204030204" pitchFamily="34" charset="0"/>
                <a:cs typeface="Calibri" panose="020F0502020204030204" pitchFamily="34" charset="0"/>
              </a:rPr>
              <a:t>Koplik</a:t>
            </a:r>
            <a:r>
              <a:rPr lang="en-ZA" dirty="0">
                <a:latin typeface="Calibri" panose="020F0502020204030204" pitchFamily="34" charset="0"/>
                <a:cs typeface="Calibri" panose="020F0502020204030204" pitchFamily="34" charset="0"/>
              </a:rPr>
              <a:t> spots </a:t>
            </a:r>
          </a:p>
          <a:p>
            <a:pPr lvl="1"/>
            <a:r>
              <a:rPr lang="en-ZA" dirty="0">
                <a:latin typeface="Calibri" panose="020F0502020204030204" pitchFamily="34" charset="0"/>
                <a:cs typeface="Calibri" panose="020F0502020204030204" pitchFamily="34" charset="0"/>
              </a:rPr>
              <a:t>RX- notify, isolation, symptomatic, self limiting</a:t>
            </a:r>
          </a:p>
          <a:p>
            <a:pPr marL="0" indent="0">
              <a:buNone/>
            </a:pPr>
            <a:endParaRPr lang="en-ZA" dirty="0"/>
          </a:p>
        </p:txBody>
      </p:sp>
    </p:spTree>
    <p:extLst>
      <p:ext uri="{BB962C8B-B14F-4D97-AF65-F5344CB8AC3E}">
        <p14:creationId xmlns:p14="http://schemas.microsoft.com/office/powerpoint/2010/main" val="3252559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7030F-4E59-4223-822A-0B97F2782931}"/>
              </a:ext>
            </a:extLst>
          </p:cNvPr>
          <p:cNvSpPr>
            <a:spLocks noGrp="1"/>
          </p:cNvSpPr>
          <p:nvPr>
            <p:ph type="title"/>
          </p:nvPr>
        </p:nvSpPr>
        <p:spPr>
          <a:xfrm>
            <a:off x="104172" y="-122262"/>
            <a:ext cx="12191999" cy="1596177"/>
          </a:xfrm>
        </p:spPr>
        <p:txBody>
          <a:bodyPr>
            <a:normAutofit/>
          </a:bodyPr>
          <a:lstStyle/>
          <a:p>
            <a:r>
              <a:rPr lang="en-ZA" sz="4800" dirty="0">
                <a:latin typeface="Calibri" panose="020F0502020204030204" pitchFamily="34" charset="0"/>
                <a:cs typeface="Calibri" panose="020F0502020204030204" pitchFamily="34" charset="0"/>
              </a:rPr>
              <a:t>INFECTION RELATED SKIN CONDITIONS CONT</a:t>
            </a:r>
            <a:r>
              <a:rPr lang="en-ZA" sz="4800" dirty="0"/>
              <a:t>.</a:t>
            </a:r>
          </a:p>
        </p:txBody>
      </p:sp>
      <p:sp>
        <p:nvSpPr>
          <p:cNvPr id="3" name="Content Placeholder 2">
            <a:extLst>
              <a:ext uri="{FF2B5EF4-FFF2-40B4-BE49-F238E27FC236}">
                <a16:creationId xmlns:a16="http://schemas.microsoft.com/office/drawing/2014/main" id="{ED89CCD0-E22B-4C7C-BA8B-2622AA3784CE}"/>
              </a:ext>
            </a:extLst>
          </p:cNvPr>
          <p:cNvSpPr>
            <a:spLocks noGrp="1"/>
          </p:cNvSpPr>
          <p:nvPr>
            <p:ph idx="1"/>
          </p:nvPr>
        </p:nvSpPr>
        <p:spPr>
          <a:xfrm>
            <a:off x="219919" y="1076445"/>
            <a:ext cx="11752162" cy="5619509"/>
          </a:xfrm>
        </p:spPr>
        <p:txBody>
          <a:bodyPr>
            <a:normAutofit fontScale="92500" lnSpcReduction="10000"/>
          </a:bodyPr>
          <a:lstStyle/>
          <a:p>
            <a:pPr marL="457200" indent="-457200">
              <a:buAutoNum type="arabicPeriod" startAt="5"/>
            </a:pPr>
            <a:r>
              <a:rPr lang="en-ZA" b="1" dirty="0">
                <a:latin typeface="Calibri" panose="020F0502020204030204" pitchFamily="34" charset="0"/>
                <a:cs typeface="Calibri" panose="020F0502020204030204" pitchFamily="34" charset="0"/>
              </a:rPr>
              <a:t>CHICKEN POX</a:t>
            </a:r>
          </a:p>
          <a:p>
            <a:pPr lvl="1"/>
            <a:r>
              <a:rPr lang="en-ZA" dirty="0">
                <a:latin typeface="Calibri" panose="020F0502020204030204" pitchFamily="34" charset="0"/>
                <a:cs typeface="Calibri" panose="020F0502020204030204" pitchFamily="34" charset="0"/>
              </a:rPr>
              <a:t>caused by VZV, highly contagious, Constitutional symptoms</a:t>
            </a:r>
          </a:p>
          <a:p>
            <a:pPr lvl="1"/>
            <a:r>
              <a:rPr lang="en-ZA" dirty="0">
                <a:latin typeface="Calibri" panose="020F0502020204030204" pitchFamily="34" charset="0"/>
                <a:cs typeface="Calibri" panose="020F0502020204030204" pitchFamily="34" charset="0"/>
              </a:rPr>
              <a:t>Successive crops of pruritic vesicles, pustules, crusts, scars.</a:t>
            </a:r>
          </a:p>
          <a:p>
            <a:pPr lvl="1"/>
            <a:r>
              <a:rPr lang="en-ZA" dirty="0">
                <a:latin typeface="Calibri" panose="020F0502020204030204" pitchFamily="34" charset="0"/>
                <a:cs typeface="Calibri" panose="020F0502020204030204" pitchFamily="34" charset="0"/>
              </a:rPr>
              <a:t>RX- self limiting, symptomatic </a:t>
            </a:r>
            <a:r>
              <a:rPr lang="en-ZA" dirty="0" err="1">
                <a:latin typeface="Calibri" panose="020F0502020204030204" pitchFamily="34" charset="0"/>
                <a:cs typeface="Calibri" panose="020F0502020204030204" pitchFamily="34" charset="0"/>
              </a:rPr>
              <a:t>rx</a:t>
            </a:r>
            <a:r>
              <a:rPr lang="en-ZA" dirty="0">
                <a:latin typeface="Calibri" panose="020F0502020204030204" pitchFamily="34" charset="0"/>
                <a:cs typeface="Calibri" panose="020F0502020204030204" pitchFamily="34" charset="0"/>
              </a:rPr>
              <a:t>, isolation</a:t>
            </a:r>
          </a:p>
          <a:p>
            <a:pPr marL="457200" indent="-457200">
              <a:buAutoNum type="arabicPeriod" startAt="6"/>
            </a:pPr>
            <a:r>
              <a:rPr lang="en-ZA" b="1" dirty="0">
                <a:latin typeface="Calibri" panose="020F0502020204030204" pitchFamily="34" charset="0"/>
                <a:cs typeface="Calibri" panose="020F0502020204030204" pitchFamily="34" charset="0"/>
              </a:rPr>
              <a:t>HERPES </a:t>
            </a:r>
            <a:r>
              <a:rPr lang="en-ZA" b="1" dirty="0" err="1">
                <a:latin typeface="Calibri" panose="020F0502020204030204" pitchFamily="34" charset="0"/>
                <a:cs typeface="Calibri" panose="020F0502020204030204" pitchFamily="34" charset="0"/>
              </a:rPr>
              <a:t>ZOStER</a:t>
            </a:r>
            <a:endParaRPr lang="en-ZA" b="1" dirty="0">
              <a:latin typeface="Calibri" panose="020F0502020204030204" pitchFamily="34" charset="0"/>
              <a:cs typeface="Calibri" panose="020F0502020204030204" pitchFamily="34" charset="0"/>
            </a:endParaRPr>
          </a:p>
          <a:p>
            <a:pPr lvl="1"/>
            <a:r>
              <a:rPr lang="en-ZA" dirty="0">
                <a:latin typeface="Calibri" panose="020F0502020204030204" pitchFamily="34" charset="0"/>
                <a:cs typeface="Calibri" panose="020F0502020204030204" pitchFamily="34" charset="0"/>
              </a:rPr>
              <a:t>reactivation of VZV causing acute dermatomal infection</a:t>
            </a:r>
          </a:p>
          <a:p>
            <a:pPr lvl="1"/>
            <a:r>
              <a:rPr lang="en-ZA" dirty="0">
                <a:latin typeface="Calibri" panose="020F0502020204030204" pitchFamily="34" charset="0"/>
                <a:cs typeface="Calibri" panose="020F0502020204030204" pitchFamily="34" charset="0"/>
              </a:rPr>
              <a:t>Unilateral pain, versicolor or bullous eruption</a:t>
            </a:r>
          </a:p>
          <a:p>
            <a:pPr lvl="1"/>
            <a:r>
              <a:rPr lang="en-ZA" dirty="0">
                <a:latin typeface="Calibri" panose="020F0502020204030204" pitchFamily="34" charset="0"/>
                <a:cs typeface="Calibri" panose="020F0502020204030204" pitchFamily="34" charset="0"/>
              </a:rPr>
              <a:t>Rx- systemic steroids for neuritis, oral acyclovir, IV acyclovir for severe disseminated, treat secondary infection, if involves eye- for </a:t>
            </a:r>
            <a:r>
              <a:rPr lang="en-ZA" dirty="0" err="1">
                <a:latin typeface="Calibri" panose="020F0502020204030204" pitchFamily="34" charset="0"/>
                <a:cs typeface="Calibri" panose="020F0502020204030204" pitchFamily="34" charset="0"/>
              </a:rPr>
              <a:t>opthalm</a:t>
            </a:r>
            <a:r>
              <a:rPr lang="en-ZA" dirty="0">
                <a:latin typeface="Calibri" panose="020F0502020204030204" pitchFamily="34" charset="0"/>
                <a:cs typeface="Calibri" panose="020F0502020204030204" pitchFamily="34" charset="0"/>
              </a:rPr>
              <a:t> referral.</a:t>
            </a:r>
          </a:p>
          <a:p>
            <a:pPr marL="457200" indent="-457200">
              <a:buAutoNum type="arabicPeriod" startAt="7"/>
            </a:pPr>
            <a:r>
              <a:rPr lang="en-ZA" b="1" dirty="0">
                <a:latin typeface="Calibri" panose="020F0502020204030204" pitchFamily="34" charset="0"/>
                <a:cs typeface="Calibri" panose="020F0502020204030204" pitchFamily="34" charset="0"/>
              </a:rPr>
              <a:t>HERPES SIMPLEX</a:t>
            </a:r>
          </a:p>
          <a:p>
            <a:pPr lvl="1"/>
            <a:r>
              <a:rPr lang="en-ZA" dirty="0">
                <a:latin typeface="Calibri" panose="020F0502020204030204" pitchFamily="34" charset="0"/>
                <a:cs typeface="Calibri" panose="020F0502020204030204" pitchFamily="34" charset="0"/>
              </a:rPr>
              <a:t> HSV1 (genital, lips, mouth cornea), HSV2 (genital, perianal)</a:t>
            </a:r>
          </a:p>
          <a:p>
            <a:pPr lvl="1"/>
            <a:r>
              <a:rPr lang="en-ZA" dirty="0">
                <a:latin typeface="Calibri" panose="020F0502020204030204" pitchFamily="34" charset="0"/>
                <a:cs typeface="Calibri" panose="020F0502020204030204" pitchFamily="34" charset="0"/>
              </a:rPr>
              <a:t>Primary infection- gingivostomatitis, secondary infection- fever blisters, cold sores (clusters of vesicles on red base)- dry up within 2 weeks. Recurrent HSV- precipitated by fever, sun exposure.  Mainly in immunosuppressed patients</a:t>
            </a:r>
          </a:p>
          <a:p>
            <a:pPr lvl="1"/>
            <a:r>
              <a:rPr lang="en-ZA" dirty="0">
                <a:latin typeface="Calibri" panose="020F0502020204030204" pitchFamily="34" charset="0"/>
                <a:cs typeface="Calibri" panose="020F0502020204030204" pitchFamily="34" charset="0"/>
              </a:rPr>
              <a:t>RX- acyclovir IV/oral for severe infections</a:t>
            </a:r>
          </a:p>
        </p:txBody>
      </p:sp>
    </p:spTree>
    <p:extLst>
      <p:ext uri="{BB962C8B-B14F-4D97-AF65-F5344CB8AC3E}">
        <p14:creationId xmlns:p14="http://schemas.microsoft.com/office/powerpoint/2010/main" val="3226067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5714-7124-402E-A192-9BE2A3B457FE}"/>
              </a:ext>
            </a:extLst>
          </p:cNvPr>
          <p:cNvSpPr>
            <a:spLocks noGrp="1"/>
          </p:cNvSpPr>
          <p:nvPr>
            <p:ph type="title"/>
          </p:nvPr>
        </p:nvSpPr>
        <p:spPr>
          <a:xfrm>
            <a:off x="115747" y="-87539"/>
            <a:ext cx="11960505" cy="1596177"/>
          </a:xfrm>
        </p:spPr>
        <p:txBody>
          <a:bodyPr/>
          <a:lstStyle/>
          <a:p>
            <a:r>
              <a:rPr lang="en-ZA" sz="4800" dirty="0">
                <a:latin typeface="Calibri" panose="020F0502020204030204" pitchFamily="34" charset="0"/>
                <a:cs typeface="Calibri" panose="020F0502020204030204" pitchFamily="34" charset="0"/>
              </a:rPr>
              <a:t>INFECTION RELATED SKIN CONDITIONS CONT</a:t>
            </a:r>
            <a:r>
              <a:rPr lang="en-ZA" dirty="0"/>
              <a:t>.</a:t>
            </a:r>
          </a:p>
        </p:txBody>
      </p:sp>
      <p:sp>
        <p:nvSpPr>
          <p:cNvPr id="3" name="Content Placeholder 2">
            <a:extLst>
              <a:ext uri="{FF2B5EF4-FFF2-40B4-BE49-F238E27FC236}">
                <a16:creationId xmlns:a16="http://schemas.microsoft.com/office/drawing/2014/main" id="{48579EF8-9CE7-4EA1-9D17-A2540F5CD439}"/>
              </a:ext>
            </a:extLst>
          </p:cNvPr>
          <p:cNvSpPr>
            <a:spLocks noGrp="1"/>
          </p:cNvSpPr>
          <p:nvPr>
            <p:ph idx="1"/>
          </p:nvPr>
        </p:nvSpPr>
        <p:spPr>
          <a:xfrm>
            <a:off x="0" y="1203767"/>
            <a:ext cx="11960505" cy="5405377"/>
          </a:xfrm>
        </p:spPr>
        <p:txBody>
          <a:bodyPr>
            <a:normAutofit/>
          </a:bodyPr>
          <a:lstStyle/>
          <a:p>
            <a:pPr marL="457200" indent="-457200">
              <a:buAutoNum type="arabicPeriod" startAt="8"/>
            </a:pPr>
            <a:r>
              <a:rPr lang="en-ZA" b="1" dirty="0">
                <a:latin typeface="Calibri" panose="020F0502020204030204" pitchFamily="34" charset="0"/>
                <a:cs typeface="Calibri" panose="020F0502020204030204" pitchFamily="34" charset="0"/>
              </a:rPr>
              <a:t>SCABIES</a:t>
            </a:r>
          </a:p>
          <a:p>
            <a:pPr lvl="1"/>
            <a:r>
              <a:rPr lang="en-ZA" dirty="0">
                <a:latin typeface="Calibri" panose="020F0502020204030204" pitchFamily="34" charset="0"/>
                <a:cs typeface="Calibri" panose="020F0502020204030204" pitchFamily="34" charset="0"/>
              </a:rPr>
              <a:t>infestation of the skin by the human itch mite- </a:t>
            </a:r>
            <a:r>
              <a:rPr lang="en-ZA" dirty="0" err="1">
                <a:latin typeface="Calibri" panose="020F0502020204030204" pitchFamily="34" charset="0"/>
                <a:cs typeface="Calibri" panose="020F0502020204030204" pitchFamily="34" charset="0"/>
              </a:rPr>
              <a:t>sarcoptes</a:t>
            </a:r>
            <a:r>
              <a:rPr lang="en-ZA" dirty="0">
                <a:latin typeface="Calibri" panose="020F0502020204030204" pitchFamily="34" charset="0"/>
                <a:cs typeface="Calibri" panose="020F0502020204030204" pitchFamily="34" charset="0"/>
              </a:rPr>
              <a:t> </a:t>
            </a:r>
            <a:r>
              <a:rPr lang="en-ZA" dirty="0" err="1">
                <a:latin typeface="Calibri" panose="020F0502020204030204" pitchFamily="34" charset="0"/>
                <a:cs typeface="Calibri" panose="020F0502020204030204" pitchFamily="34" charset="0"/>
              </a:rPr>
              <a:t>scabiae</a:t>
            </a:r>
            <a:r>
              <a:rPr lang="en-ZA" dirty="0">
                <a:latin typeface="Calibri" panose="020F0502020204030204" pitchFamily="34" charset="0"/>
                <a:cs typeface="Calibri" panose="020F0502020204030204" pitchFamily="34" charset="0"/>
              </a:rPr>
              <a:t>. Highly contagious</a:t>
            </a:r>
          </a:p>
          <a:p>
            <a:pPr lvl="1"/>
            <a:r>
              <a:rPr lang="en-ZA" dirty="0">
                <a:latin typeface="Calibri" panose="020F0502020204030204" pitchFamily="34" charset="0"/>
                <a:cs typeface="Calibri" panose="020F0502020204030204" pitchFamily="34" charset="0"/>
              </a:rPr>
              <a:t>Mite burrows into the upper layer of the skin where it lives and lays it eggs</a:t>
            </a:r>
          </a:p>
          <a:p>
            <a:pPr lvl="1"/>
            <a:r>
              <a:rPr lang="en-ZA" dirty="0">
                <a:latin typeface="Calibri" panose="020F0502020204030204" pitchFamily="34" charset="0"/>
                <a:cs typeface="Calibri" panose="020F0502020204030204" pitchFamily="34" charset="0"/>
              </a:rPr>
              <a:t>Symptoms- intense itching and pimple- like skin rash(</a:t>
            </a:r>
            <a:r>
              <a:rPr lang="en-ZA" dirty="0" err="1">
                <a:latin typeface="Calibri" panose="020F0502020204030204" pitchFamily="34" charset="0"/>
                <a:cs typeface="Calibri" panose="020F0502020204030204" pitchFamily="34" charset="0"/>
              </a:rPr>
              <a:t>papular</a:t>
            </a:r>
            <a:r>
              <a:rPr lang="en-ZA" dirty="0">
                <a:latin typeface="Calibri" panose="020F0502020204030204" pitchFamily="34" charset="0"/>
                <a:cs typeface="Calibri" panose="020F0502020204030204" pitchFamily="34" charset="0"/>
              </a:rPr>
              <a:t> rash- vesicles, tiny blisters and scales). </a:t>
            </a:r>
          </a:p>
          <a:p>
            <a:pPr lvl="1"/>
            <a:r>
              <a:rPr lang="en-ZA" dirty="0">
                <a:latin typeface="Calibri" panose="020F0502020204030204" pitchFamily="34" charset="0"/>
                <a:cs typeface="Calibri" panose="020F0502020204030204" pitchFamily="34" charset="0"/>
              </a:rPr>
              <a:t>Common sites: wrists, webbing, waist, belt line, elbow, buttocks.  Spreads by prolonged, direct skin to skin contact</a:t>
            </a:r>
          </a:p>
          <a:p>
            <a:pPr lvl="1"/>
            <a:r>
              <a:rPr lang="en-ZA" dirty="0">
                <a:latin typeface="Calibri" panose="020F0502020204030204" pitchFamily="34" charset="0"/>
                <a:cs typeface="Calibri" panose="020F0502020204030204" pitchFamily="34" charset="0"/>
              </a:rPr>
              <a:t>Rx- cut fingernails, wash bedding and underclothes in hot water, expose all bedding to direct sunlight. Benzyl benzoate 25% lotion- 24hrs. All contacts should be treated, </a:t>
            </a:r>
            <a:r>
              <a:rPr lang="en-ZA" dirty="0" err="1">
                <a:latin typeface="Calibri" panose="020F0502020204030204" pitchFamily="34" charset="0"/>
                <a:cs typeface="Calibri" panose="020F0502020204030204" pitchFamily="34" charset="0"/>
              </a:rPr>
              <a:t>prometherin</a:t>
            </a:r>
            <a:r>
              <a:rPr lang="en-ZA" dirty="0">
                <a:latin typeface="Calibri" panose="020F0502020204030204" pitchFamily="34" charset="0"/>
                <a:cs typeface="Calibri" panose="020F0502020204030204" pitchFamily="34" charset="0"/>
              </a:rPr>
              <a:t> lotion if benzyl not working</a:t>
            </a:r>
          </a:p>
          <a:p>
            <a:pPr marL="457200" indent="-457200">
              <a:buAutoNum type="arabicPeriod" startAt="9"/>
            </a:pPr>
            <a:r>
              <a:rPr lang="en-ZA" b="1" dirty="0">
                <a:latin typeface="Calibri" panose="020F0502020204030204" pitchFamily="34" charset="0"/>
                <a:cs typeface="Calibri" panose="020F0502020204030204" pitchFamily="34" charset="0"/>
              </a:rPr>
              <a:t>WARTS</a:t>
            </a:r>
          </a:p>
          <a:p>
            <a:pPr lvl="1"/>
            <a:r>
              <a:rPr lang="en-ZA" dirty="0">
                <a:latin typeface="Calibri" panose="020F0502020204030204" pitchFamily="34" charset="0"/>
                <a:cs typeface="Calibri" panose="020F0502020204030204" pitchFamily="34" charset="0"/>
              </a:rPr>
              <a:t>Classification- Common, plane, plantar, venereal. All caused by strains of HPV</a:t>
            </a:r>
          </a:p>
          <a:p>
            <a:pPr lvl="1"/>
            <a:r>
              <a:rPr lang="en-ZA" dirty="0">
                <a:latin typeface="Calibri" panose="020F0502020204030204" pitchFamily="34" charset="0"/>
                <a:cs typeface="Calibri" panose="020F0502020204030204" pitchFamily="34" charset="0"/>
              </a:rPr>
              <a:t>Lesions- </a:t>
            </a:r>
            <a:r>
              <a:rPr lang="en-ZA" dirty="0" err="1">
                <a:latin typeface="Calibri" panose="020F0502020204030204" pitchFamily="34" charset="0"/>
                <a:cs typeface="Calibri" panose="020F0502020204030204" pitchFamily="34" charset="0"/>
              </a:rPr>
              <a:t>pappilomatous</a:t>
            </a:r>
            <a:r>
              <a:rPr lang="en-ZA" dirty="0">
                <a:latin typeface="Calibri" panose="020F0502020204030204" pitchFamily="34" charset="0"/>
                <a:cs typeface="Calibri" panose="020F0502020204030204" pitchFamily="34" charset="0"/>
              </a:rPr>
              <a:t> warty surface</a:t>
            </a:r>
          </a:p>
          <a:p>
            <a:pPr lvl="1"/>
            <a:r>
              <a:rPr lang="en-ZA" dirty="0">
                <a:latin typeface="Calibri" panose="020F0502020204030204" pitchFamily="34" charset="0"/>
                <a:cs typeface="Calibri" panose="020F0502020204030204" pitchFamily="34" charset="0"/>
              </a:rPr>
              <a:t> RX: Topical irritants- lemon peel and vinegar, salicylic acid, silver nitrated </a:t>
            </a:r>
            <a:r>
              <a:rPr lang="en-ZA" dirty="0" err="1">
                <a:latin typeface="Calibri" panose="020F0502020204030204" pitchFamily="34" charset="0"/>
                <a:cs typeface="Calibri" panose="020F0502020204030204" pitchFamily="34" charset="0"/>
              </a:rPr>
              <a:t>stickes</a:t>
            </a:r>
            <a:r>
              <a:rPr lang="en-ZA" dirty="0">
                <a:latin typeface="Calibri" panose="020F0502020204030204" pitchFamily="34" charset="0"/>
                <a:cs typeface="Calibri" panose="020F0502020204030204" pitchFamily="34" charset="0"/>
              </a:rPr>
              <a:t>, cryotherapy. </a:t>
            </a:r>
          </a:p>
        </p:txBody>
      </p:sp>
    </p:spTree>
    <p:extLst>
      <p:ext uri="{BB962C8B-B14F-4D97-AF65-F5344CB8AC3E}">
        <p14:creationId xmlns:p14="http://schemas.microsoft.com/office/powerpoint/2010/main" val="2331147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lose-up of a person's mouth&#10;&#10;Description automatically generated with medium confidence">
            <a:extLst>
              <a:ext uri="{FF2B5EF4-FFF2-40B4-BE49-F238E27FC236}">
                <a16:creationId xmlns:a16="http://schemas.microsoft.com/office/drawing/2014/main" id="{6E8DF306-E3A1-4360-BC63-E9E0B0DC40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4340" y="4560820"/>
            <a:ext cx="2893152" cy="2186685"/>
          </a:xfrm>
          <a:prstGeom prst="rect">
            <a:avLst/>
          </a:prstGeom>
          <a:ln>
            <a:noFill/>
          </a:ln>
          <a:effectLst>
            <a:softEdge rad="112500"/>
          </a:effectLst>
        </p:spPr>
      </p:pic>
      <p:pic>
        <p:nvPicPr>
          <p:cNvPr id="7" name="Picture 6" descr="A picture containing indoor, headdress, hat&#10;&#10;Description automatically generated">
            <a:extLst>
              <a:ext uri="{FF2B5EF4-FFF2-40B4-BE49-F238E27FC236}">
                <a16:creationId xmlns:a16="http://schemas.microsoft.com/office/drawing/2014/main" id="{E880121B-1943-4E9F-A907-952E2E881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2144" y="2116602"/>
            <a:ext cx="2741077" cy="2444218"/>
          </a:xfrm>
          <a:prstGeom prst="rect">
            <a:avLst/>
          </a:prstGeom>
          <a:ln>
            <a:noFill/>
          </a:ln>
          <a:effectLst>
            <a:softEdge rad="112500"/>
          </a:effectLst>
        </p:spPr>
      </p:pic>
      <p:pic>
        <p:nvPicPr>
          <p:cNvPr id="13" name="Picture 12" descr="Close-up of a person's mouth&#10;&#10;Description automatically generated">
            <a:extLst>
              <a:ext uri="{FF2B5EF4-FFF2-40B4-BE49-F238E27FC236}">
                <a16:creationId xmlns:a16="http://schemas.microsoft.com/office/drawing/2014/main" id="{07AB047D-FA89-4EA6-AE97-26A1CEC77D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2577" y="21497"/>
            <a:ext cx="2724860" cy="2041015"/>
          </a:xfrm>
          <a:prstGeom prst="rect">
            <a:avLst/>
          </a:prstGeom>
          <a:ln>
            <a:noFill/>
          </a:ln>
          <a:effectLst>
            <a:softEdge rad="112500"/>
          </a:effectLst>
        </p:spPr>
      </p:pic>
      <p:pic>
        <p:nvPicPr>
          <p:cNvPr id="17" name="Picture 16" descr="A picture containing text&#10;&#10;Description automatically generated">
            <a:extLst>
              <a:ext uri="{FF2B5EF4-FFF2-40B4-BE49-F238E27FC236}">
                <a16:creationId xmlns:a16="http://schemas.microsoft.com/office/drawing/2014/main" id="{57E73F42-7712-411E-B0CD-EF572C0BF6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520" y="1540206"/>
            <a:ext cx="3163321" cy="1771460"/>
          </a:xfrm>
          <a:prstGeom prst="rect">
            <a:avLst/>
          </a:prstGeom>
          <a:ln>
            <a:noFill/>
          </a:ln>
          <a:effectLst>
            <a:softEdge rad="112500"/>
          </a:effectLst>
        </p:spPr>
      </p:pic>
      <p:pic>
        <p:nvPicPr>
          <p:cNvPr id="19" name="Picture 18" descr="A close-up of a person's arm&#10;&#10;Description automatically generated with low confidence">
            <a:extLst>
              <a:ext uri="{FF2B5EF4-FFF2-40B4-BE49-F238E27FC236}">
                <a16:creationId xmlns:a16="http://schemas.microsoft.com/office/drawing/2014/main" id="{1C5234B8-B142-4F4B-B214-850BD435F6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697" y="21497"/>
            <a:ext cx="3129643" cy="1752600"/>
          </a:xfrm>
          <a:prstGeom prst="rect">
            <a:avLst/>
          </a:prstGeom>
          <a:ln>
            <a:noFill/>
          </a:ln>
          <a:effectLst>
            <a:softEdge rad="112500"/>
          </a:effectLst>
        </p:spPr>
      </p:pic>
      <p:pic>
        <p:nvPicPr>
          <p:cNvPr id="29" name="Picture 28" descr="A picture containing person, hand&#10;&#10;Description automatically generated">
            <a:extLst>
              <a:ext uri="{FF2B5EF4-FFF2-40B4-BE49-F238E27FC236}">
                <a16:creationId xmlns:a16="http://schemas.microsoft.com/office/drawing/2014/main" id="{02D33A0D-E065-4EFF-B8E3-A2E67E4752B6}"/>
              </a:ext>
            </a:extLst>
          </p:cNvPr>
          <p:cNvPicPr>
            <a:picLocks noChangeAspect="1"/>
          </p:cNvPicPr>
          <p:nvPr/>
        </p:nvPicPr>
        <p:blipFill rotWithShape="1">
          <a:blip r:embed="rId7">
            <a:extLst>
              <a:ext uri="{28A0092B-C50C-407E-A947-70E740481C1C}">
                <a14:useLocalDpi xmlns:a14="http://schemas.microsoft.com/office/drawing/2010/main" val="0"/>
              </a:ext>
            </a:extLst>
          </a:blip>
          <a:srcRect l="39007" r="13690"/>
          <a:stretch/>
        </p:blipFill>
        <p:spPr>
          <a:xfrm rot="5400000">
            <a:off x="6432008" y="-176685"/>
            <a:ext cx="2733278" cy="3129643"/>
          </a:xfrm>
          <a:prstGeom prst="rect">
            <a:avLst/>
          </a:prstGeom>
          <a:ln>
            <a:noFill/>
          </a:ln>
          <a:effectLst>
            <a:softEdge rad="112500"/>
          </a:effectLst>
        </p:spPr>
      </p:pic>
      <p:pic>
        <p:nvPicPr>
          <p:cNvPr id="15" name="Picture 14" descr="A picture containing clothing&#10;&#10;Description automatically generated">
            <a:extLst>
              <a:ext uri="{FF2B5EF4-FFF2-40B4-BE49-F238E27FC236}">
                <a16:creationId xmlns:a16="http://schemas.microsoft.com/office/drawing/2014/main" id="{9A578833-A17E-4122-A602-7DEBD506A5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3793" y="3338711"/>
            <a:ext cx="2982743" cy="1670336"/>
          </a:xfrm>
          <a:prstGeom prst="rect">
            <a:avLst/>
          </a:prstGeom>
          <a:ln>
            <a:noFill/>
          </a:ln>
          <a:effectLst>
            <a:softEdge rad="112500"/>
          </a:effectLst>
        </p:spPr>
      </p:pic>
      <p:pic>
        <p:nvPicPr>
          <p:cNvPr id="31" name="Picture 30" descr="Close-up of a person's hand&#10;&#10;Description automatically generated with low confidence">
            <a:extLst>
              <a:ext uri="{FF2B5EF4-FFF2-40B4-BE49-F238E27FC236}">
                <a16:creationId xmlns:a16="http://schemas.microsoft.com/office/drawing/2014/main" id="{7DCEDF67-054D-4F64-BDD5-81770576325A}"/>
              </a:ext>
            </a:extLst>
          </p:cNvPr>
          <p:cNvPicPr>
            <a:picLocks noChangeAspect="1"/>
          </p:cNvPicPr>
          <p:nvPr/>
        </p:nvPicPr>
        <p:blipFill rotWithShape="1">
          <a:blip r:embed="rId9">
            <a:extLst>
              <a:ext uri="{28A0092B-C50C-407E-A947-70E740481C1C}">
                <a14:useLocalDpi xmlns:a14="http://schemas.microsoft.com/office/drawing/2010/main" val="0"/>
              </a:ext>
            </a:extLst>
          </a:blip>
          <a:srcRect l="34064" t="1641" r="18634" b="-1641"/>
          <a:stretch/>
        </p:blipFill>
        <p:spPr>
          <a:xfrm rot="5400000">
            <a:off x="9491584" y="-198746"/>
            <a:ext cx="2186685" cy="2920380"/>
          </a:xfrm>
          <a:prstGeom prst="rect">
            <a:avLst/>
          </a:prstGeom>
          <a:ln>
            <a:noFill/>
          </a:ln>
          <a:effectLst>
            <a:softEdge rad="112500"/>
          </a:effectLst>
        </p:spPr>
      </p:pic>
      <p:pic>
        <p:nvPicPr>
          <p:cNvPr id="33" name="Picture 32" descr="A close up of a person's skin&#10;&#10;Description automatically generated with medium confidence">
            <a:extLst>
              <a:ext uri="{FF2B5EF4-FFF2-40B4-BE49-F238E27FC236}">
                <a16:creationId xmlns:a16="http://schemas.microsoft.com/office/drawing/2014/main" id="{94B1115C-4D59-4961-A9EC-03765CB91DFA}"/>
              </a:ext>
            </a:extLst>
          </p:cNvPr>
          <p:cNvPicPr>
            <a:picLocks noChangeAspect="1"/>
          </p:cNvPicPr>
          <p:nvPr/>
        </p:nvPicPr>
        <p:blipFill rotWithShape="1">
          <a:blip r:embed="rId10">
            <a:extLst>
              <a:ext uri="{28A0092B-C50C-407E-A947-70E740481C1C}">
                <a14:useLocalDpi xmlns:a14="http://schemas.microsoft.com/office/drawing/2010/main" val="0"/>
              </a:ext>
            </a:extLst>
          </a:blip>
          <a:srcRect l="28300" t="-696" b="696"/>
          <a:stretch/>
        </p:blipFill>
        <p:spPr>
          <a:xfrm rot="10800000">
            <a:off x="6275296" y="2214407"/>
            <a:ext cx="5806473" cy="4622096"/>
          </a:xfrm>
          <a:prstGeom prst="rect">
            <a:avLst/>
          </a:prstGeom>
          <a:ln>
            <a:noFill/>
          </a:ln>
          <a:effectLst>
            <a:softEdge rad="112500"/>
          </a:effectLst>
        </p:spPr>
      </p:pic>
      <p:pic>
        <p:nvPicPr>
          <p:cNvPr id="35" name="Picture 34" descr="A close-up of a person's skin&#10;&#10;Description automatically generated with low confidence">
            <a:extLst>
              <a:ext uri="{FF2B5EF4-FFF2-40B4-BE49-F238E27FC236}">
                <a16:creationId xmlns:a16="http://schemas.microsoft.com/office/drawing/2014/main" id="{3B027030-E904-490A-AF23-5C65A9F2E32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8035" y="4868735"/>
            <a:ext cx="2893151" cy="1967768"/>
          </a:xfrm>
          <a:prstGeom prst="rect">
            <a:avLst/>
          </a:prstGeom>
          <a:ln>
            <a:noFill/>
          </a:ln>
          <a:effectLst>
            <a:softEdge rad="112500"/>
          </a:effectLst>
        </p:spPr>
      </p:pic>
    </p:spTree>
    <p:extLst>
      <p:ext uri="{BB962C8B-B14F-4D97-AF65-F5344CB8AC3E}">
        <p14:creationId xmlns:p14="http://schemas.microsoft.com/office/powerpoint/2010/main" val="2058534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56387-974C-457F-BBCA-8D7F43D08D5E}"/>
              </a:ext>
            </a:extLst>
          </p:cNvPr>
          <p:cNvSpPr>
            <a:spLocks noGrp="1"/>
          </p:cNvSpPr>
          <p:nvPr>
            <p:ph type="title"/>
          </p:nvPr>
        </p:nvSpPr>
        <p:spPr>
          <a:xfrm>
            <a:off x="840466" y="-213567"/>
            <a:ext cx="10884687" cy="1596177"/>
          </a:xfrm>
        </p:spPr>
        <p:txBody>
          <a:bodyPr>
            <a:normAutofit/>
          </a:bodyPr>
          <a:lstStyle/>
          <a:p>
            <a:pPr algn="ctr"/>
            <a:r>
              <a:rPr lang="en-ZA" sz="4800" dirty="0">
                <a:latin typeface="Calibri" panose="020F0502020204030204" pitchFamily="34" charset="0"/>
                <a:cs typeface="Calibri" panose="020F0502020204030204" pitchFamily="34" charset="0"/>
              </a:rPr>
              <a:t>PIGMENTATION RELATED SKIN DISORDERS</a:t>
            </a:r>
          </a:p>
        </p:txBody>
      </p:sp>
      <p:sp>
        <p:nvSpPr>
          <p:cNvPr id="3" name="Content Placeholder 2">
            <a:extLst>
              <a:ext uri="{FF2B5EF4-FFF2-40B4-BE49-F238E27FC236}">
                <a16:creationId xmlns:a16="http://schemas.microsoft.com/office/drawing/2014/main" id="{FE436BF3-6981-4D68-B3AC-D3396B3B8FA0}"/>
              </a:ext>
            </a:extLst>
          </p:cNvPr>
          <p:cNvSpPr>
            <a:spLocks noGrp="1"/>
          </p:cNvSpPr>
          <p:nvPr>
            <p:ph idx="1"/>
          </p:nvPr>
        </p:nvSpPr>
        <p:spPr>
          <a:xfrm>
            <a:off x="520860" y="902825"/>
            <a:ext cx="11204293" cy="5717894"/>
          </a:xfrm>
        </p:spPr>
        <p:txBody>
          <a:bodyPr>
            <a:normAutofit/>
          </a:bodyPr>
          <a:lstStyle/>
          <a:p>
            <a:pPr marL="0" indent="0">
              <a:buNone/>
            </a:pPr>
            <a:r>
              <a:rPr lang="en-ZA" sz="2200" b="1" dirty="0">
                <a:latin typeface="Calibri" panose="020F0502020204030204" pitchFamily="34" charset="0"/>
                <a:cs typeface="Calibri" panose="020F0502020204030204" pitchFamily="34" charset="0"/>
              </a:rPr>
              <a:t>TYPES: hyper and hypo</a:t>
            </a:r>
          </a:p>
          <a:p>
            <a:pPr marL="457200" indent="-457200">
              <a:buFont typeface="+mj-lt"/>
              <a:buAutoNum type="arabicPeriod"/>
            </a:pPr>
            <a:r>
              <a:rPr lang="en-ZA" u="sng" dirty="0">
                <a:latin typeface="Calibri" panose="020F0502020204030204" pitchFamily="34" charset="0"/>
                <a:cs typeface="Calibri" panose="020F0502020204030204" pitchFamily="34" charset="0"/>
              </a:rPr>
              <a:t>Hypopigmentation</a:t>
            </a:r>
            <a:r>
              <a:rPr lang="en-ZA" dirty="0">
                <a:latin typeface="Calibri" panose="020F0502020204030204" pitchFamily="34" charset="0"/>
                <a:cs typeface="Calibri" panose="020F0502020204030204" pitchFamily="34" charset="0"/>
              </a:rPr>
              <a:t>- pityriasis alba, vitiligo, albinism.</a:t>
            </a:r>
          </a:p>
          <a:p>
            <a:pPr lvl="1"/>
            <a:r>
              <a:rPr lang="en-ZA" b="1" dirty="0">
                <a:latin typeface="Calibri" panose="020F0502020204030204" pitchFamily="34" charset="0"/>
                <a:cs typeface="Calibri" panose="020F0502020204030204" pitchFamily="34" charset="0"/>
              </a:rPr>
              <a:t>Vitiligo</a:t>
            </a:r>
          </a:p>
          <a:p>
            <a:pPr lvl="2"/>
            <a:r>
              <a:rPr lang="en-ZA" dirty="0">
                <a:latin typeface="Calibri" panose="020F0502020204030204" pitchFamily="34" charset="0"/>
                <a:cs typeface="Calibri" panose="020F0502020204030204" pitchFamily="34" charset="0"/>
              </a:rPr>
              <a:t>acquired localised loss of melanocytes due to auto-immune destruction, occasionally associated with Hashimoto’s, pernicious anaemia, DMT1</a:t>
            </a:r>
          </a:p>
          <a:p>
            <a:pPr lvl="2"/>
            <a:r>
              <a:rPr lang="en-ZA" dirty="0">
                <a:latin typeface="Calibri" panose="020F0502020204030204" pitchFamily="34" charset="0"/>
                <a:cs typeface="Calibri" panose="020F0502020204030204" pitchFamily="34" charset="0"/>
              </a:rPr>
              <a:t>Clinically- well circumscribed, usually symmetrical light patches. Start small but coalesce to form irregular, sharply demarcated borders</a:t>
            </a:r>
          </a:p>
          <a:p>
            <a:pPr lvl="2"/>
            <a:r>
              <a:rPr lang="en-ZA" dirty="0">
                <a:latin typeface="Calibri" panose="020F0502020204030204" pitchFamily="34" charset="0"/>
                <a:cs typeface="Calibri" panose="020F0502020204030204" pitchFamily="34" charset="0"/>
              </a:rPr>
              <a:t>RX- unsatisfactory- potent topical corticosteroid cream (not longer than 3/12). PUVA (</a:t>
            </a:r>
            <a:r>
              <a:rPr lang="en-ZA" dirty="0" err="1">
                <a:latin typeface="Calibri" panose="020F0502020204030204" pitchFamily="34" charset="0"/>
                <a:cs typeface="Calibri" panose="020F0502020204030204" pitchFamily="34" charset="0"/>
              </a:rPr>
              <a:t>sorolin</a:t>
            </a:r>
            <a:r>
              <a:rPr lang="en-ZA" dirty="0">
                <a:latin typeface="Calibri" panose="020F0502020204030204" pitchFamily="34" charset="0"/>
                <a:cs typeface="Calibri" panose="020F0502020204030204" pitchFamily="34" charset="0"/>
              </a:rPr>
              <a:t>- tab/topical), UVA rays, sunscreen, cosmetic covers. </a:t>
            </a:r>
          </a:p>
          <a:p>
            <a:pPr marL="457200" indent="-457200">
              <a:buFont typeface="+mj-lt"/>
              <a:buAutoNum type="arabicPeriod"/>
            </a:pPr>
            <a:r>
              <a:rPr lang="en-ZA" u="sng" dirty="0">
                <a:latin typeface="Calibri" panose="020F0502020204030204" pitchFamily="34" charset="0"/>
                <a:cs typeface="Calibri" panose="020F0502020204030204" pitchFamily="34" charset="0"/>
              </a:rPr>
              <a:t>Hyperpigmentation</a:t>
            </a:r>
            <a:r>
              <a:rPr lang="en-ZA" dirty="0">
                <a:latin typeface="Calibri" panose="020F0502020204030204" pitchFamily="34" charset="0"/>
                <a:cs typeface="Calibri" panose="020F0502020204030204" pitchFamily="34" charset="0"/>
              </a:rPr>
              <a:t>- post inflammatory, chloasma, cosmetic </a:t>
            </a:r>
            <a:r>
              <a:rPr lang="en-ZA" dirty="0" err="1">
                <a:latin typeface="Calibri" panose="020F0502020204030204" pitchFamily="34" charset="0"/>
                <a:cs typeface="Calibri" panose="020F0502020204030204" pitchFamily="34" charset="0"/>
              </a:rPr>
              <a:t>ochronosis</a:t>
            </a:r>
            <a:endParaRPr lang="en-ZA" dirty="0">
              <a:latin typeface="Calibri" panose="020F0502020204030204" pitchFamily="34" charset="0"/>
              <a:cs typeface="Calibri" panose="020F0502020204030204" pitchFamily="34" charset="0"/>
            </a:endParaRPr>
          </a:p>
          <a:p>
            <a:pPr lvl="1"/>
            <a:r>
              <a:rPr lang="en-ZA" b="1" dirty="0" err="1">
                <a:latin typeface="Calibri" panose="020F0502020204030204" pitchFamily="34" charset="0"/>
                <a:cs typeface="Calibri" panose="020F0502020204030204" pitchFamily="34" charset="0"/>
              </a:rPr>
              <a:t>Malasma</a:t>
            </a:r>
            <a:endParaRPr lang="en-ZA" b="1" dirty="0">
              <a:latin typeface="Calibri" panose="020F0502020204030204" pitchFamily="34" charset="0"/>
              <a:cs typeface="Calibri" panose="020F0502020204030204" pitchFamily="34" charset="0"/>
            </a:endParaRPr>
          </a:p>
          <a:p>
            <a:pPr lvl="2"/>
            <a:r>
              <a:rPr lang="en-ZA" dirty="0">
                <a:latin typeface="Calibri" panose="020F0502020204030204" pitchFamily="34" charset="0"/>
                <a:cs typeface="Calibri" panose="020F0502020204030204" pitchFamily="34" charset="0"/>
              </a:rPr>
              <a:t>increased melanin in basal layer epidermis- well circumscribed macules, symmetrical, mainly on forehead, cheeks, nose, upper lip and chin</a:t>
            </a:r>
          </a:p>
          <a:p>
            <a:pPr lvl="2"/>
            <a:r>
              <a:rPr lang="en-ZA" dirty="0">
                <a:latin typeface="Calibri" panose="020F0502020204030204" pitchFamily="34" charset="0"/>
                <a:cs typeface="Calibri" panose="020F0502020204030204" pitchFamily="34" charset="0"/>
              </a:rPr>
              <a:t>Usually due to increased oestrogen/ progesterone in pregnancy and COC’s. Worsened by sun exposure</a:t>
            </a:r>
          </a:p>
          <a:p>
            <a:pPr lvl="2"/>
            <a:r>
              <a:rPr lang="en-ZA" dirty="0">
                <a:latin typeface="Calibri" panose="020F0502020204030204" pitchFamily="34" charset="0"/>
                <a:cs typeface="Calibri" panose="020F0502020204030204" pitchFamily="34" charset="0"/>
              </a:rPr>
              <a:t>RX- avoid sun, sunscreen. </a:t>
            </a:r>
          </a:p>
        </p:txBody>
      </p:sp>
    </p:spTree>
    <p:extLst>
      <p:ext uri="{BB962C8B-B14F-4D97-AF65-F5344CB8AC3E}">
        <p14:creationId xmlns:p14="http://schemas.microsoft.com/office/powerpoint/2010/main" val="57104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person's skin&#10;&#10;Description automatically generated with low confidence">
            <a:extLst>
              <a:ext uri="{FF2B5EF4-FFF2-40B4-BE49-F238E27FC236}">
                <a16:creationId xmlns:a16="http://schemas.microsoft.com/office/drawing/2014/main" id="{506602F7-C573-4AD8-B9EB-3A69DE6F21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383" y="312812"/>
            <a:ext cx="5849493" cy="4421128"/>
          </a:xfrm>
          <a:prstGeom prst="rect">
            <a:avLst/>
          </a:prstGeom>
          <a:ln>
            <a:noFill/>
          </a:ln>
          <a:effectLst>
            <a:softEdge rad="112500"/>
          </a:effectLst>
        </p:spPr>
      </p:pic>
      <p:pic>
        <p:nvPicPr>
          <p:cNvPr id="7" name="Picture 6" descr="Graphical user interface, application&#10;&#10;Description automatically generated">
            <a:extLst>
              <a:ext uri="{FF2B5EF4-FFF2-40B4-BE49-F238E27FC236}">
                <a16:creationId xmlns:a16="http://schemas.microsoft.com/office/drawing/2014/main" id="{CC69AFA2-AA6D-407D-96D1-99809BAEB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7504" y="2885540"/>
            <a:ext cx="6601428" cy="3696800"/>
          </a:xfrm>
          <a:prstGeom prst="rect">
            <a:avLst/>
          </a:prstGeom>
          <a:ln>
            <a:noFill/>
          </a:ln>
          <a:effectLst>
            <a:softEdge rad="112500"/>
          </a:effectLst>
        </p:spPr>
      </p:pic>
    </p:spTree>
    <p:extLst>
      <p:ext uri="{BB962C8B-B14F-4D97-AF65-F5344CB8AC3E}">
        <p14:creationId xmlns:p14="http://schemas.microsoft.com/office/powerpoint/2010/main" val="159489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CEA05-4CAB-40A9-B1F6-BAC01B78D28E}"/>
              </a:ext>
            </a:extLst>
          </p:cNvPr>
          <p:cNvSpPr>
            <a:spLocks noGrp="1"/>
          </p:cNvSpPr>
          <p:nvPr>
            <p:ph type="title"/>
          </p:nvPr>
        </p:nvSpPr>
        <p:spPr>
          <a:xfrm>
            <a:off x="1041095" y="-217425"/>
            <a:ext cx="10364451" cy="1596177"/>
          </a:xfrm>
        </p:spPr>
        <p:txBody>
          <a:bodyPr>
            <a:normAutofit/>
          </a:bodyPr>
          <a:lstStyle/>
          <a:p>
            <a:pPr algn="ctr"/>
            <a:r>
              <a:rPr lang="en-ZA" sz="4800" dirty="0">
                <a:latin typeface="Calibri" panose="020F0502020204030204" pitchFamily="34" charset="0"/>
                <a:cs typeface="Calibri" panose="020F0502020204030204" pitchFamily="34" charset="0"/>
              </a:rPr>
              <a:t>SKIN CANCERS</a:t>
            </a:r>
          </a:p>
        </p:txBody>
      </p:sp>
      <p:sp>
        <p:nvSpPr>
          <p:cNvPr id="3" name="Content Placeholder 2">
            <a:extLst>
              <a:ext uri="{FF2B5EF4-FFF2-40B4-BE49-F238E27FC236}">
                <a16:creationId xmlns:a16="http://schemas.microsoft.com/office/drawing/2014/main" id="{2DC98309-1F4E-4ACB-88B2-9E35009DA52A}"/>
              </a:ext>
            </a:extLst>
          </p:cNvPr>
          <p:cNvSpPr>
            <a:spLocks noGrp="1"/>
          </p:cNvSpPr>
          <p:nvPr>
            <p:ph idx="1"/>
          </p:nvPr>
        </p:nvSpPr>
        <p:spPr>
          <a:xfrm>
            <a:off x="185195" y="967450"/>
            <a:ext cx="11620981" cy="5606970"/>
          </a:xfrm>
        </p:spPr>
        <p:txBody>
          <a:bodyPr>
            <a:normAutofit fontScale="92500" lnSpcReduction="20000"/>
          </a:bodyPr>
          <a:lstStyle/>
          <a:p>
            <a:r>
              <a:rPr lang="en-ZA" sz="2200" b="1" dirty="0">
                <a:latin typeface="Calibri" panose="020F0502020204030204" pitchFamily="34" charset="0"/>
                <a:cs typeface="Calibri" panose="020F0502020204030204" pitchFamily="34" charset="0"/>
              </a:rPr>
              <a:t>SCC</a:t>
            </a:r>
          </a:p>
          <a:p>
            <a:pPr lvl="1"/>
            <a:r>
              <a:rPr lang="en-ZA" sz="1900" dirty="0">
                <a:latin typeface="Calibri" panose="020F0502020204030204" pitchFamily="34" charset="0"/>
                <a:cs typeface="Calibri" panose="020F0502020204030204" pitchFamily="34" charset="0"/>
              </a:rPr>
              <a:t>Uncontrolled growth of abnormal squamous cells</a:t>
            </a:r>
          </a:p>
          <a:p>
            <a:pPr lvl="1"/>
            <a:r>
              <a:rPr lang="en-ZA" sz="1900" dirty="0">
                <a:latin typeface="Calibri" panose="020F0502020204030204" pitchFamily="34" charset="0"/>
                <a:cs typeface="Calibri" panose="020F0502020204030204" pitchFamily="34" charset="0"/>
              </a:rPr>
              <a:t>Risk factors- unprotected UV exposure, fair skin, weakened immune systems, over 50, male, precancerous lesions (actinic keratosis) </a:t>
            </a:r>
          </a:p>
          <a:p>
            <a:pPr lvl="1"/>
            <a:r>
              <a:rPr lang="en-ZA" sz="1900" dirty="0">
                <a:latin typeface="Calibri" panose="020F0502020204030204" pitchFamily="34" charset="0"/>
                <a:cs typeface="Calibri" panose="020F0502020204030204" pitchFamily="34" charset="0"/>
              </a:rPr>
              <a:t>Rx- topical, radiation, surgery</a:t>
            </a:r>
          </a:p>
          <a:p>
            <a:r>
              <a:rPr lang="en-ZA" sz="2200" b="1" dirty="0">
                <a:latin typeface="Calibri" panose="020F0502020204030204" pitchFamily="34" charset="0"/>
                <a:cs typeface="Calibri" panose="020F0502020204030204" pitchFamily="34" charset="0"/>
              </a:rPr>
              <a:t>BCC</a:t>
            </a:r>
          </a:p>
          <a:p>
            <a:pPr lvl="1"/>
            <a:r>
              <a:rPr lang="en-ZA" sz="1900" dirty="0">
                <a:latin typeface="Calibri" panose="020F0502020204030204" pitchFamily="34" charset="0"/>
                <a:cs typeface="Calibri" panose="020F0502020204030204" pitchFamily="34" charset="0"/>
              </a:rPr>
              <a:t>Most common skin cancer</a:t>
            </a:r>
          </a:p>
          <a:p>
            <a:pPr lvl="1"/>
            <a:r>
              <a:rPr lang="en-ZA" sz="1900" dirty="0">
                <a:latin typeface="Calibri" panose="020F0502020204030204" pitchFamily="34" charset="0"/>
                <a:cs typeface="Calibri" panose="020F0502020204030204" pitchFamily="34" charset="0"/>
              </a:rPr>
              <a:t>Uncontrolled growth of abnormal basal cells</a:t>
            </a:r>
          </a:p>
          <a:p>
            <a:pPr lvl="1"/>
            <a:r>
              <a:rPr lang="en-ZA" sz="1900" dirty="0">
                <a:latin typeface="Calibri" panose="020F0502020204030204" pitchFamily="34" charset="0"/>
                <a:cs typeface="Calibri" panose="020F0502020204030204" pitchFamily="34" charset="0"/>
              </a:rPr>
              <a:t>Risk factors- same as for </a:t>
            </a:r>
            <a:r>
              <a:rPr lang="en-ZA" sz="1900" dirty="0" err="1">
                <a:latin typeface="Calibri" panose="020F0502020204030204" pitchFamily="34" charset="0"/>
                <a:cs typeface="Calibri" panose="020F0502020204030204" pitchFamily="34" charset="0"/>
              </a:rPr>
              <a:t>scc</a:t>
            </a:r>
            <a:endParaRPr lang="en-ZA" sz="1900" dirty="0">
              <a:latin typeface="Calibri" panose="020F0502020204030204" pitchFamily="34" charset="0"/>
              <a:cs typeface="Calibri" panose="020F0502020204030204" pitchFamily="34" charset="0"/>
            </a:endParaRPr>
          </a:p>
          <a:p>
            <a:pPr lvl="1"/>
            <a:r>
              <a:rPr lang="en-ZA" sz="1900" dirty="0">
                <a:latin typeface="Calibri" panose="020F0502020204030204" pitchFamily="34" charset="0"/>
                <a:cs typeface="Calibri" panose="020F0502020204030204" pitchFamily="34" charset="0"/>
              </a:rPr>
              <a:t>Rx- as for </a:t>
            </a:r>
            <a:r>
              <a:rPr lang="en-ZA" sz="1900" dirty="0" err="1">
                <a:latin typeface="Calibri" panose="020F0502020204030204" pitchFamily="34" charset="0"/>
                <a:cs typeface="Calibri" panose="020F0502020204030204" pitchFamily="34" charset="0"/>
              </a:rPr>
              <a:t>scc</a:t>
            </a:r>
            <a:endParaRPr lang="en-ZA" sz="1900" dirty="0">
              <a:latin typeface="Calibri" panose="020F0502020204030204" pitchFamily="34" charset="0"/>
              <a:cs typeface="Calibri" panose="020F0502020204030204" pitchFamily="34" charset="0"/>
            </a:endParaRPr>
          </a:p>
          <a:p>
            <a:r>
              <a:rPr lang="en-ZA" sz="2200" b="1" dirty="0">
                <a:latin typeface="Calibri" panose="020F0502020204030204" pitchFamily="34" charset="0"/>
                <a:cs typeface="Calibri" panose="020F0502020204030204" pitchFamily="34" charset="0"/>
              </a:rPr>
              <a:t>Melanoma</a:t>
            </a:r>
          </a:p>
          <a:p>
            <a:pPr lvl="1"/>
            <a:r>
              <a:rPr lang="en-ZA" dirty="0">
                <a:latin typeface="Calibri" panose="020F0502020204030204" pitchFamily="34" charset="0"/>
                <a:cs typeface="Calibri" panose="020F0502020204030204" pitchFamily="34" charset="0"/>
              </a:rPr>
              <a:t>Uncontrolled growth of abnormal melanocytes</a:t>
            </a:r>
          </a:p>
          <a:p>
            <a:pPr lvl="1"/>
            <a:r>
              <a:rPr lang="en-ZA" dirty="0">
                <a:latin typeface="Calibri" panose="020F0502020204030204" pitchFamily="34" charset="0"/>
                <a:cs typeface="Calibri" panose="020F0502020204030204" pitchFamily="34" charset="0"/>
              </a:rPr>
              <a:t>Risk factors- pale skin, light eyes/hair, many/ atypical moles, sun exposure, older age</a:t>
            </a:r>
          </a:p>
          <a:p>
            <a:pPr lvl="1"/>
            <a:r>
              <a:rPr lang="en-ZA" dirty="0">
                <a:latin typeface="Calibri" panose="020F0502020204030204" pitchFamily="34" charset="0"/>
                <a:cs typeface="Calibri" panose="020F0502020204030204" pitchFamily="34" charset="0"/>
              </a:rPr>
              <a:t>Rx- radiation, chemo, surgery</a:t>
            </a:r>
          </a:p>
          <a:p>
            <a:pPr marL="0" indent="0">
              <a:buNone/>
            </a:pPr>
            <a:r>
              <a:rPr lang="en-ZA" sz="2200" b="1" dirty="0">
                <a:latin typeface="Calibri" panose="020F0502020204030204" pitchFamily="34" charset="0"/>
                <a:cs typeface="Calibri" panose="020F0502020204030204" pitchFamily="34" charset="0"/>
              </a:rPr>
              <a:t>NB!!! ABCDE examination of moles (Asymmetric/border/colour/diameter/evolution)</a:t>
            </a:r>
          </a:p>
          <a:p>
            <a:pPr lvl="1"/>
            <a:endParaRPr lang="en-Z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0492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ext&#10;&#10;Description automatically generated">
            <a:extLst>
              <a:ext uri="{FF2B5EF4-FFF2-40B4-BE49-F238E27FC236}">
                <a16:creationId xmlns:a16="http://schemas.microsoft.com/office/drawing/2014/main" id="{39656AB4-5A88-4E23-B8C1-3F9E30C2D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766" y="118640"/>
            <a:ext cx="5231653" cy="2708476"/>
          </a:xfrm>
          <a:prstGeom prst="rect">
            <a:avLst/>
          </a:prstGeom>
        </p:spPr>
      </p:pic>
      <p:pic>
        <p:nvPicPr>
          <p:cNvPr id="9" name="Picture 8" descr="Chart, bubble chart&#10;&#10;Description automatically generated">
            <a:extLst>
              <a:ext uri="{FF2B5EF4-FFF2-40B4-BE49-F238E27FC236}">
                <a16:creationId xmlns:a16="http://schemas.microsoft.com/office/drawing/2014/main" id="{DB9BCCEE-B76D-4800-92C2-FB7D434908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37" y="216181"/>
            <a:ext cx="6232065" cy="6207768"/>
          </a:xfrm>
          <a:prstGeom prst="rect">
            <a:avLst/>
          </a:prstGeom>
        </p:spPr>
      </p:pic>
      <p:pic>
        <p:nvPicPr>
          <p:cNvPr id="17" name="Picture 16" descr="Chart, bubble chart&#10;&#10;Description automatically generated">
            <a:extLst>
              <a:ext uri="{FF2B5EF4-FFF2-40B4-BE49-F238E27FC236}">
                <a16:creationId xmlns:a16="http://schemas.microsoft.com/office/drawing/2014/main" id="{777AC46D-C70F-477A-B31C-C1E75F2C85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4766" y="2946552"/>
            <a:ext cx="5337497" cy="3911448"/>
          </a:xfrm>
          <a:prstGeom prst="rect">
            <a:avLst/>
          </a:prstGeom>
        </p:spPr>
      </p:pic>
    </p:spTree>
    <p:extLst>
      <p:ext uri="{BB962C8B-B14F-4D97-AF65-F5344CB8AC3E}">
        <p14:creationId xmlns:p14="http://schemas.microsoft.com/office/powerpoint/2010/main" val="1782597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13081-78F7-4B1D-A53B-58330342B14E}"/>
              </a:ext>
            </a:extLst>
          </p:cNvPr>
          <p:cNvSpPr>
            <a:spLocks noGrp="1"/>
          </p:cNvSpPr>
          <p:nvPr>
            <p:ph type="title"/>
          </p:nvPr>
        </p:nvSpPr>
        <p:spPr>
          <a:xfrm>
            <a:off x="913773" y="-324091"/>
            <a:ext cx="10364451" cy="1596177"/>
          </a:xfrm>
        </p:spPr>
        <p:txBody>
          <a:bodyPr>
            <a:normAutofit/>
          </a:bodyPr>
          <a:lstStyle/>
          <a:p>
            <a:pPr algn="ctr"/>
            <a:r>
              <a:rPr lang="en-ZA" sz="4000" dirty="0">
                <a:latin typeface="Calibri" panose="020F0502020204030204" pitchFamily="34" charset="0"/>
                <a:cs typeface="Calibri" panose="020F0502020204030204" pitchFamily="34" charset="0"/>
              </a:rPr>
              <a:t>REFERENCES</a:t>
            </a:r>
          </a:p>
        </p:txBody>
      </p:sp>
      <p:sp>
        <p:nvSpPr>
          <p:cNvPr id="3" name="Content Placeholder 2">
            <a:extLst>
              <a:ext uri="{FF2B5EF4-FFF2-40B4-BE49-F238E27FC236}">
                <a16:creationId xmlns:a16="http://schemas.microsoft.com/office/drawing/2014/main" id="{4AE230A3-06C8-41A8-B470-9C8F1BE6A72B}"/>
              </a:ext>
            </a:extLst>
          </p:cNvPr>
          <p:cNvSpPr>
            <a:spLocks noGrp="1"/>
          </p:cNvSpPr>
          <p:nvPr>
            <p:ph idx="1"/>
          </p:nvPr>
        </p:nvSpPr>
        <p:spPr>
          <a:xfrm>
            <a:off x="273932" y="821803"/>
            <a:ext cx="11644131" cy="6389225"/>
          </a:xfrm>
        </p:spPr>
        <p:txBody>
          <a:bodyPr>
            <a:normAutofit fontScale="40000" lnSpcReduction="20000"/>
          </a:bodyPr>
          <a:lstStyle/>
          <a:p>
            <a:pPr marL="457200" indent="-457200">
              <a:buFont typeface="+mj-lt"/>
              <a:buAutoNum type="arabicPeriod"/>
            </a:pPr>
            <a:r>
              <a:rPr lang="en-ZA" sz="4300" dirty="0">
                <a:latin typeface="Calibri" panose="020F0502020204030204" pitchFamily="34" charset="0"/>
                <a:cs typeface="Calibri" panose="020F0502020204030204" pitchFamily="34" charset="0"/>
              </a:rPr>
              <a:t>University of the Witwatersrand , faculty of health sciences. Department of internal medicine.</a:t>
            </a:r>
            <a:r>
              <a:rPr lang="en-ZA" sz="4300" i="1" dirty="0">
                <a:latin typeface="Calibri" panose="020F0502020204030204" pitchFamily="34" charset="0"/>
                <a:cs typeface="Calibri" panose="020F0502020204030204" pitchFamily="34" charset="0"/>
              </a:rPr>
              <a:t> Dermatology notes for </a:t>
            </a:r>
            <a:r>
              <a:rPr lang="en-ZA" sz="4300" i="1" dirty="0" err="1">
                <a:latin typeface="Calibri" panose="020F0502020204030204" pitchFamily="34" charset="0"/>
                <a:cs typeface="Calibri" panose="020F0502020204030204" pitchFamily="34" charset="0"/>
              </a:rPr>
              <a:t>gemp</a:t>
            </a:r>
            <a:r>
              <a:rPr lang="en-ZA" sz="4300" i="1" dirty="0">
                <a:latin typeface="Calibri" panose="020F0502020204030204" pitchFamily="34" charset="0"/>
                <a:cs typeface="Calibri" panose="020F0502020204030204" pitchFamily="34" charset="0"/>
              </a:rPr>
              <a:t> iii students, </a:t>
            </a:r>
            <a:r>
              <a:rPr lang="en-ZA" sz="4300" dirty="0">
                <a:latin typeface="Calibri" panose="020F0502020204030204" pitchFamily="34" charset="0"/>
                <a:cs typeface="Calibri" panose="020F0502020204030204" pitchFamily="34" charset="0"/>
              </a:rPr>
              <a:t>2018.</a:t>
            </a:r>
          </a:p>
          <a:p>
            <a:pPr marL="457200" indent="-457200">
              <a:buFont typeface="+mj-lt"/>
              <a:buAutoNum type="arabicPeriod"/>
            </a:pPr>
            <a:r>
              <a:rPr lang="en-ZA" sz="4300" dirty="0">
                <a:latin typeface="Calibri" panose="020F0502020204030204" pitchFamily="34" charset="0"/>
                <a:cs typeface="Calibri" panose="020F0502020204030204" pitchFamily="34" charset="0"/>
              </a:rPr>
              <a:t>Lecture notes: Professor Deepak </a:t>
            </a:r>
            <a:r>
              <a:rPr lang="en-ZA" sz="4300" dirty="0" err="1">
                <a:latin typeface="Calibri" panose="020F0502020204030204" pitchFamily="34" charset="0"/>
                <a:cs typeface="Calibri" panose="020F0502020204030204" pitchFamily="34" charset="0"/>
              </a:rPr>
              <a:t>modi</a:t>
            </a:r>
            <a:r>
              <a:rPr lang="en-ZA" sz="4300" dirty="0">
                <a:latin typeface="Calibri" panose="020F0502020204030204" pitchFamily="34" charset="0"/>
                <a:cs typeface="Calibri" panose="020F0502020204030204" pitchFamily="34" charset="0"/>
              </a:rPr>
              <a:t>. Head- division of dermatology faculty of health sciences, university of the Witwatersrand and Johannesburg hospital</a:t>
            </a:r>
          </a:p>
          <a:p>
            <a:pPr marL="457200" indent="-457200">
              <a:buFont typeface="+mj-lt"/>
              <a:buAutoNum type="arabicPeriod"/>
            </a:pPr>
            <a:r>
              <a:rPr lang="en-ZA" sz="4300" dirty="0">
                <a:latin typeface="Calibri" panose="020F0502020204030204" pitchFamily="34" charset="0"/>
                <a:cs typeface="Calibri" panose="020F0502020204030204" pitchFamily="34" charset="0"/>
              </a:rPr>
              <a:t>EM guidance app (version 4.5.4) </a:t>
            </a:r>
          </a:p>
          <a:p>
            <a:pPr marL="457200" indent="-457200" algn="l">
              <a:buFont typeface="+mj-lt"/>
              <a:buAutoNum type="arabicPeriod"/>
            </a:pPr>
            <a:r>
              <a:rPr lang="en-ZA" sz="4300" i="0" dirty="0" err="1">
                <a:effectLst/>
                <a:latin typeface="Calibri" panose="020F0502020204030204" pitchFamily="34" charset="0"/>
                <a:cs typeface="Calibri" panose="020F0502020204030204" pitchFamily="34" charset="0"/>
              </a:rPr>
              <a:t>Mian</a:t>
            </a:r>
            <a:r>
              <a:rPr lang="en-ZA" sz="4300" i="0" dirty="0">
                <a:effectLst/>
                <a:latin typeface="Calibri" panose="020F0502020204030204" pitchFamily="34" charset="0"/>
                <a:cs typeface="Calibri" panose="020F0502020204030204" pitchFamily="34" charset="0"/>
              </a:rPr>
              <a:t> M, </a:t>
            </a:r>
            <a:r>
              <a:rPr lang="en-ZA" sz="4300" i="0" dirty="0" err="1">
                <a:effectLst/>
                <a:latin typeface="Calibri" panose="020F0502020204030204" pitchFamily="34" charset="0"/>
                <a:cs typeface="Calibri" panose="020F0502020204030204" pitchFamily="34" charset="0"/>
              </a:rPr>
              <a:t>Silfvast</a:t>
            </a:r>
            <a:r>
              <a:rPr lang="en-ZA" sz="4300" i="0" dirty="0">
                <a:effectLst/>
                <a:latin typeface="Calibri" panose="020F0502020204030204" pitchFamily="34" charset="0"/>
                <a:cs typeface="Calibri" panose="020F0502020204030204" pitchFamily="34" charset="0"/>
              </a:rPr>
              <a:t>-Kaiser AS, </a:t>
            </a:r>
            <a:r>
              <a:rPr lang="en-ZA" sz="4300" i="0" dirty="0" err="1">
                <a:effectLst/>
                <a:latin typeface="Calibri" panose="020F0502020204030204" pitchFamily="34" charset="0"/>
                <a:cs typeface="Calibri" panose="020F0502020204030204" pitchFamily="34" charset="0"/>
              </a:rPr>
              <a:t>Paek</a:t>
            </a:r>
            <a:r>
              <a:rPr lang="en-ZA" sz="4300" i="0" dirty="0">
                <a:effectLst/>
                <a:latin typeface="Calibri" panose="020F0502020204030204" pitchFamily="34" charset="0"/>
                <a:cs typeface="Calibri" panose="020F0502020204030204" pitchFamily="34" charset="0"/>
              </a:rPr>
              <a:t> SY, </a:t>
            </a:r>
            <a:r>
              <a:rPr lang="en-ZA" sz="4300" i="0" dirty="0" err="1">
                <a:effectLst/>
                <a:latin typeface="Calibri" panose="020F0502020204030204" pitchFamily="34" charset="0"/>
                <a:cs typeface="Calibri" panose="020F0502020204030204" pitchFamily="34" charset="0"/>
              </a:rPr>
              <a:t>Kivelevitch</a:t>
            </a:r>
            <a:r>
              <a:rPr lang="en-ZA" sz="4300" i="0" dirty="0">
                <a:effectLst/>
                <a:latin typeface="Calibri" panose="020F0502020204030204" pitchFamily="34" charset="0"/>
                <a:cs typeface="Calibri" panose="020F0502020204030204" pitchFamily="34" charset="0"/>
              </a:rPr>
              <a:t> D, </a:t>
            </a:r>
            <a:r>
              <a:rPr lang="en-ZA" sz="4300" i="0" dirty="0" err="1">
                <a:effectLst/>
                <a:latin typeface="Calibri" panose="020F0502020204030204" pitchFamily="34" charset="0"/>
                <a:cs typeface="Calibri" panose="020F0502020204030204" pitchFamily="34" charset="0"/>
              </a:rPr>
              <a:t>Menter</a:t>
            </a:r>
            <a:r>
              <a:rPr lang="en-ZA" sz="4300" i="0" dirty="0">
                <a:effectLst/>
                <a:latin typeface="Calibri" panose="020F0502020204030204" pitchFamily="34" charset="0"/>
                <a:cs typeface="Calibri" panose="020F0502020204030204" pitchFamily="34" charset="0"/>
              </a:rPr>
              <a:t> A (2019) A Review of the Most Common Dermatologic Conditions and their Debilitating Psychosocial Impacts. Int Arch Intern Med 3:018. doi.org/10.23937/2643-4466/1710018</a:t>
            </a:r>
          </a:p>
          <a:p>
            <a:pPr marL="457200" indent="-457200">
              <a:buFont typeface="+mj-lt"/>
              <a:buAutoNum type="arabicPeriod"/>
            </a:pPr>
            <a:r>
              <a:rPr lang="en-ZA" sz="4300" i="0" dirty="0" err="1">
                <a:effectLst/>
                <a:latin typeface="Calibri" panose="020F0502020204030204" pitchFamily="34" charset="0"/>
                <a:cs typeface="Calibri" panose="020F0502020204030204" pitchFamily="34" charset="0"/>
              </a:rPr>
              <a:t>Zaenglein</a:t>
            </a:r>
            <a:r>
              <a:rPr lang="en-ZA" sz="4300" i="0" dirty="0">
                <a:effectLst/>
                <a:latin typeface="Calibri" panose="020F0502020204030204" pitchFamily="34" charset="0"/>
                <a:cs typeface="Calibri" panose="020F0502020204030204" pitchFamily="34" charset="0"/>
              </a:rPr>
              <a:t> AL, </a:t>
            </a:r>
            <a:r>
              <a:rPr lang="en-ZA" sz="4300" i="0" dirty="0" err="1">
                <a:effectLst/>
                <a:latin typeface="Calibri" panose="020F0502020204030204" pitchFamily="34" charset="0"/>
                <a:cs typeface="Calibri" panose="020F0502020204030204" pitchFamily="34" charset="0"/>
              </a:rPr>
              <a:t>Pathy</a:t>
            </a:r>
            <a:r>
              <a:rPr lang="en-ZA" sz="4300" i="0" dirty="0">
                <a:effectLst/>
                <a:latin typeface="Calibri" panose="020F0502020204030204" pitchFamily="34" charset="0"/>
                <a:cs typeface="Calibri" panose="020F0502020204030204" pitchFamily="34" charset="0"/>
              </a:rPr>
              <a:t> AL, Schlosser BJ, </a:t>
            </a:r>
            <a:r>
              <a:rPr lang="en-ZA" sz="4300" i="0" dirty="0" err="1">
                <a:effectLst/>
                <a:latin typeface="Calibri" panose="020F0502020204030204" pitchFamily="34" charset="0"/>
                <a:cs typeface="Calibri" panose="020F0502020204030204" pitchFamily="34" charset="0"/>
              </a:rPr>
              <a:t>Alikhan</a:t>
            </a:r>
            <a:r>
              <a:rPr lang="en-ZA" sz="4300" i="0" dirty="0">
                <a:effectLst/>
                <a:latin typeface="Calibri" panose="020F0502020204030204" pitchFamily="34" charset="0"/>
                <a:cs typeface="Calibri" panose="020F0502020204030204" pitchFamily="34" charset="0"/>
              </a:rPr>
              <a:t> A, Baldwin HE, </a:t>
            </a:r>
            <a:r>
              <a:rPr lang="en-ZA" sz="4300" i="0" dirty="0" err="1">
                <a:effectLst/>
                <a:latin typeface="Calibri" panose="020F0502020204030204" pitchFamily="34" charset="0"/>
                <a:cs typeface="Calibri" panose="020F0502020204030204" pitchFamily="34" charset="0"/>
              </a:rPr>
              <a:t>Berson</a:t>
            </a:r>
            <a:r>
              <a:rPr lang="en-ZA" sz="4300" i="0" dirty="0">
                <a:effectLst/>
                <a:latin typeface="Calibri" panose="020F0502020204030204" pitchFamily="34" charset="0"/>
                <a:cs typeface="Calibri" panose="020F0502020204030204" pitchFamily="34" charset="0"/>
              </a:rPr>
              <a:t> DS, Bowe WP, Graber EM, Harper JC, Kang S, Keri JE, Leyden JJ, Reynolds RV, Silverberg NB, Stein Gold LF, Tollefson MM, Weiss JS, Dolan NC, Sagan AA, Stern M, Boyer KM, Bhushan R. Guidelines of care for the management of acne vulgaris. J Am </a:t>
            </a:r>
            <a:r>
              <a:rPr lang="en-ZA" sz="4300" i="0" dirty="0" err="1">
                <a:effectLst/>
                <a:latin typeface="Calibri" panose="020F0502020204030204" pitchFamily="34" charset="0"/>
                <a:cs typeface="Calibri" panose="020F0502020204030204" pitchFamily="34" charset="0"/>
              </a:rPr>
              <a:t>Acad</a:t>
            </a:r>
            <a:r>
              <a:rPr lang="en-ZA" sz="4300" i="0" dirty="0">
                <a:effectLst/>
                <a:latin typeface="Calibri" panose="020F0502020204030204" pitchFamily="34" charset="0"/>
                <a:cs typeface="Calibri" panose="020F0502020204030204" pitchFamily="34" charset="0"/>
              </a:rPr>
              <a:t> Dermatol. 2016 May;74(5):945-73.e33. </a:t>
            </a:r>
            <a:r>
              <a:rPr lang="en-ZA" sz="4300" i="0" dirty="0" err="1">
                <a:effectLst/>
                <a:latin typeface="Calibri" panose="020F0502020204030204" pitchFamily="34" charset="0"/>
                <a:cs typeface="Calibri" panose="020F0502020204030204" pitchFamily="34" charset="0"/>
              </a:rPr>
              <a:t>doi</a:t>
            </a:r>
            <a:r>
              <a:rPr lang="en-ZA" sz="4300" i="0" dirty="0">
                <a:effectLst/>
                <a:latin typeface="Calibri" panose="020F0502020204030204" pitchFamily="34" charset="0"/>
                <a:cs typeface="Calibri" panose="020F0502020204030204" pitchFamily="34" charset="0"/>
              </a:rPr>
              <a:t>: 10.1016/j.jaad.2015.12.037. </a:t>
            </a:r>
            <a:r>
              <a:rPr lang="en-ZA" sz="4300" i="0" dirty="0" err="1">
                <a:effectLst/>
                <a:latin typeface="Calibri" panose="020F0502020204030204" pitchFamily="34" charset="0"/>
                <a:cs typeface="Calibri" panose="020F0502020204030204" pitchFamily="34" charset="0"/>
              </a:rPr>
              <a:t>Epub</a:t>
            </a:r>
            <a:r>
              <a:rPr lang="en-ZA" sz="4300" i="0" dirty="0">
                <a:effectLst/>
                <a:latin typeface="Calibri" panose="020F0502020204030204" pitchFamily="34" charset="0"/>
                <a:cs typeface="Calibri" panose="020F0502020204030204" pitchFamily="34" charset="0"/>
              </a:rPr>
              <a:t> 2016 Feb 17. Erratum in: J Am </a:t>
            </a:r>
            <a:r>
              <a:rPr lang="en-ZA" sz="4300" i="0" dirty="0" err="1">
                <a:effectLst/>
                <a:latin typeface="Calibri" panose="020F0502020204030204" pitchFamily="34" charset="0"/>
                <a:cs typeface="Calibri" panose="020F0502020204030204" pitchFamily="34" charset="0"/>
              </a:rPr>
              <a:t>Acad</a:t>
            </a:r>
            <a:r>
              <a:rPr lang="en-ZA" sz="4300" i="0" dirty="0">
                <a:effectLst/>
                <a:latin typeface="Calibri" panose="020F0502020204030204" pitchFamily="34" charset="0"/>
                <a:cs typeface="Calibri" panose="020F0502020204030204" pitchFamily="34" charset="0"/>
              </a:rPr>
              <a:t> Dermatol. 2020 Jun;82(6):1576. PMID: 26897386.</a:t>
            </a:r>
          </a:p>
          <a:p>
            <a:pPr marL="457200" indent="-457200">
              <a:buFont typeface="+mj-lt"/>
              <a:buAutoNum type="arabicPeriod"/>
            </a:pPr>
            <a:r>
              <a:rPr lang="en-ZA" sz="4300" i="0" dirty="0">
                <a:effectLst/>
                <a:latin typeface="Calibri" panose="020F0502020204030204" pitchFamily="34" charset="0"/>
                <a:cs typeface="Calibri" panose="020F0502020204030204" pitchFamily="34" charset="0"/>
              </a:rPr>
              <a:t>Guttman-</a:t>
            </a:r>
            <a:r>
              <a:rPr lang="en-ZA" sz="4300" i="0" dirty="0" err="1">
                <a:effectLst/>
                <a:latin typeface="Calibri" panose="020F0502020204030204" pitchFamily="34" charset="0"/>
                <a:cs typeface="Calibri" panose="020F0502020204030204" pitchFamily="34" charset="0"/>
              </a:rPr>
              <a:t>Yassky</a:t>
            </a:r>
            <a:r>
              <a:rPr lang="en-ZA" sz="4300" i="0" dirty="0">
                <a:effectLst/>
                <a:latin typeface="Calibri" panose="020F0502020204030204" pitchFamily="34" charset="0"/>
                <a:cs typeface="Calibri" panose="020F0502020204030204" pitchFamily="34" charset="0"/>
              </a:rPr>
              <a:t> E, Krueger JG. Atopic dermatitis and psoriasis: two different immune diseases or one spectrum? </a:t>
            </a:r>
            <a:r>
              <a:rPr lang="en-ZA" sz="4300" i="0" dirty="0" err="1">
                <a:effectLst/>
                <a:latin typeface="Calibri" panose="020F0502020204030204" pitchFamily="34" charset="0"/>
                <a:cs typeface="Calibri" panose="020F0502020204030204" pitchFamily="34" charset="0"/>
              </a:rPr>
              <a:t>Curr</a:t>
            </a:r>
            <a:r>
              <a:rPr lang="en-ZA" sz="4300" i="0" dirty="0">
                <a:effectLst/>
                <a:latin typeface="Calibri" panose="020F0502020204030204" pitchFamily="34" charset="0"/>
                <a:cs typeface="Calibri" panose="020F0502020204030204" pitchFamily="34" charset="0"/>
              </a:rPr>
              <a:t> </a:t>
            </a:r>
            <a:r>
              <a:rPr lang="en-ZA" sz="4300" i="0" dirty="0" err="1">
                <a:effectLst/>
                <a:latin typeface="Calibri" panose="020F0502020204030204" pitchFamily="34" charset="0"/>
                <a:cs typeface="Calibri" panose="020F0502020204030204" pitchFamily="34" charset="0"/>
              </a:rPr>
              <a:t>Opin</a:t>
            </a:r>
            <a:r>
              <a:rPr lang="en-ZA" sz="4300" i="0" dirty="0">
                <a:effectLst/>
                <a:latin typeface="Calibri" panose="020F0502020204030204" pitchFamily="34" charset="0"/>
                <a:cs typeface="Calibri" panose="020F0502020204030204" pitchFamily="34" charset="0"/>
              </a:rPr>
              <a:t> Immunol. 2017 Oct;48:68-73. </a:t>
            </a:r>
            <a:r>
              <a:rPr lang="en-ZA" sz="4300" i="0" dirty="0" err="1">
                <a:effectLst/>
                <a:latin typeface="Calibri" panose="020F0502020204030204" pitchFamily="34" charset="0"/>
                <a:cs typeface="Calibri" panose="020F0502020204030204" pitchFamily="34" charset="0"/>
              </a:rPr>
              <a:t>doi</a:t>
            </a:r>
            <a:r>
              <a:rPr lang="en-ZA" sz="4300" i="0" dirty="0">
                <a:effectLst/>
                <a:latin typeface="Calibri" panose="020F0502020204030204" pitchFamily="34" charset="0"/>
                <a:cs typeface="Calibri" panose="020F0502020204030204" pitchFamily="34" charset="0"/>
              </a:rPr>
              <a:t>: 10.1016/j.coi.2017.08.008. </a:t>
            </a:r>
            <a:r>
              <a:rPr lang="en-ZA" sz="4300" i="0" dirty="0" err="1">
                <a:effectLst/>
                <a:latin typeface="Calibri" panose="020F0502020204030204" pitchFamily="34" charset="0"/>
                <a:cs typeface="Calibri" panose="020F0502020204030204" pitchFamily="34" charset="0"/>
              </a:rPr>
              <a:t>Epub</a:t>
            </a:r>
            <a:r>
              <a:rPr lang="en-ZA" sz="4300" i="0" dirty="0">
                <a:effectLst/>
                <a:latin typeface="Calibri" panose="020F0502020204030204" pitchFamily="34" charset="0"/>
                <a:cs typeface="Calibri" panose="020F0502020204030204" pitchFamily="34" charset="0"/>
              </a:rPr>
              <a:t> 2017 Sep 1. PMID: 28869867.</a:t>
            </a:r>
          </a:p>
          <a:p>
            <a:pPr marL="457200" indent="-457200">
              <a:buFont typeface="+mj-lt"/>
              <a:buAutoNum type="arabicPeriod"/>
            </a:pPr>
            <a:r>
              <a:rPr lang="en-ZA" sz="4300" i="0" dirty="0">
                <a:effectLst/>
                <a:latin typeface="Calibri" panose="020F0502020204030204" pitchFamily="34" charset="0"/>
                <a:cs typeface="Calibri" panose="020F0502020204030204" pitchFamily="34" charset="0"/>
              </a:rPr>
              <a:t>Nair BK. Vitiligo--a retrospect. Int J Dermatol. 1978 Nov;17(9):755-7. </a:t>
            </a:r>
            <a:r>
              <a:rPr lang="en-ZA" sz="4300" i="0" dirty="0" err="1">
                <a:effectLst/>
                <a:latin typeface="Calibri" panose="020F0502020204030204" pitchFamily="34" charset="0"/>
                <a:cs typeface="Calibri" panose="020F0502020204030204" pitchFamily="34" charset="0"/>
              </a:rPr>
              <a:t>doi</a:t>
            </a:r>
            <a:r>
              <a:rPr lang="en-ZA" sz="4300" i="0" dirty="0">
                <a:effectLst/>
                <a:latin typeface="Calibri" panose="020F0502020204030204" pitchFamily="34" charset="0"/>
                <a:cs typeface="Calibri" panose="020F0502020204030204" pitchFamily="34" charset="0"/>
              </a:rPr>
              <a:t>: 10.1111/ijd.1978.17.9.755. PMID: 365814.</a:t>
            </a:r>
          </a:p>
          <a:p>
            <a:pPr marL="457200" indent="-457200">
              <a:buFont typeface="+mj-lt"/>
              <a:buAutoNum type="arabicPeriod"/>
            </a:pPr>
            <a:r>
              <a:rPr lang="en-ZA" sz="4300" i="0" dirty="0">
                <a:effectLst/>
                <a:latin typeface="Calibri" panose="020F0502020204030204" pitchFamily="34" charset="0"/>
                <a:cs typeface="Calibri" panose="020F0502020204030204" pitchFamily="34" charset="0"/>
              </a:rPr>
              <a:t>Kurd SK, Gelfand JM. The prevalence of previously diagnosed and undiagnosed psoriasis in US adults: results from NHANES 2003-2004. J Am </a:t>
            </a:r>
            <a:r>
              <a:rPr lang="en-ZA" sz="4300" i="0" dirty="0" err="1">
                <a:effectLst/>
                <a:latin typeface="Calibri" panose="020F0502020204030204" pitchFamily="34" charset="0"/>
                <a:cs typeface="Calibri" panose="020F0502020204030204" pitchFamily="34" charset="0"/>
              </a:rPr>
              <a:t>Acad</a:t>
            </a:r>
            <a:r>
              <a:rPr lang="en-ZA" sz="4300" i="0" dirty="0">
                <a:effectLst/>
                <a:latin typeface="Calibri" panose="020F0502020204030204" pitchFamily="34" charset="0"/>
                <a:cs typeface="Calibri" panose="020F0502020204030204" pitchFamily="34" charset="0"/>
              </a:rPr>
              <a:t> Dermatol. 2009 Feb;60(2):218-24. </a:t>
            </a:r>
            <a:r>
              <a:rPr lang="en-ZA" sz="4300" i="0" dirty="0" err="1">
                <a:effectLst/>
                <a:latin typeface="Calibri" panose="020F0502020204030204" pitchFamily="34" charset="0"/>
                <a:cs typeface="Calibri" panose="020F0502020204030204" pitchFamily="34" charset="0"/>
              </a:rPr>
              <a:t>doi</a:t>
            </a:r>
            <a:r>
              <a:rPr lang="en-ZA" sz="4300" i="0" dirty="0">
                <a:effectLst/>
                <a:latin typeface="Calibri" panose="020F0502020204030204" pitchFamily="34" charset="0"/>
                <a:cs typeface="Calibri" panose="020F0502020204030204" pitchFamily="34" charset="0"/>
              </a:rPr>
              <a:t>: 10.1016/j.jaad.2008.09.022. </a:t>
            </a:r>
            <a:r>
              <a:rPr lang="en-ZA" sz="4300" i="0" dirty="0" err="1">
                <a:effectLst/>
                <a:latin typeface="Calibri" panose="020F0502020204030204" pitchFamily="34" charset="0"/>
                <a:cs typeface="Calibri" panose="020F0502020204030204" pitchFamily="34" charset="0"/>
              </a:rPr>
              <a:t>Epub</a:t>
            </a:r>
            <a:r>
              <a:rPr lang="en-ZA" sz="4300" i="0" dirty="0">
                <a:effectLst/>
                <a:latin typeface="Calibri" panose="020F0502020204030204" pitchFamily="34" charset="0"/>
                <a:cs typeface="Calibri" panose="020F0502020204030204" pitchFamily="34" charset="0"/>
              </a:rPr>
              <a:t> 2008 Nov 20. Erratum in: J Am </a:t>
            </a:r>
            <a:r>
              <a:rPr lang="en-ZA" sz="4300" i="0" dirty="0" err="1">
                <a:effectLst/>
                <a:latin typeface="Calibri" panose="020F0502020204030204" pitchFamily="34" charset="0"/>
                <a:cs typeface="Calibri" panose="020F0502020204030204" pitchFamily="34" charset="0"/>
              </a:rPr>
              <a:t>Acad</a:t>
            </a:r>
            <a:r>
              <a:rPr lang="en-ZA" sz="4300" i="0" dirty="0">
                <a:effectLst/>
                <a:latin typeface="Calibri" panose="020F0502020204030204" pitchFamily="34" charset="0"/>
                <a:cs typeface="Calibri" panose="020F0502020204030204" pitchFamily="34" charset="0"/>
              </a:rPr>
              <a:t> Dermatol. 2009 Sep;61(3):507. PMID: 19022533; PMCID: PMC4762027.</a:t>
            </a:r>
          </a:p>
          <a:p>
            <a:endParaRPr lang="en-ZA" dirty="0">
              <a:effectLst/>
              <a:latin typeface="Calibri" panose="020F0502020204030204" pitchFamily="34" charset="0"/>
              <a:cs typeface="Calibri" panose="020F0502020204030204" pitchFamily="34" charset="0"/>
            </a:endParaRPr>
          </a:p>
          <a:p>
            <a:endParaRPr lang="en-ZA" dirty="0"/>
          </a:p>
        </p:txBody>
      </p:sp>
    </p:spTree>
    <p:extLst>
      <p:ext uri="{BB962C8B-B14F-4D97-AF65-F5344CB8AC3E}">
        <p14:creationId xmlns:p14="http://schemas.microsoft.com/office/powerpoint/2010/main" val="645538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CB973-D195-4344-8A75-FED081409465}"/>
              </a:ext>
            </a:extLst>
          </p:cNvPr>
          <p:cNvSpPr>
            <a:spLocks noGrp="1"/>
          </p:cNvSpPr>
          <p:nvPr>
            <p:ph type="title"/>
          </p:nvPr>
        </p:nvSpPr>
        <p:spPr>
          <a:xfrm>
            <a:off x="1064246" y="363874"/>
            <a:ext cx="10364451" cy="1596177"/>
          </a:xfrm>
        </p:spPr>
        <p:txBody>
          <a:bodyPr>
            <a:normAutofit/>
          </a:bodyPr>
          <a:lstStyle/>
          <a:p>
            <a:pPr algn="ctr"/>
            <a:r>
              <a:rPr lang="en-ZA" sz="4800" dirty="0">
                <a:latin typeface="Calibri" panose="020F0502020204030204" pitchFamily="34" charset="0"/>
                <a:cs typeface="Calibri" panose="020F0502020204030204" pitchFamily="34" charset="0"/>
              </a:rPr>
              <a:t>BASIC ANATOMY AND PHYSIOLOGY</a:t>
            </a:r>
          </a:p>
        </p:txBody>
      </p:sp>
      <p:sp>
        <p:nvSpPr>
          <p:cNvPr id="3" name="Content Placeholder 2">
            <a:extLst>
              <a:ext uri="{FF2B5EF4-FFF2-40B4-BE49-F238E27FC236}">
                <a16:creationId xmlns:a16="http://schemas.microsoft.com/office/drawing/2014/main" id="{78BB3AD4-620E-48BB-B375-DD86CA3E56E9}"/>
              </a:ext>
            </a:extLst>
          </p:cNvPr>
          <p:cNvSpPr>
            <a:spLocks noGrp="1"/>
          </p:cNvSpPr>
          <p:nvPr>
            <p:ph idx="1"/>
          </p:nvPr>
        </p:nvSpPr>
        <p:spPr>
          <a:xfrm>
            <a:off x="0" y="1716946"/>
            <a:ext cx="10364452" cy="3424107"/>
          </a:xfrm>
        </p:spPr>
        <p:txBody>
          <a:bodyPr/>
          <a:lstStyle/>
          <a:p>
            <a:pPr lvl="1"/>
            <a:r>
              <a:rPr lang="en-ZA" sz="2800" dirty="0">
                <a:latin typeface="Calibri" panose="020F0502020204030204" pitchFamily="34" charset="0"/>
                <a:cs typeface="Calibri" panose="020F0502020204030204" pitchFamily="34" charset="0"/>
              </a:rPr>
              <a:t>Anatomy of the skin</a:t>
            </a:r>
          </a:p>
          <a:p>
            <a:pPr lvl="1"/>
            <a:r>
              <a:rPr lang="en-ZA" sz="2800" dirty="0">
                <a:latin typeface="Calibri" panose="020F0502020204030204" pitchFamily="34" charset="0"/>
                <a:cs typeface="Calibri" panose="020F0502020204030204" pitchFamily="34" charset="0"/>
              </a:rPr>
              <a:t>FUNCTIONS OF THE SKIN</a:t>
            </a:r>
          </a:p>
          <a:p>
            <a:pPr lvl="1"/>
            <a:endParaRPr lang="en-ZA" dirty="0"/>
          </a:p>
        </p:txBody>
      </p:sp>
      <p:pic>
        <p:nvPicPr>
          <p:cNvPr id="10" name="Picture 9">
            <a:extLst>
              <a:ext uri="{FF2B5EF4-FFF2-40B4-BE49-F238E27FC236}">
                <a16:creationId xmlns:a16="http://schemas.microsoft.com/office/drawing/2014/main" id="{56066F18-CE51-4A53-B18C-6F402B088B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4003" y="1794804"/>
            <a:ext cx="5588783" cy="4699322"/>
          </a:xfrm>
          <a:prstGeom prst="rect">
            <a:avLst/>
          </a:prstGeom>
          <a:ln>
            <a:noFill/>
          </a:ln>
          <a:effectLst>
            <a:softEdge rad="112500"/>
          </a:effectLst>
        </p:spPr>
      </p:pic>
    </p:spTree>
    <p:extLst>
      <p:ext uri="{BB962C8B-B14F-4D97-AF65-F5344CB8AC3E}">
        <p14:creationId xmlns:p14="http://schemas.microsoft.com/office/powerpoint/2010/main" val="2523924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9151-2B4F-4E5F-9E02-FF3B490B56B5}"/>
              </a:ext>
            </a:extLst>
          </p:cNvPr>
          <p:cNvSpPr>
            <a:spLocks noGrp="1"/>
          </p:cNvSpPr>
          <p:nvPr>
            <p:ph type="title"/>
          </p:nvPr>
        </p:nvSpPr>
        <p:spPr>
          <a:xfrm>
            <a:off x="913775" y="375449"/>
            <a:ext cx="10364451" cy="1596177"/>
          </a:xfrm>
        </p:spPr>
        <p:txBody>
          <a:bodyPr>
            <a:normAutofit/>
          </a:bodyPr>
          <a:lstStyle/>
          <a:p>
            <a:pPr algn="ctr"/>
            <a:r>
              <a:rPr lang="en-ZA" sz="4800" dirty="0">
                <a:latin typeface="Calibri" panose="020F0502020204030204" pitchFamily="34" charset="0"/>
                <a:cs typeface="Calibri" panose="020F0502020204030204" pitchFamily="34" charset="0"/>
              </a:rPr>
              <a:t>PRINCIPLES OF DIAGNOSIS</a:t>
            </a:r>
          </a:p>
        </p:txBody>
      </p:sp>
      <p:sp>
        <p:nvSpPr>
          <p:cNvPr id="3" name="Content Placeholder 2">
            <a:extLst>
              <a:ext uri="{FF2B5EF4-FFF2-40B4-BE49-F238E27FC236}">
                <a16:creationId xmlns:a16="http://schemas.microsoft.com/office/drawing/2014/main" id="{65CAE6F5-4C6E-44F6-A6F5-B636D38F9EC1}"/>
              </a:ext>
            </a:extLst>
          </p:cNvPr>
          <p:cNvSpPr>
            <a:spLocks noGrp="1"/>
          </p:cNvSpPr>
          <p:nvPr>
            <p:ph idx="1"/>
          </p:nvPr>
        </p:nvSpPr>
        <p:spPr>
          <a:xfrm>
            <a:off x="913773" y="1846232"/>
            <a:ext cx="10364452" cy="3424107"/>
          </a:xfrm>
        </p:spPr>
        <p:txBody>
          <a:bodyPr>
            <a:normAutofit/>
          </a:bodyPr>
          <a:lstStyle/>
          <a:p>
            <a:r>
              <a:rPr lang="en-ZA" sz="3200" b="1" dirty="0">
                <a:latin typeface="Calibri" panose="020F0502020204030204" pitchFamily="34" charset="0"/>
                <a:cs typeface="Calibri" panose="020F0502020204030204" pitchFamily="34" charset="0"/>
              </a:rPr>
              <a:t>HISTORY</a:t>
            </a:r>
            <a:r>
              <a:rPr lang="en-ZA" sz="3200" dirty="0">
                <a:latin typeface="Calibri" panose="020F0502020204030204" pitchFamily="34" charset="0"/>
                <a:cs typeface="Calibri" panose="020F0502020204030204" pitchFamily="34" charset="0"/>
              </a:rPr>
              <a:t>- DURATION, SITE, SPREAD, INDEX, PREVIOUS RX, CONTACTS, OCCUPATION/HOBBIES, PSYCHOSOCIAL IMPACT</a:t>
            </a:r>
          </a:p>
          <a:p>
            <a:r>
              <a:rPr lang="en-ZA" sz="3200" b="1" dirty="0">
                <a:latin typeface="Calibri" panose="020F0502020204030204" pitchFamily="34" charset="0"/>
                <a:cs typeface="Calibri" panose="020F0502020204030204" pitchFamily="34" charset="0"/>
              </a:rPr>
              <a:t>EXAMINATION</a:t>
            </a:r>
            <a:r>
              <a:rPr lang="en-ZA" sz="3200" dirty="0">
                <a:latin typeface="Calibri" panose="020F0502020204030204" pitchFamily="34" charset="0"/>
                <a:cs typeface="Calibri" panose="020F0502020204030204" pitchFamily="34" charset="0"/>
              </a:rPr>
              <a:t>- EXPOSURE, DEMOGRAPHICS, SITE, DISTRIBUTION, LOCATION ON BODY, PRIMARY LESION</a:t>
            </a:r>
          </a:p>
        </p:txBody>
      </p:sp>
    </p:spTree>
    <p:extLst>
      <p:ext uri="{BB962C8B-B14F-4D97-AF65-F5344CB8AC3E}">
        <p14:creationId xmlns:p14="http://schemas.microsoft.com/office/powerpoint/2010/main" val="1806551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2B4DA-8128-4563-8FAD-D508E6481FDE}"/>
              </a:ext>
            </a:extLst>
          </p:cNvPr>
          <p:cNvSpPr>
            <a:spLocks noGrp="1"/>
          </p:cNvSpPr>
          <p:nvPr>
            <p:ph type="title"/>
          </p:nvPr>
        </p:nvSpPr>
        <p:spPr>
          <a:xfrm>
            <a:off x="913774" y="232625"/>
            <a:ext cx="10364451" cy="1596177"/>
          </a:xfrm>
        </p:spPr>
        <p:txBody>
          <a:bodyPr>
            <a:normAutofit/>
          </a:bodyPr>
          <a:lstStyle/>
          <a:p>
            <a:pPr algn="ctr"/>
            <a:r>
              <a:rPr lang="en-ZA" sz="4800" dirty="0">
                <a:latin typeface="Calibri" panose="020F0502020204030204" pitchFamily="34" charset="0"/>
                <a:cs typeface="Calibri" panose="020F0502020204030204" pitchFamily="34" charset="0"/>
              </a:rPr>
              <a:t>DEFINITIONS</a:t>
            </a:r>
          </a:p>
        </p:txBody>
      </p:sp>
      <p:sp>
        <p:nvSpPr>
          <p:cNvPr id="3" name="Content Placeholder 2">
            <a:extLst>
              <a:ext uri="{FF2B5EF4-FFF2-40B4-BE49-F238E27FC236}">
                <a16:creationId xmlns:a16="http://schemas.microsoft.com/office/drawing/2014/main" id="{04F6654E-C3FD-4589-845A-DF8D2FF15047}"/>
              </a:ext>
            </a:extLst>
          </p:cNvPr>
          <p:cNvSpPr>
            <a:spLocks noGrp="1"/>
          </p:cNvSpPr>
          <p:nvPr>
            <p:ph idx="1"/>
          </p:nvPr>
        </p:nvSpPr>
        <p:spPr>
          <a:xfrm>
            <a:off x="621173" y="1608883"/>
            <a:ext cx="11435788" cy="4352080"/>
          </a:xfrm>
        </p:spPr>
        <p:txBody>
          <a:bodyPr>
            <a:normAutofit/>
          </a:bodyPr>
          <a:lstStyle/>
          <a:p>
            <a:r>
              <a:rPr lang="en-ZA" sz="3200" b="1" dirty="0">
                <a:latin typeface="Calibri" panose="020F0502020204030204" pitchFamily="34" charset="0"/>
                <a:cs typeface="Calibri" panose="020F0502020204030204" pitchFamily="34" charset="0"/>
              </a:rPr>
              <a:t>PRIMARY LESION</a:t>
            </a:r>
            <a:r>
              <a:rPr lang="en-ZA" sz="3200" dirty="0">
                <a:latin typeface="Calibri" panose="020F0502020204030204" pitchFamily="34" charset="0"/>
                <a:cs typeface="Calibri" panose="020F0502020204030204" pitchFamily="34" charset="0"/>
              </a:rPr>
              <a:t>- erythema, oedema, wheal, macule, vesicle, bullae, pustule, papule, nodule, plaque, papilloma, patch</a:t>
            </a:r>
          </a:p>
          <a:p>
            <a:r>
              <a:rPr lang="en-ZA" sz="3200" b="1" dirty="0">
                <a:latin typeface="Calibri" panose="020F0502020204030204" pitchFamily="34" charset="0"/>
                <a:cs typeface="Calibri" panose="020F0502020204030204" pitchFamily="34" charset="0"/>
              </a:rPr>
              <a:t>Secondary LESION- </a:t>
            </a:r>
            <a:r>
              <a:rPr lang="en-ZA" sz="3200" dirty="0">
                <a:latin typeface="Calibri" panose="020F0502020204030204" pitchFamily="34" charset="0"/>
                <a:cs typeface="Calibri" panose="020F0502020204030204" pitchFamily="34" charset="0"/>
              </a:rPr>
              <a:t>scales, crusts, infection, pigmentation, </a:t>
            </a:r>
            <a:r>
              <a:rPr lang="en-ZA" sz="3200" dirty="0" err="1">
                <a:latin typeface="Calibri" panose="020F0502020204030204" pitchFamily="34" charset="0"/>
                <a:cs typeface="Calibri" panose="020F0502020204030204" pitchFamily="34" charset="0"/>
              </a:rPr>
              <a:t>lichenification</a:t>
            </a:r>
            <a:r>
              <a:rPr lang="en-ZA" sz="3200" dirty="0">
                <a:latin typeface="Calibri" panose="020F0502020204030204" pitchFamily="34" charset="0"/>
                <a:cs typeface="Calibri" panose="020F0502020204030204" pitchFamily="34" charset="0"/>
              </a:rPr>
              <a:t>, excoriations, erosions, ulcer, fissure</a:t>
            </a:r>
          </a:p>
        </p:txBody>
      </p:sp>
    </p:spTree>
    <p:extLst>
      <p:ext uri="{BB962C8B-B14F-4D97-AF65-F5344CB8AC3E}">
        <p14:creationId xmlns:p14="http://schemas.microsoft.com/office/powerpoint/2010/main" val="2773601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A6D20A4C-92FC-43E5-9EA7-D422F2850C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650" y="145547"/>
            <a:ext cx="4271359" cy="2868358"/>
          </a:xfrm>
          <a:prstGeom prst="rect">
            <a:avLst/>
          </a:prstGeom>
          <a:ln>
            <a:noFill/>
          </a:ln>
          <a:effectLst>
            <a:softEdge rad="112500"/>
          </a:effectLst>
        </p:spPr>
      </p:pic>
      <p:pic>
        <p:nvPicPr>
          <p:cNvPr id="7" name="Picture 6" descr="Close-up of a person's infected skin&#10;&#10;Description automatically generated with low confidence">
            <a:extLst>
              <a:ext uri="{FF2B5EF4-FFF2-40B4-BE49-F238E27FC236}">
                <a16:creationId xmlns:a16="http://schemas.microsoft.com/office/drawing/2014/main" id="{1138602C-47D9-4EB4-8B0D-BB7FAA862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50" y="2445048"/>
            <a:ext cx="3693168" cy="2480084"/>
          </a:xfrm>
          <a:prstGeom prst="rect">
            <a:avLst/>
          </a:prstGeom>
          <a:ln>
            <a:noFill/>
          </a:ln>
          <a:effectLst>
            <a:softEdge rad="112500"/>
          </a:effectLst>
        </p:spPr>
      </p:pic>
      <p:pic>
        <p:nvPicPr>
          <p:cNvPr id="9" name="Picture 8" descr="A spider on a web&#10;&#10;Description automatically generated with low confidence">
            <a:extLst>
              <a:ext uri="{FF2B5EF4-FFF2-40B4-BE49-F238E27FC236}">
                <a16:creationId xmlns:a16="http://schemas.microsoft.com/office/drawing/2014/main" id="{635F00B8-C7ED-4DEE-BF47-FDAA2A5DE0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221" y="4605754"/>
            <a:ext cx="3307165" cy="2106699"/>
          </a:xfrm>
          <a:prstGeom prst="rect">
            <a:avLst/>
          </a:prstGeom>
          <a:ln>
            <a:noFill/>
          </a:ln>
          <a:effectLst>
            <a:softEdge rad="112500"/>
          </a:effectLst>
        </p:spPr>
      </p:pic>
      <p:pic>
        <p:nvPicPr>
          <p:cNvPr id="17" name="Picture 16">
            <a:extLst>
              <a:ext uri="{FF2B5EF4-FFF2-40B4-BE49-F238E27FC236}">
                <a16:creationId xmlns:a16="http://schemas.microsoft.com/office/drawing/2014/main" id="{2F93409F-52C9-4B3C-B3FB-B53A7188C4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4408" y="4398072"/>
            <a:ext cx="3936025" cy="2422169"/>
          </a:xfrm>
          <a:prstGeom prst="rect">
            <a:avLst/>
          </a:prstGeom>
          <a:ln>
            <a:noFill/>
          </a:ln>
          <a:effectLst>
            <a:softEdge rad="112500"/>
          </a:effectLst>
        </p:spPr>
      </p:pic>
      <p:pic>
        <p:nvPicPr>
          <p:cNvPr id="21" name="Picture 20">
            <a:extLst>
              <a:ext uri="{FF2B5EF4-FFF2-40B4-BE49-F238E27FC236}">
                <a16:creationId xmlns:a16="http://schemas.microsoft.com/office/drawing/2014/main" id="{7859D206-30EF-4F3F-AC89-17FC025D2D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4676" y="2519724"/>
            <a:ext cx="3522202" cy="2386840"/>
          </a:xfrm>
          <a:prstGeom prst="rect">
            <a:avLst/>
          </a:prstGeom>
          <a:ln>
            <a:noFill/>
          </a:ln>
          <a:effectLst>
            <a:softEdge rad="112500"/>
          </a:effectLst>
        </p:spPr>
      </p:pic>
      <p:pic>
        <p:nvPicPr>
          <p:cNvPr id="25" name="Picture 24">
            <a:extLst>
              <a:ext uri="{FF2B5EF4-FFF2-40B4-BE49-F238E27FC236}">
                <a16:creationId xmlns:a16="http://schemas.microsoft.com/office/drawing/2014/main" id="{2DA33963-63B7-4D1C-9C33-0176337C8B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18564" y="150690"/>
            <a:ext cx="3153226" cy="2331696"/>
          </a:xfrm>
          <a:prstGeom prst="rect">
            <a:avLst/>
          </a:prstGeom>
          <a:ln>
            <a:noFill/>
          </a:ln>
          <a:effectLst>
            <a:softEdge rad="112500"/>
          </a:effectLst>
        </p:spPr>
      </p:pic>
      <p:pic>
        <p:nvPicPr>
          <p:cNvPr id="23" name="Picture 22">
            <a:extLst>
              <a:ext uri="{FF2B5EF4-FFF2-40B4-BE49-F238E27FC236}">
                <a16:creationId xmlns:a16="http://schemas.microsoft.com/office/drawing/2014/main" id="{3DE31875-4C1F-487A-8EC7-41D9EEAC8B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43433" y="145547"/>
            <a:ext cx="2600325" cy="3440430"/>
          </a:xfrm>
          <a:prstGeom prst="rect">
            <a:avLst/>
          </a:prstGeom>
          <a:ln>
            <a:noFill/>
          </a:ln>
          <a:effectLst>
            <a:softEdge rad="112500"/>
          </a:effectLst>
        </p:spPr>
      </p:pic>
      <p:pic>
        <p:nvPicPr>
          <p:cNvPr id="31" name="Picture 30">
            <a:extLst>
              <a:ext uri="{FF2B5EF4-FFF2-40B4-BE49-F238E27FC236}">
                <a16:creationId xmlns:a16="http://schemas.microsoft.com/office/drawing/2014/main" id="{D89C5D84-CED6-4024-B795-4589850557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30816" y="4398072"/>
            <a:ext cx="4132824" cy="2314381"/>
          </a:xfrm>
          <a:prstGeom prst="rect">
            <a:avLst/>
          </a:prstGeom>
          <a:ln>
            <a:noFill/>
          </a:ln>
          <a:effectLst>
            <a:softEdge rad="112500"/>
          </a:effectLst>
        </p:spPr>
      </p:pic>
      <p:pic>
        <p:nvPicPr>
          <p:cNvPr id="33" name="Picture 32">
            <a:extLst>
              <a:ext uri="{FF2B5EF4-FFF2-40B4-BE49-F238E27FC236}">
                <a16:creationId xmlns:a16="http://schemas.microsoft.com/office/drawing/2014/main" id="{7A0B945F-F5F5-43A1-891E-47F27C0E26D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15921" y="240945"/>
            <a:ext cx="2942591" cy="2204103"/>
          </a:xfrm>
          <a:prstGeom prst="rect">
            <a:avLst/>
          </a:prstGeom>
          <a:ln>
            <a:noFill/>
          </a:ln>
          <a:effectLst>
            <a:softEdge rad="112500"/>
          </a:effectLst>
        </p:spPr>
      </p:pic>
      <p:pic>
        <p:nvPicPr>
          <p:cNvPr id="19" name="Picture 18">
            <a:extLst>
              <a:ext uri="{FF2B5EF4-FFF2-40B4-BE49-F238E27FC236}">
                <a16:creationId xmlns:a16="http://schemas.microsoft.com/office/drawing/2014/main" id="{85D13651-0D55-4890-91DB-6BC82DA3E95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47552" y="2557062"/>
            <a:ext cx="3978736" cy="2228092"/>
          </a:xfrm>
          <a:prstGeom prst="rect">
            <a:avLst/>
          </a:prstGeom>
          <a:ln>
            <a:noFill/>
          </a:ln>
          <a:effectLst>
            <a:softEdge rad="112500"/>
          </a:effectLst>
        </p:spPr>
      </p:pic>
    </p:spTree>
    <p:extLst>
      <p:ext uri="{BB962C8B-B14F-4D97-AF65-F5344CB8AC3E}">
        <p14:creationId xmlns:p14="http://schemas.microsoft.com/office/powerpoint/2010/main" val="3986235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8AC15-FE3F-40D8-A7AB-5A3CD00A8852}"/>
              </a:ext>
            </a:extLst>
          </p:cNvPr>
          <p:cNvSpPr>
            <a:spLocks noGrp="1"/>
          </p:cNvSpPr>
          <p:nvPr>
            <p:ph type="title"/>
          </p:nvPr>
        </p:nvSpPr>
        <p:spPr>
          <a:xfrm>
            <a:off x="994798" y="363874"/>
            <a:ext cx="10364451" cy="1596177"/>
          </a:xfrm>
        </p:spPr>
        <p:txBody>
          <a:bodyPr>
            <a:normAutofit/>
          </a:bodyPr>
          <a:lstStyle/>
          <a:p>
            <a:pPr algn="ctr"/>
            <a:r>
              <a:rPr lang="en-ZA" sz="4800" dirty="0">
                <a:latin typeface="Calibri" panose="020F0502020204030204" pitchFamily="34" charset="0"/>
                <a:cs typeface="Calibri" panose="020F0502020204030204" pitchFamily="34" charset="0"/>
              </a:rPr>
              <a:t>PRINCIPLES OF TREATMENT</a:t>
            </a:r>
          </a:p>
        </p:txBody>
      </p:sp>
      <p:sp>
        <p:nvSpPr>
          <p:cNvPr id="3" name="Content Placeholder 2">
            <a:extLst>
              <a:ext uri="{FF2B5EF4-FFF2-40B4-BE49-F238E27FC236}">
                <a16:creationId xmlns:a16="http://schemas.microsoft.com/office/drawing/2014/main" id="{633908FF-6631-47EC-A3F9-2FC3B4E70767}"/>
              </a:ext>
            </a:extLst>
          </p:cNvPr>
          <p:cNvSpPr>
            <a:spLocks noGrp="1"/>
          </p:cNvSpPr>
          <p:nvPr>
            <p:ph idx="1"/>
          </p:nvPr>
        </p:nvSpPr>
        <p:spPr>
          <a:xfrm>
            <a:off x="994798" y="1763282"/>
            <a:ext cx="11424213" cy="3719332"/>
          </a:xfrm>
        </p:spPr>
        <p:txBody>
          <a:bodyPr>
            <a:normAutofit/>
          </a:bodyPr>
          <a:lstStyle/>
          <a:p>
            <a:r>
              <a:rPr lang="en-ZA" sz="3200" b="1" dirty="0">
                <a:latin typeface="Calibri" panose="020F0502020204030204" pitchFamily="34" charset="0"/>
                <a:cs typeface="Calibri" panose="020F0502020204030204" pitchFamily="34" charset="0"/>
              </a:rPr>
              <a:t>TOPICAL</a:t>
            </a:r>
            <a:r>
              <a:rPr lang="en-ZA" sz="3200" dirty="0">
                <a:latin typeface="Calibri" panose="020F0502020204030204" pitchFamily="34" charset="0"/>
                <a:cs typeface="Calibri" panose="020F0502020204030204" pitchFamily="34" charset="0"/>
              </a:rPr>
              <a:t> - LOTIONS, OINTMENTS, CREAMS, PASTES, WET DRESSINGS, antibiotics</a:t>
            </a:r>
          </a:p>
          <a:p>
            <a:r>
              <a:rPr lang="en-ZA" sz="3200" b="1" dirty="0">
                <a:latin typeface="Calibri" panose="020F0502020204030204" pitchFamily="34" charset="0"/>
                <a:cs typeface="Calibri" panose="020F0502020204030204" pitchFamily="34" charset="0"/>
              </a:rPr>
              <a:t>SYSTEMIC TREATMENT- </a:t>
            </a:r>
            <a:r>
              <a:rPr lang="en-ZA" sz="3200" dirty="0">
                <a:latin typeface="Calibri" panose="020F0502020204030204" pitchFamily="34" charset="0"/>
                <a:cs typeface="Calibri" panose="020F0502020204030204" pitchFamily="34" charset="0"/>
              </a:rPr>
              <a:t>CORTICOSTEROIDS, ANTIBIOTICS </a:t>
            </a:r>
          </a:p>
        </p:txBody>
      </p:sp>
    </p:spTree>
    <p:extLst>
      <p:ext uri="{BB962C8B-B14F-4D97-AF65-F5344CB8AC3E}">
        <p14:creationId xmlns:p14="http://schemas.microsoft.com/office/powerpoint/2010/main" val="4086938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D230D-156D-4140-B0FC-CBFB0CF10EE6}"/>
              </a:ext>
            </a:extLst>
          </p:cNvPr>
          <p:cNvSpPr>
            <a:spLocks noGrp="1"/>
          </p:cNvSpPr>
          <p:nvPr>
            <p:ph type="title"/>
          </p:nvPr>
        </p:nvSpPr>
        <p:spPr>
          <a:xfrm>
            <a:off x="913774" y="2630911"/>
            <a:ext cx="10364451" cy="1596177"/>
          </a:xfrm>
        </p:spPr>
        <p:txBody>
          <a:bodyPr>
            <a:normAutofit/>
          </a:bodyPr>
          <a:lstStyle/>
          <a:p>
            <a:pPr algn="ctr"/>
            <a:r>
              <a:rPr lang="en-ZA" sz="6600" dirty="0"/>
              <a:t>Common DISORDERS</a:t>
            </a:r>
          </a:p>
        </p:txBody>
      </p:sp>
    </p:spTree>
    <p:extLst>
      <p:ext uri="{BB962C8B-B14F-4D97-AF65-F5344CB8AC3E}">
        <p14:creationId xmlns:p14="http://schemas.microsoft.com/office/powerpoint/2010/main" val="1433626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2B2CC-565B-442A-984A-3B36336A3FF2}"/>
              </a:ext>
            </a:extLst>
          </p:cNvPr>
          <p:cNvSpPr>
            <a:spLocks noGrp="1"/>
          </p:cNvSpPr>
          <p:nvPr>
            <p:ph type="title"/>
          </p:nvPr>
        </p:nvSpPr>
        <p:spPr>
          <a:xfrm>
            <a:off x="1062315" y="0"/>
            <a:ext cx="10364451" cy="1596177"/>
          </a:xfrm>
        </p:spPr>
        <p:txBody>
          <a:bodyPr>
            <a:normAutofit/>
          </a:bodyPr>
          <a:lstStyle/>
          <a:p>
            <a:pPr algn="ctr"/>
            <a:r>
              <a:rPr lang="en-ZA" sz="4800" dirty="0">
                <a:latin typeface="Calibri" panose="020F0502020204030204" pitchFamily="34" charset="0"/>
                <a:cs typeface="Calibri" panose="020F0502020204030204" pitchFamily="34" charset="0"/>
              </a:rPr>
              <a:t>ECZEMA</a:t>
            </a:r>
          </a:p>
        </p:txBody>
      </p:sp>
      <p:sp>
        <p:nvSpPr>
          <p:cNvPr id="3" name="Content Placeholder 2">
            <a:extLst>
              <a:ext uri="{FF2B5EF4-FFF2-40B4-BE49-F238E27FC236}">
                <a16:creationId xmlns:a16="http://schemas.microsoft.com/office/drawing/2014/main" id="{670C8717-09E6-496B-A069-796B13BD17C9}"/>
              </a:ext>
            </a:extLst>
          </p:cNvPr>
          <p:cNvSpPr>
            <a:spLocks noGrp="1"/>
          </p:cNvSpPr>
          <p:nvPr>
            <p:ph idx="1"/>
          </p:nvPr>
        </p:nvSpPr>
        <p:spPr>
          <a:xfrm>
            <a:off x="567157" y="1676070"/>
            <a:ext cx="11354765" cy="4907665"/>
          </a:xfrm>
        </p:spPr>
        <p:txBody>
          <a:bodyPr>
            <a:normAutofit/>
          </a:bodyPr>
          <a:lstStyle/>
          <a:p>
            <a:r>
              <a:rPr lang="en-ZA" sz="2400" u="sng" dirty="0">
                <a:latin typeface="Calibri" panose="020F0502020204030204" pitchFamily="34" charset="0"/>
                <a:cs typeface="Calibri" panose="020F0502020204030204" pitchFamily="34" charset="0"/>
              </a:rPr>
              <a:t>DEFINITION</a:t>
            </a:r>
            <a:r>
              <a:rPr lang="en-ZA" sz="2400" dirty="0">
                <a:latin typeface="Calibri" panose="020F0502020204030204" pitchFamily="34" charset="0"/>
                <a:cs typeface="Calibri" panose="020F0502020204030204" pitchFamily="34" charset="0"/>
              </a:rPr>
              <a:t>- immunologically mediated inflammatory skin disorder</a:t>
            </a:r>
          </a:p>
          <a:p>
            <a:r>
              <a:rPr lang="en-ZA" sz="2400" u="sng" dirty="0">
                <a:latin typeface="Calibri" panose="020F0502020204030204" pitchFamily="34" charset="0"/>
                <a:cs typeface="Calibri" panose="020F0502020204030204" pitchFamily="34" charset="0"/>
              </a:rPr>
              <a:t>CAUSES</a:t>
            </a:r>
            <a:r>
              <a:rPr lang="en-ZA" sz="2400" dirty="0">
                <a:latin typeface="Calibri" panose="020F0502020204030204" pitchFamily="34" charset="0"/>
                <a:cs typeface="Calibri" panose="020F0502020204030204" pitchFamily="34" charset="0"/>
              </a:rPr>
              <a:t>- external, internal, alone or in combo</a:t>
            </a:r>
          </a:p>
          <a:p>
            <a:r>
              <a:rPr lang="en-ZA" sz="2400" u="sng" dirty="0">
                <a:latin typeface="Calibri" panose="020F0502020204030204" pitchFamily="34" charset="0"/>
                <a:cs typeface="Calibri" panose="020F0502020204030204" pitchFamily="34" charset="0"/>
              </a:rPr>
              <a:t>SYMPTOMS</a:t>
            </a:r>
            <a:r>
              <a:rPr lang="en-ZA" sz="2400" dirty="0">
                <a:latin typeface="Calibri" panose="020F0502020204030204" pitchFamily="34" charset="0"/>
                <a:cs typeface="Calibri" panose="020F0502020204030204" pitchFamily="34" charset="0"/>
              </a:rPr>
              <a:t>- rash, itchy, red, dry, seasonal</a:t>
            </a:r>
          </a:p>
          <a:p>
            <a:r>
              <a:rPr lang="en-ZA" sz="2400" u="sng" dirty="0">
                <a:latin typeface="Calibri" panose="020F0502020204030204" pitchFamily="34" charset="0"/>
                <a:cs typeface="Calibri" panose="020F0502020204030204" pitchFamily="34" charset="0"/>
              </a:rPr>
              <a:t>SIGNS</a:t>
            </a:r>
            <a:r>
              <a:rPr lang="en-ZA" sz="2400" dirty="0">
                <a:latin typeface="Calibri" panose="020F0502020204030204" pitchFamily="34" charset="0"/>
                <a:cs typeface="Calibri" panose="020F0502020204030204" pitchFamily="34" charset="0"/>
              </a:rPr>
              <a:t>- </a:t>
            </a:r>
          </a:p>
          <a:p>
            <a:pPr lvl="1"/>
            <a:r>
              <a:rPr lang="en-ZA" sz="2200" dirty="0">
                <a:latin typeface="Calibri" panose="020F0502020204030204" pitchFamily="34" charset="0"/>
                <a:cs typeface="Calibri" panose="020F0502020204030204" pitchFamily="34" charset="0"/>
              </a:rPr>
              <a:t>Acute (primary lesion): erythema, oedema and superficial vesicles, can become crusted, wheeping , scaling and pustules if secondary infection (Secondary lesions)</a:t>
            </a:r>
          </a:p>
          <a:p>
            <a:pPr lvl="1"/>
            <a:r>
              <a:rPr lang="en-ZA" sz="2200" dirty="0">
                <a:latin typeface="Calibri" panose="020F0502020204030204" pitchFamily="34" charset="0"/>
                <a:cs typeface="Calibri" panose="020F0502020204030204" pitchFamily="34" charset="0"/>
              </a:rPr>
              <a:t>Subacute- papules and scaling</a:t>
            </a:r>
          </a:p>
          <a:p>
            <a:pPr lvl="1"/>
            <a:r>
              <a:rPr lang="en-ZA" sz="2200" dirty="0">
                <a:latin typeface="Calibri" panose="020F0502020204030204" pitchFamily="34" charset="0"/>
                <a:cs typeface="Calibri" panose="020F0502020204030204" pitchFamily="34" charset="0"/>
              </a:rPr>
              <a:t>Chronic- </a:t>
            </a:r>
            <a:r>
              <a:rPr lang="en-ZA" sz="2200" dirty="0" err="1">
                <a:latin typeface="Calibri" panose="020F0502020204030204" pitchFamily="34" charset="0"/>
                <a:cs typeface="Calibri" panose="020F0502020204030204" pitchFamily="34" charset="0"/>
              </a:rPr>
              <a:t>lichenification</a:t>
            </a:r>
            <a:r>
              <a:rPr lang="en-ZA" sz="2200" dirty="0">
                <a:latin typeface="Calibri" panose="020F0502020204030204" pitchFamily="34" charset="0"/>
                <a:cs typeface="Calibri" panose="020F0502020204030204" pitchFamily="34" charset="0"/>
              </a:rPr>
              <a:t>, changes in pigmentation</a:t>
            </a:r>
          </a:p>
          <a:p>
            <a:endParaRPr lang="en-ZA" dirty="0"/>
          </a:p>
        </p:txBody>
      </p:sp>
    </p:spTree>
    <p:extLst>
      <p:ext uri="{BB962C8B-B14F-4D97-AF65-F5344CB8AC3E}">
        <p14:creationId xmlns:p14="http://schemas.microsoft.com/office/powerpoint/2010/main" val="50353585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docProps/app.xml><?xml version="1.0" encoding="utf-8"?>
<Properties xmlns="http://schemas.openxmlformats.org/officeDocument/2006/extended-properties" xmlns:vt="http://schemas.openxmlformats.org/officeDocument/2006/docPropsVTypes">
  <Template>TM04033925[[fn=Droplet]]</Template>
  <TotalTime>4575</TotalTime>
  <Words>1709</Words>
  <Application>Microsoft Office PowerPoint</Application>
  <PresentationFormat>Widescreen</PresentationFormat>
  <Paragraphs>158</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Tw Cen MT</vt:lpstr>
      <vt:lpstr>Droplet</vt:lpstr>
      <vt:lpstr>COMMON DERMATOLOGICAL CONDITIONS IN PHC</vt:lpstr>
      <vt:lpstr>OVERVIEW</vt:lpstr>
      <vt:lpstr>BASIC ANATOMY AND PHYSIOLOGY</vt:lpstr>
      <vt:lpstr>PRINCIPLES OF DIAGNOSIS</vt:lpstr>
      <vt:lpstr>DEFINITIONS</vt:lpstr>
      <vt:lpstr>PowerPoint Presentation</vt:lpstr>
      <vt:lpstr>PRINCIPLES OF TREATMENT</vt:lpstr>
      <vt:lpstr>Common DISORDERS</vt:lpstr>
      <vt:lpstr>ECZEMA</vt:lpstr>
      <vt:lpstr>ECZEMA CONT.</vt:lpstr>
      <vt:lpstr>ECZEMA CONT.</vt:lpstr>
      <vt:lpstr>pics</vt:lpstr>
      <vt:lpstr>PSORIASIS</vt:lpstr>
      <vt:lpstr>PSORIASIS CONT.</vt:lpstr>
      <vt:lpstr>ACNE VULGARIS</vt:lpstr>
      <vt:lpstr>ACNE VULGARIS CONT.</vt:lpstr>
      <vt:lpstr>PowerPoint Presentation</vt:lpstr>
      <vt:lpstr>PowerPoint Presentation</vt:lpstr>
      <vt:lpstr>INFECTION RELATED SKIN CONDITIONS</vt:lpstr>
      <vt:lpstr>INFECTION RELATED SKIN CONDITIONS CONT.</vt:lpstr>
      <vt:lpstr>INFECTION RELATED SKIN CONDITIONS CONT.</vt:lpstr>
      <vt:lpstr>INFECTION RELATED SKIN CONDITIONS CONT.</vt:lpstr>
      <vt:lpstr>PowerPoint Presentation</vt:lpstr>
      <vt:lpstr>PIGMENTATION RELATED SKIN DISORDERS</vt:lpstr>
      <vt:lpstr>PowerPoint Presentation</vt:lpstr>
      <vt:lpstr>SKIN CANCERS</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DERMATOLOGICAL CONDITIONS IN PHC</dc:title>
  <dc:creator>Tawriq Mahomed</dc:creator>
  <cp:lastModifiedBy>Tawriq Mahomed</cp:lastModifiedBy>
  <cp:revision>63</cp:revision>
  <dcterms:created xsi:type="dcterms:W3CDTF">2021-04-16T15:36:51Z</dcterms:created>
  <dcterms:modified xsi:type="dcterms:W3CDTF">2021-04-27T18:42:51Z</dcterms:modified>
</cp:coreProperties>
</file>