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77" r:id="rId4"/>
    <p:sldId id="283" r:id="rId5"/>
    <p:sldId id="284" r:id="rId6"/>
    <p:sldId id="286" r:id="rId7"/>
    <p:sldId id="285" r:id="rId8"/>
    <p:sldId id="280" r:id="rId9"/>
    <p:sldId id="292" r:id="rId10"/>
    <p:sldId id="282" r:id="rId11"/>
    <p:sldId id="281" r:id="rId12"/>
    <p:sldId id="287" r:id="rId13"/>
    <p:sldId id="288" r:id="rId14"/>
    <p:sldId id="289" r:id="rId15"/>
    <p:sldId id="290" r:id="rId16"/>
    <p:sldId id="291" r:id="rId17"/>
    <p:sldId id="293" r:id="rId18"/>
    <p:sldId id="294" r:id="rId19"/>
    <p:sldId id="295" r:id="rId20"/>
    <p:sldId id="296" r:id="rId21"/>
    <p:sldId id="258" r:id="rId22"/>
    <p:sldId id="259" r:id="rId23"/>
    <p:sldId id="260" r:id="rId24"/>
    <p:sldId id="261" r:id="rId25"/>
    <p:sldId id="262" r:id="rId26"/>
    <p:sldId id="263" r:id="rId27"/>
    <p:sldId id="264" r:id="rId28"/>
    <p:sldId id="265" r:id="rId29"/>
    <p:sldId id="266" r:id="rId30"/>
    <p:sldId id="267" r:id="rId31"/>
    <p:sldId id="268" r:id="rId32"/>
    <p:sldId id="276" r:id="rId33"/>
    <p:sldId id="275" r:id="rId34"/>
    <p:sldId id="269" r:id="rId35"/>
    <p:sldId id="272" r:id="rId36"/>
    <p:sldId id="273" r:id="rId37"/>
    <p:sldId id="274" r:id="rId38"/>
    <p:sldId id="271" r:id="rId39"/>
    <p:sldId id="270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BBDE"/>
    <a:srgbClr val="FFD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62" autoAdjust="0"/>
  </p:normalViewPr>
  <p:slideViewPr>
    <p:cSldViewPr>
      <p:cViewPr>
        <p:scale>
          <a:sx n="77" d="100"/>
          <a:sy n="77" d="100"/>
        </p:scale>
        <p:origin x="-1176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22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073D2CD2-813F-4830-AFE8-E4F4917743BE}" type="datetimeFigureOut">
              <a:rPr lang="en-ZA" smtClean="0"/>
              <a:pPr/>
              <a:t>2021-03-16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D78EC8B7-C051-4FC7-85D5-1F000A91F3D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2CD2-813F-4830-AFE8-E4F4917743BE}" type="datetimeFigureOut">
              <a:rPr lang="en-ZA" smtClean="0"/>
              <a:pPr/>
              <a:t>2021-03-16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C8B7-C051-4FC7-85D5-1F000A91F3D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2CD2-813F-4830-AFE8-E4F4917743BE}" type="datetimeFigureOut">
              <a:rPr lang="en-ZA" smtClean="0"/>
              <a:pPr/>
              <a:t>2021-03-16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C8B7-C051-4FC7-85D5-1F000A91F3D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2CD2-813F-4830-AFE8-E4F4917743BE}" type="datetimeFigureOut">
              <a:rPr lang="en-ZA" smtClean="0"/>
              <a:pPr/>
              <a:t>2021-03-16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C8B7-C051-4FC7-85D5-1F000A91F3D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2CD2-813F-4830-AFE8-E4F4917743BE}" type="datetimeFigureOut">
              <a:rPr lang="en-ZA" smtClean="0"/>
              <a:pPr/>
              <a:t>2021-03-16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C8B7-C051-4FC7-85D5-1F000A91F3D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2CD2-813F-4830-AFE8-E4F4917743BE}" type="datetimeFigureOut">
              <a:rPr lang="en-ZA" smtClean="0"/>
              <a:pPr/>
              <a:t>2021-03-16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C8B7-C051-4FC7-85D5-1F000A91F3D4}" type="slidenum">
              <a:rPr lang="en-ZA" smtClean="0"/>
              <a:pPr/>
              <a:t>‹#›</a:t>
            </a:fld>
            <a:endParaRPr lang="en-Z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2CD2-813F-4830-AFE8-E4F4917743BE}" type="datetimeFigureOut">
              <a:rPr lang="en-ZA" smtClean="0"/>
              <a:pPr/>
              <a:t>2021-03-16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C8B7-C051-4FC7-85D5-1F000A91F3D4}" type="slidenum">
              <a:rPr lang="en-ZA" smtClean="0"/>
              <a:pPr/>
              <a:t>‹#›</a:t>
            </a:fld>
            <a:endParaRPr lang="en-Z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2CD2-813F-4830-AFE8-E4F4917743BE}" type="datetimeFigureOut">
              <a:rPr lang="en-ZA" smtClean="0"/>
              <a:pPr/>
              <a:t>2021-03-16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C8B7-C051-4FC7-85D5-1F000A91F3D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2CD2-813F-4830-AFE8-E4F4917743BE}" type="datetimeFigureOut">
              <a:rPr lang="en-ZA" smtClean="0"/>
              <a:pPr/>
              <a:t>2021-03-16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C8B7-C051-4FC7-85D5-1F000A91F3D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073D2CD2-813F-4830-AFE8-E4F4917743BE}" type="datetimeFigureOut">
              <a:rPr lang="en-ZA" smtClean="0"/>
              <a:pPr/>
              <a:t>2021-03-16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D78EC8B7-C051-4FC7-85D5-1F000A91F3D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073D2CD2-813F-4830-AFE8-E4F4917743BE}" type="datetimeFigureOut">
              <a:rPr lang="en-ZA" smtClean="0"/>
              <a:pPr/>
              <a:t>2021-03-16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D78EC8B7-C051-4FC7-85D5-1F000A91F3D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73D2CD2-813F-4830-AFE8-E4F4917743BE}" type="datetimeFigureOut">
              <a:rPr lang="en-ZA" smtClean="0"/>
              <a:pPr/>
              <a:t>2021-03-16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78EC8B7-C051-4FC7-85D5-1F000A91F3D4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5656" y="1714488"/>
            <a:ext cx="6168178" cy="2428892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r>
              <a:rPr lang="en-ZA" sz="4400" b="1" i="1" dirty="0" smtClean="0"/>
              <a:t>Discharge Summary</a:t>
            </a:r>
            <a:br>
              <a:rPr lang="en-ZA" sz="4400" b="1" i="1" dirty="0" smtClean="0"/>
            </a:br>
            <a:r>
              <a:rPr lang="en-ZA" sz="4400" b="1" i="1" dirty="0" smtClean="0"/>
              <a:t>&amp;</a:t>
            </a:r>
            <a:br>
              <a:rPr lang="en-ZA" sz="4400" b="1" i="1" dirty="0" smtClean="0"/>
            </a:br>
            <a:r>
              <a:rPr lang="en-ZA" sz="4400" b="1" i="1" dirty="0" smtClean="0"/>
              <a:t>Patient Referral Letter</a:t>
            </a:r>
            <a:endParaRPr lang="en-ZA" sz="4400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688" y="4725144"/>
            <a:ext cx="5712179" cy="895518"/>
          </a:xfrm>
        </p:spPr>
        <p:txBody>
          <a:bodyPr>
            <a:noAutofit/>
          </a:bodyPr>
          <a:lstStyle/>
          <a:p>
            <a:pPr algn="l"/>
            <a:r>
              <a:rPr lang="en-ZA" sz="1800" i="1" dirty="0" smtClean="0">
                <a:latin typeface="Aparajita" pitchFamily="34" charset="0"/>
                <a:cs typeface="Aparajita" pitchFamily="34" charset="0"/>
              </a:rPr>
              <a:t>Dr T. </a:t>
            </a:r>
            <a:r>
              <a:rPr lang="en-ZA" sz="1800" i="1" dirty="0" err="1" smtClean="0">
                <a:latin typeface="Aparajita" pitchFamily="34" charset="0"/>
                <a:cs typeface="Aparajita" pitchFamily="34" charset="0"/>
              </a:rPr>
              <a:t>Naidoo</a:t>
            </a:r>
            <a:endParaRPr lang="en-ZA" sz="1800" i="1" dirty="0" smtClean="0">
              <a:latin typeface="Aparajita" pitchFamily="34" charset="0"/>
              <a:cs typeface="Aparajita" pitchFamily="34" charset="0"/>
            </a:endParaRPr>
          </a:p>
          <a:p>
            <a:pPr algn="l"/>
            <a:r>
              <a:rPr lang="en-ZA" sz="1800" i="1" dirty="0" smtClean="0">
                <a:latin typeface="Aparajita" pitchFamily="34" charset="0"/>
                <a:cs typeface="Aparajita" pitchFamily="34" charset="0"/>
              </a:rPr>
              <a:t>Dr M. Chrysostomou </a:t>
            </a:r>
          </a:p>
          <a:p>
            <a:pPr algn="l"/>
            <a:r>
              <a:rPr lang="en-ZA" sz="1800" i="1" dirty="0" smtClean="0">
                <a:latin typeface="Aparajita" pitchFamily="34" charset="0"/>
                <a:cs typeface="Aparajita" pitchFamily="34" charset="0"/>
              </a:rPr>
              <a:t>Dr M. O’ Reilly</a:t>
            </a:r>
            <a:endParaRPr lang="en-ZA" sz="1800" i="1" dirty="0"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09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142976" y="928670"/>
            <a:ext cx="6858048" cy="2286016"/>
          </a:xfrm>
          <a:solidFill>
            <a:srgbClr val="E7BBDE"/>
          </a:solidFill>
        </p:spPr>
        <p:txBody>
          <a:bodyPr>
            <a:normAutofit fontScale="77500" lnSpcReduction="20000"/>
          </a:bodyPr>
          <a:lstStyle/>
          <a:p>
            <a:pPr lvl="1"/>
            <a:r>
              <a:rPr lang="en-ZA" sz="2800" dirty="0" smtClean="0">
                <a:latin typeface="Times New Roman" pitchFamily="18" charset="0"/>
                <a:cs typeface="Times New Roman" pitchFamily="18" charset="0"/>
              </a:rPr>
              <a:t>Hospital and Discharge Details</a:t>
            </a:r>
          </a:p>
          <a:p>
            <a:pPr lvl="2"/>
            <a:r>
              <a:rPr lang="en-ZA" sz="2600" dirty="0" smtClean="0">
                <a:latin typeface="Times New Roman" pitchFamily="18" charset="0"/>
                <a:cs typeface="Times New Roman" pitchFamily="18" charset="0"/>
              </a:rPr>
              <a:t>Name</a:t>
            </a:r>
          </a:p>
          <a:p>
            <a:pPr lvl="2"/>
            <a:r>
              <a:rPr lang="en-ZA" sz="2600" dirty="0" smtClean="0">
                <a:latin typeface="Times New Roman" pitchFamily="18" charset="0"/>
                <a:cs typeface="Times New Roman" pitchFamily="18" charset="0"/>
              </a:rPr>
              <a:t>Address and contact information</a:t>
            </a:r>
          </a:p>
          <a:p>
            <a:pPr lvl="2"/>
            <a:r>
              <a:rPr lang="en-ZA" sz="2600" dirty="0" smtClean="0">
                <a:latin typeface="Times New Roman" pitchFamily="18" charset="0"/>
                <a:cs typeface="Times New Roman" pitchFamily="18" charset="0"/>
              </a:rPr>
              <a:t>Discharging speciality / department</a:t>
            </a:r>
          </a:p>
          <a:p>
            <a:pPr lvl="2"/>
            <a:r>
              <a:rPr lang="en-ZA" sz="2600" dirty="0" smtClean="0">
                <a:latin typeface="Times New Roman" pitchFamily="18" charset="0"/>
                <a:cs typeface="Times New Roman" pitchFamily="18" charset="0"/>
              </a:rPr>
              <a:t>Discharging consultant / head of department</a:t>
            </a:r>
          </a:p>
          <a:p>
            <a:pPr lvl="2"/>
            <a:r>
              <a:rPr lang="en-ZA" sz="2600" dirty="0" smtClean="0">
                <a:latin typeface="Times New Roman" pitchFamily="18" charset="0"/>
                <a:cs typeface="Times New Roman" pitchFamily="18" charset="0"/>
              </a:rPr>
              <a:t>Date of admission and discharge (with time)</a:t>
            </a:r>
          </a:p>
          <a:p>
            <a:pPr lvl="2"/>
            <a:r>
              <a:rPr lang="en-ZA" sz="2600" dirty="0" smtClean="0">
                <a:latin typeface="Times New Roman" pitchFamily="18" charset="0"/>
                <a:cs typeface="Times New Roman" pitchFamily="18" charset="0"/>
              </a:rPr>
              <a:t>Discharge destination and condition at discharge</a:t>
            </a:r>
          </a:p>
          <a:p>
            <a:endParaRPr lang="en-ZA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l="35139" t="43584" r="37408" b="17338"/>
          <a:stretch>
            <a:fillRect/>
          </a:stretch>
        </p:blipFill>
        <p:spPr bwMode="auto">
          <a:xfrm>
            <a:off x="2143108" y="3286124"/>
            <a:ext cx="4572032" cy="3000396"/>
          </a:xfrm>
          <a:prstGeom prst="rect">
            <a:avLst/>
          </a:prstGeom>
          <a:noFill/>
          <a:ln w="9525">
            <a:solidFill>
              <a:srgbClr val="E7BBDE"/>
            </a:solidFill>
            <a:miter lim="800000"/>
            <a:headEnd/>
            <a:tailEnd/>
          </a:ln>
          <a:effectLst/>
        </p:spPr>
      </p:pic>
      <p:sp>
        <p:nvSpPr>
          <p:cNvPr id="4" name="Oval 3"/>
          <p:cNvSpPr/>
          <p:nvPr/>
        </p:nvSpPr>
        <p:spPr>
          <a:xfrm>
            <a:off x="2143108" y="3286124"/>
            <a:ext cx="4643470" cy="857256"/>
          </a:xfrm>
          <a:prstGeom prst="ellipse">
            <a:avLst/>
          </a:prstGeom>
          <a:solidFill>
            <a:srgbClr val="FFD9FF">
              <a:alpha val="5411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" name="Oval 4"/>
          <p:cNvSpPr/>
          <p:nvPr/>
        </p:nvSpPr>
        <p:spPr>
          <a:xfrm>
            <a:off x="2143108" y="5572140"/>
            <a:ext cx="4643470" cy="642942"/>
          </a:xfrm>
          <a:prstGeom prst="ellipse">
            <a:avLst/>
          </a:prstGeom>
          <a:solidFill>
            <a:srgbClr val="FFD9FF">
              <a:alpha val="5411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ZA" b="1" dirty="0" smtClean="0"/>
              <a:t>2. </a:t>
            </a:r>
            <a:r>
              <a:rPr lang="en-ZA" sz="4000" b="1" dirty="0" smtClean="0"/>
              <a:t>PMH, Reason for admission, Final diagnosis</a:t>
            </a:r>
            <a:endParaRPr lang="en-ZA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35139" t="16601" r="37408" b="9179"/>
          <a:stretch>
            <a:fillRect/>
          </a:stretch>
        </p:blipFill>
        <p:spPr bwMode="auto">
          <a:xfrm>
            <a:off x="2000232" y="571480"/>
            <a:ext cx="4572032" cy="5698554"/>
          </a:xfrm>
          <a:prstGeom prst="rect">
            <a:avLst/>
          </a:prstGeom>
          <a:noFill/>
          <a:ln w="9525">
            <a:solidFill>
              <a:srgbClr val="E7BBDE"/>
            </a:solidFill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2000232" y="3357562"/>
            <a:ext cx="4643470" cy="857256"/>
          </a:xfrm>
          <a:prstGeom prst="ellipse">
            <a:avLst/>
          </a:prstGeom>
          <a:solidFill>
            <a:srgbClr val="FFD9FF">
              <a:alpha val="5411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538" y="2254080"/>
            <a:ext cx="7000924" cy="3818126"/>
          </a:xfrm>
          <a:solidFill>
            <a:srgbClr val="E7BBDE"/>
          </a:solidFill>
        </p:spPr>
        <p:txBody>
          <a:bodyPr>
            <a:normAutofit/>
          </a:bodyPr>
          <a:lstStyle/>
          <a:p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Relevant past medical history and risk factors</a:t>
            </a:r>
          </a:p>
          <a:p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Presentation</a:t>
            </a:r>
          </a:p>
          <a:p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Key history of this event leading to the diagnosis and severity of presentation</a:t>
            </a:r>
          </a:p>
          <a:p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Final diagnosis</a:t>
            </a:r>
          </a:p>
          <a:p>
            <a:endParaRPr lang="en-Z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ZA" b="1" dirty="0" smtClean="0"/>
              <a:t>2. </a:t>
            </a:r>
            <a:r>
              <a:rPr lang="en-ZA" sz="4000" b="1" dirty="0" smtClean="0"/>
              <a:t>PMH, Reason for admission, Final diagnosis</a:t>
            </a:r>
            <a:endParaRPr lang="en-ZA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35139" t="53818" r="37408" b="36878"/>
          <a:stretch>
            <a:fillRect/>
          </a:stretch>
        </p:blipFill>
        <p:spPr bwMode="auto">
          <a:xfrm>
            <a:off x="1571604" y="4572008"/>
            <a:ext cx="6072230" cy="1357322"/>
          </a:xfrm>
          <a:prstGeom prst="rect">
            <a:avLst/>
          </a:prstGeom>
          <a:noFill/>
          <a:ln w="9525">
            <a:solidFill>
              <a:srgbClr val="E7BBDE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ZA" b="1" dirty="0" smtClean="0"/>
              <a:t>3. Procedures and Findings</a:t>
            </a:r>
            <a:endParaRPr lang="en-ZA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35139" t="16601" r="37408" b="9179"/>
          <a:stretch>
            <a:fillRect/>
          </a:stretch>
        </p:blipFill>
        <p:spPr bwMode="auto">
          <a:xfrm>
            <a:off x="2000232" y="571480"/>
            <a:ext cx="4572032" cy="5698554"/>
          </a:xfrm>
          <a:prstGeom prst="rect">
            <a:avLst/>
          </a:prstGeom>
          <a:noFill/>
          <a:ln w="9525">
            <a:solidFill>
              <a:srgbClr val="E7BBDE"/>
            </a:solidFill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2000232" y="4071942"/>
            <a:ext cx="4643470" cy="857256"/>
          </a:xfrm>
          <a:prstGeom prst="ellipse">
            <a:avLst/>
          </a:prstGeom>
          <a:solidFill>
            <a:srgbClr val="FFD9FF">
              <a:alpha val="5411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7356" y="2254080"/>
            <a:ext cx="5357850" cy="3032308"/>
          </a:xfrm>
          <a:solidFill>
            <a:srgbClr val="E7BBDE"/>
          </a:solidFill>
        </p:spPr>
        <p:txBody>
          <a:bodyPr>
            <a:normAutofit/>
          </a:bodyPr>
          <a:lstStyle/>
          <a:p>
            <a:pPr marL="457200" indent="-457200" fontAlgn="base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Significant findings</a:t>
            </a:r>
          </a:p>
          <a:p>
            <a:pPr marL="457200" indent="-457200" fontAlgn="base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Procedures and investigations</a:t>
            </a:r>
          </a:p>
          <a:p>
            <a:pPr marL="822960" lvl="1" indent="-457200" fontAlgn="base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Bar codes of any pending blood results or tests</a:t>
            </a:r>
          </a:p>
          <a:p>
            <a:pPr marL="457200" indent="-457200" fontAlgn="base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Complications (if any)</a:t>
            </a:r>
          </a:p>
          <a:p>
            <a:pPr marL="457200" indent="-457200" fontAlgn="base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Treatment</a:t>
            </a:r>
          </a:p>
          <a:p>
            <a:pPr marL="457200" indent="-457200" fontAlgn="base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Services provided</a:t>
            </a:r>
          </a:p>
          <a:p>
            <a:endParaRPr lang="en-Z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ZA" b="1" dirty="0" smtClean="0"/>
              <a:t>3. Procedures and Findings</a:t>
            </a:r>
            <a:endParaRPr lang="en-ZA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7356" y="2254080"/>
            <a:ext cx="5357850" cy="1603548"/>
          </a:xfrm>
          <a:solidFill>
            <a:srgbClr val="E7BBDE"/>
          </a:solidFill>
        </p:spPr>
        <p:txBody>
          <a:bodyPr>
            <a:normAutofit/>
          </a:bodyPr>
          <a:lstStyle/>
          <a:p>
            <a:pPr marL="457200" indent="-457200" fontAlgn="base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Biopsychosocial approach to ensure holistic management and future care for the patient as well as the family of the patient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ZA" b="1" dirty="0" smtClean="0"/>
              <a:t>4. Education provided</a:t>
            </a:r>
            <a:br>
              <a:rPr lang="en-ZA" b="1" dirty="0" smtClean="0"/>
            </a:br>
            <a:r>
              <a:rPr lang="en-ZA" b="1" dirty="0" smtClean="0"/>
              <a:t>5. Follow-up care plan</a:t>
            </a:r>
            <a:endParaRPr lang="en-ZA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35139" t="79870" r="37408" b="9179"/>
          <a:stretch>
            <a:fillRect/>
          </a:stretch>
        </p:blipFill>
        <p:spPr bwMode="auto">
          <a:xfrm>
            <a:off x="2285984" y="4357694"/>
            <a:ext cx="4572032" cy="840770"/>
          </a:xfrm>
          <a:prstGeom prst="rect">
            <a:avLst/>
          </a:prstGeom>
          <a:noFill/>
          <a:ln w="9525">
            <a:solidFill>
              <a:srgbClr val="E7BBDE"/>
            </a:solidFill>
            <a:miter lim="800000"/>
            <a:headEnd/>
            <a:tailEnd/>
          </a:ln>
          <a:effectLst/>
        </p:spPr>
      </p:pic>
      <p:sp>
        <p:nvSpPr>
          <p:cNvPr id="6" name="Oval 5"/>
          <p:cNvSpPr/>
          <p:nvPr/>
        </p:nvSpPr>
        <p:spPr>
          <a:xfrm>
            <a:off x="1857356" y="4000504"/>
            <a:ext cx="5429288" cy="1500198"/>
          </a:xfrm>
          <a:prstGeom prst="ellipse">
            <a:avLst/>
          </a:prstGeom>
          <a:solidFill>
            <a:srgbClr val="FFD9FF">
              <a:alpha val="5411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b="1" dirty="0" smtClean="0"/>
              <a:t>6. Medications</a:t>
            </a:r>
            <a:endParaRPr lang="en-ZA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35139" t="16601" r="37408" b="9179"/>
          <a:stretch>
            <a:fillRect/>
          </a:stretch>
        </p:blipFill>
        <p:spPr bwMode="auto">
          <a:xfrm>
            <a:off x="2000232" y="571480"/>
            <a:ext cx="4572032" cy="5698554"/>
          </a:xfrm>
          <a:prstGeom prst="rect">
            <a:avLst/>
          </a:prstGeom>
          <a:noFill/>
          <a:ln w="9525">
            <a:solidFill>
              <a:srgbClr val="E7BBDE"/>
            </a:solidFill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2071670" y="571480"/>
            <a:ext cx="3143272" cy="1928826"/>
          </a:xfrm>
          <a:prstGeom prst="ellipse">
            <a:avLst/>
          </a:prstGeom>
          <a:solidFill>
            <a:srgbClr val="FFD9FF">
              <a:alpha val="5411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817583"/>
            <a:ext cx="6552728" cy="1171258"/>
          </a:xfr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ZA" b="1" dirty="0" smtClean="0"/>
              <a:t>Discharge Summary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2254080"/>
            <a:ext cx="6196405" cy="3603812"/>
          </a:xfrm>
          <a:solidFill>
            <a:srgbClr val="E7BBDE"/>
          </a:solidFill>
        </p:spPr>
        <p:txBody>
          <a:bodyPr/>
          <a:lstStyle/>
          <a:p>
            <a:pPr fontAlgn="base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Writing a discharge summary is traditionally the role of </a:t>
            </a: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junior </a:t>
            </a: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doctors (interns)</a:t>
            </a:r>
          </a:p>
          <a:p>
            <a:pPr fontAlgn="base">
              <a:buNone/>
            </a:pPr>
            <a:endParaRPr lang="en-ZA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It is a legal document, yet the importance of these documents is underemphasized</a:t>
            </a:r>
          </a:p>
          <a:p>
            <a:pPr fontAlgn="base">
              <a:buNone/>
            </a:pPr>
            <a:endParaRPr lang="en-ZA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Training is variable, with often insufficient feedback and supervision given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5203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2976" y="2254080"/>
            <a:ext cx="6929486" cy="3460936"/>
          </a:xfrm>
          <a:solidFill>
            <a:srgbClr val="E7BBDE"/>
          </a:solidFill>
        </p:spPr>
        <p:txBody>
          <a:bodyPr>
            <a:normAutofit/>
          </a:bodyPr>
          <a:lstStyle/>
          <a:p>
            <a:r>
              <a:rPr lang="en-ZA" b="1" i="1" dirty="0" smtClean="0">
                <a:latin typeface="Times New Roman" pitchFamily="18" charset="0"/>
                <a:cs typeface="Times New Roman" pitchFamily="18" charset="0"/>
              </a:rPr>
              <a:t>All </a:t>
            </a: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medications that the patient is taking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Regular medications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As required (PRN) medications</a:t>
            </a:r>
          </a:p>
          <a:p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Name</a:t>
            </a:r>
          </a:p>
          <a:p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Dose</a:t>
            </a:r>
          </a:p>
          <a:p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Route</a:t>
            </a:r>
          </a:p>
          <a:p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Frequency</a:t>
            </a:r>
          </a:p>
          <a:p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Duration</a:t>
            </a:r>
          </a:p>
          <a:p>
            <a:endParaRPr lang="en-Z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b="1" dirty="0" smtClean="0"/>
              <a:t>6. Medications</a:t>
            </a:r>
            <a:endParaRPr lang="en-ZA" b="1" dirty="0"/>
          </a:p>
        </p:txBody>
      </p:sp>
      <p:pic>
        <p:nvPicPr>
          <p:cNvPr id="1026" name="Picture 2" descr="Empty medical prescription rx form with pills Vector Imag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84D7DD"/>
              </a:clrFrom>
              <a:clrTo>
                <a:srgbClr val="84D7DD">
                  <a:alpha val="0"/>
                </a:srgbClr>
              </a:clrTo>
            </a:clrChange>
          </a:blip>
          <a:srcRect b="7949"/>
          <a:stretch>
            <a:fillRect/>
          </a:stretch>
        </p:blipFill>
        <p:spPr bwMode="auto">
          <a:xfrm>
            <a:off x="4929190" y="2571744"/>
            <a:ext cx="3227329" cy="3208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040" y="836712"/>
            <a:ext cx="6953499" cy="1004965"/>
          </a:xfr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ZA" b="1" dirty="0" smtClean="0"/>
              <a:t>Patient </a:t>
            </a:r>
            <a:r>
              <a:rPr lang="en-ZA" b="1" dirty="0"/>
              <a:t>R</a:t>
            </a:r>
            <a:r>
              <a:rPr lang="en-ZA" b="1" dirty="0" smtClean="0"/>
              <a:t>eferral Letter 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988840"/>
            <a:ext cx="3888433" cy="4104456"/>
          </a:xfrm>
          <a:solidFill>
            <a:schemeClr val="bg2">
              <a:lumMod val="9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n-ZA" dirty="0">
                <a:latin typeface="Times New Roman" pitchFamily="18" charset="0"/>
                <a:cs typeface="Times New Roman" pitchFamily="18" charset="0"/>
              </a:rPr>
              <a:t>Referral of patients to hospitals, specialists and other institutions is an </a:t>
            </a:r>
            <a:r>
              <a:rPr lang="en-ZA" b="1" dirty="0">
                <a:latin typeface="Times New Roman" pitchFamily="18" charset="0"/>
                <a:cs typeface="Times New Roman" pitchFamily="18" charset="0"/>
              </a:rPr>
              <a:t>essential</a:t>
            </a:r>
            <a:r>
              <a:rPr lang="en-Z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component of </a:t>
            </a:r>
            <a:r>
              <a:rPr lang="en-ZA" dirty="0">
                <a:latin typeface="Times New Roman" pitchFamily="18" charset="0"/>
                <a:cs typeface="Times New Roman" pitchFamily="18" charset="0"/>
              </a:rPr>
              <a:t>primary </a:t>
            </a: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healthcare</a:t>
            </a:r>
            <a:endParaRPr lang="en-ZA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Z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Patients </a:t>
            </a:r>
            <a:r>
              <a:rPr lang="en-ZA" dirty="0">
                <a:latin typeface="Times New Roman" pitchFamily="18" charset="0"/>
                <a:cs typeface="Times New Roman" pitchFamily="18" charset="0"/>
              </a:rPr>
              <a:t>are referred to specialists when investigation or therapeutic options are exhausted in primary </a:t>
            </a: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healthcare </a:t>
            </a:r>
            <a:r>
              <a:rPr lang="en-ZA" dirty="0">
                <a:latin typeface="Times New Roman" pitchFamily="18" charset="0"/>
                <a:cs typeface="Times New Roman" pitchFamily="18" charset="0"/>
              </a:rPr>
              <a:t>or when </a:t>
            </a: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specialist advice </a:t>
            </a:r>
            <a:r>
              <a:rPr lang="en-ZA" dirty="0">
                <a:latin typeface="Times New Roman" pitchFamily="18" charset="0"/>
                <a:cs typeface="Times New Roman" pitchFamily="18" charset="0"/>
              </a:rPr>
              <a:t>is needed </a:t>
            </a:r>
            <a:endParaRPr lang="en-Z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ZA" dirty="0"/>
          </a:p>
          <a:p>
            <a:endParaRPr lang="en-ZA" dirty="0"/>
          </a:p>
        </p:txBody>
      </p:sp>
      <p:pic>
        <p:nvPicPr>
          <p:cNvPr id="1026" name="Picture 2" descr="C:\Users\Tahl\AppData\Local\Microsoft\Windows\Temporary Internet Files\Content.IE5\6VG6IO6D\writingpaper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503" y="1988840"/>
            <a:ext cx="3073400" cy="409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85480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7664" y="1196752"/>
            <a:ext cx="6196405" cy="4536504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r>
              <a:rPr lang="en-ZA" dirty="0">
                <a:latin typeface="Times New Roman" pitchFamily="18" charset="0"/>
                <a:cs typeface="Times New Roman" pitchFamily="18" charset="0"/>
              </a:rPr>
              <a:t>Referral letters are sometimes the sole means of </a:t>
            </a:r>
            <a:r>
              <a:rPr lang="en-ZA" b="1" dirty="0">
                <a:latin typeface="Times New Roman" pitchFamily="18" charset="0"/>
                <a:cs typeface="Times New Roman" pitchFamily="18" charset="0"/>
              </a:rPr>
              <a:t>communication</a:t>
            </a:r>
            <a:r>
              <a:rPr lang="en-Z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between doctors </a:t>
            </a:r>
            <a:r>
              <a:rPr lang="en-ZA" dirty="0">
                <a:latin typeface="Times New Roman" pitchFamily="18" charset="0"/>
                <a:cs typeface="Times New Roman" pitchFamily="18" charset="0"/>
              </a:rPr>
              <a:t>and breakdown in </a:t>
            </a: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this communication </a:t>
            </a:r>
            <a:r>
              <a:rPr lang="en-ZA" dirty="0">
                <a:latin typeface="Times New Roman" pitchFamily="18" charset="0"/>
                <a:cs typeface="Times New Roman" pitchFamily="18" charset="0"/>
              </a:rPr>
              <a:t>could lead </a:t>
            </a: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to :</a:t>
            </a:r>
            <a:endParaRPr lang="en-ZA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ZA" i="1" dirty="0">
                <a:latin typeface="Times New Roman" pitchFamily="18" charset="0"/>
                <a:cs typeface="Times New Roman" pitchFamily="18" charset="0"/>
              </a:rPr>
              <a:t>poor continuity of care</a:t>
            </a:r>
          </a:p>
          <a:p>
            <a:pPr lvl="1"/>
            <a:r>
              <a:rPr lang="en-ZA" i="1" dirty="0">
                <a:latin typeface="Times New Roman" pitchFamily="18" charset="0"/>
                <a:cs typeface="Times New Roman" pitchFamily="18" charset="0"/>
              </a:rPr>
              <a:t>delayed diagnoses</a:t>
            </a:r>
          </a:p>
          <a:p>
            <a:pPr lvl="1"/>
            <a:r>
              <a:rPr lang="en-ZA" i="1" dirty="0" err="1">
                <a:latin typeface="Times New Roman" pitchFamily="18" charset="0"/>
                <a:cs typeface="Times New Roman" pitchFamily="18" charset="0"/>
              </a:rPr>
              <a:t>polypharmacy</a:t>
            </a:r>
            <a:endParaRPr lang="en-ZA" i="1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ZA" i="1" dirty="0">
                <a:latin typeface="Times New Roman" pitchFamily="18" charset="0"/>
                <a:cs typeface="Times New Roman" pitchFamily="18" charset="0"/>
              </a:rPr>
              <a:t>increased litigation risk</a:t>
            </a:r>
          </a:p>
          <a:p>
            <a:pPr lvl="1"/>
            <a:r>
              <a:rPr lang="en-ZA" i="1" dirty="0">
                <a:latin typeface="Times New Roman" pitchFamily="18" charset="0"/>
                <a:cs typeface="Times New Roman" pitchFamily="18" charset="0"/>
              </a:rPr>
              <a:t>unnecessary </a:t>
            </a:r>
            <a:r>
              <a:rPr lang="en-ZA" i="1" dirty="0" smtClean="0">
                <a:latin typeface="Times New Roman" pitchFamily="18" charset="0"/>
                <a:cs typeface="Times New Roman" pitchFamily="18" charset="0"/>
              </a:rPr>
              <a:t>re-testing</a:t>
            </a:r>
          </a:p>
          <a:p>
            <a:pPr lvl="1"/>
            <a:r>
              <a:rPr lang="en-ZA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ZA" i="1" dirty="0" smtClean="0">
                <a:latin typeface="Times New Roman" pitchFamily="18" charset="0"/>
                <a:cs typeface="Times New Roman" pitchFamily="18" charset="0"/>
              </a:rPr>
              <a:t>atient frustration</a:t>
            </a:r>
          </a:p>
          <a:p>
            <a:pPr lvl="1"/>
            <a:r>
              <a:rPr lang="en-ZA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ZA" i="1" dirty="0" smtClean="0">
                <a:latin typeface="Times New Roman" pitchFamily="18" charset="0"/>
                <a:cs typeface="Times New Roman" pitchFamily="18" charset="0"/>
              </a:rPr>
              <a:t>naccurate information</a:t>
            </a:r>
            <a:endParaRPr lang="en-ZA" i="1" dirty="0">
              <a:latin typeface="Times New Roman" pitchFamily="18" charset="0"/>
              <a:cs typeface="Times New Roman" pitchFamily="18" charset="0"/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694921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ahl\AppData\Local\Microsoft\Windows\Temporary Internet Files\Content.IE5\WIK4N18X\1554201916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837482"/>
            <a:ext cx="594360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691680" y="908720"/>
            <a:ext cx="5920906" cy="181588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ZA" sz="2800" dirty="0" smtClean="0"/>
              <a:t>Several studies </a:t>
            </a:r>
            <a:r>
              <a:rPr lang="en-ZA" sz="2800" dirty="0"/>
              <a:t>of referral letters </a:t>
            </a:r>
            <a:r>
              <a:rPr lang="en-ZA" sz="2800" dirty="0" smtClean="0"/>
              <a:t>have </a:t>
            </a:r>
            <a:r>
              <a:rPr lang="en-ZA" sz="2800" dirty="0"/>
              <a:t>reported that specialists </a:t>
            </a:r>
            <a:r>
              <a:rPr lang="en-ZA" sz="2800" dirty="0" smtClean="0"/>
              <a:t>are </a:t>
            </a:r>
          </a:p>
          <a:p>
            <a:pPr algn="ctr"/>
            <a:r>
              <a:rPr lang="en-ZA" sz="2800" dirty="0" smtClean="0"/>
              <a:t>highly </a:t>
            </a:r>
            <a:r>
              <a:rPr lang="en-ZA" sz="2800" b="1" dirty="0" smtClean="0">
                <a:solidFill>
                  <a:srgbClr val="FF0000"/>
                </a:solidFill>
              </a:rPr>
              <a:t>dissatisfied</a:t>
            </a:r>
            <a:r>
              <a:rPr lang="en-ZA" sz="2800" dirty="0" smtClean="0">
                <a:solidFill>
                  <a:srgbClr val="FF0000"/>
                </a:solidFill>
              </a:rPr>
              <a:t> </a:t>
            </a:r>
            <a:r>
              <a:rPr lang="en-ZA" sz="2800" dirty="0"/>
              <a:t>with their quality and </a:t>
            </a:r>
            <a:r>
              <a:rPr lang="en-ZA" sz="2800" dirty="0" smtClean="0"/>
              <a:t>content !!!</a:t>
            </a:r>
            <a:endParaRPr lang="en-ZA" sz="2800" dirty="0"/>
          </a:p>
        </p:txBody>
      </p:sp>
      <p:sp>
        <p:nvSpPr>
          <p:cNvPr id="5" name="TextBox 4"/>
          <p:cNvSpPr txBox="1"/>
          <p:nvPr/>
        </p:nvSpPr>
        <p:spPr>
          <a:xfrm rot="20232074">
            <a:off x="1699942" y="3184728"/>
            <a:ext cx="1714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i="1" dirty="0" smtClean="0">
                <a:solidFill>
                  <a:srgbClr val="FF0000"/>
                </a:solidFill>
              </a:rPr>
              <a:t>No explanation</a:t>
            </a:r>
            <a:endParaRPr lang="en-ZA" i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1202509">
            <a:off x="5934715" y="3117727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i="1" dirty="0" smtClean="0">
                <a:solidFill>
                  <a:srgbClr val="FF0000"/>
                </a:solidFill>
              </a:rPr>
              <a:t>No medical history</a:t>
            </a:r>
            <a:endParaRPr lang="en-ZA" i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20232074">
            <a:off x="2033039" y="3988833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i="1" dirty="0" smtClean="0">
                <a:solidFill>
                  <a:srgbClr val="FF0000"/>
                </a:solidFill>
              </a:rPr>
              <a:t>No clinical findings</a:t>
            </a:r>
            <a:endParaRPr lang="en-ZA" i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521819">
            <a:off x="5721854" y="4481663"/>
            <a:ext cx="1745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i="1" dirty="0" smtClean="0">
                <a:solidFill>
                  <a:srgbClr val="FF0000"/>
                </a:solidFill>
              </a:rPr>
              <a:t>No test results</a:t>
            </a:r>
            <a:endParaRPr lang="en-ZA" i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20232074">
            <a:off x="1712708" y="5092004"/>
            <a:ext cx="2210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i="1" dirty="0" smtClean="0">
                <a:solidFill>
                  <a:srgbClr val="FF0000"/>
                </a:solidFill>
              </a:rPr>
              <a:t>No details of prior treatment</a:t>
            </a:r>
            <a:endParaRPr lang="en-ZA" i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1748605">
            <a:off x="5531581" y="5507384"/>
            <a:ext cx="2125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i="1" dirty="0" smtClean="0">
                <a:solidFill>
                  <a:srgbClr val="FF0000"/>
                </a:solidFill>
              </a:rPr>
              <a:t>Clarity &amp; legibility</a:t>
            </a:r>
            <a:endParaRPr lang="en-ZA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2977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908720"/>
            <a:ext cx="6965245" cy="1202485"/>
          </a:xfr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ZA" dirty="0" smtClean="0"/>
              <a:t>Key components of Referral letters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2420888"/>
            <a:ext cx="6120680" cy="3600400"/>
          </a:xfrm>
          <a:solidFill>
            <a:schemeClr val="bg2">
              <a:lumMod val="9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ZA" b="1" dirty="0" smtClean="0">
                <a:latin typeface="Times New Roman" pitchFamily="18" charset="0"/>
                <a:cs typeface="Times New Roman" pitchFamily="18" charset="0"/>
              </a:rPr>
              <a:t>Patient Demographics </a:t>
            </a:r>
          </a:p>
          <a:p>
            <a:pPr lvl="1"/>
            <a:r>
              <a:rPr lang="en-ZA" dirty="0">
                <a:latin typeface="Times New Roman" pitchFamily="18" charset="0"/>
                <a:cs typeface="Times New Roman" pitchFamily="18" charset="0"/>
              </a:rPr>
              <a:t>Full name</a:t>
            </a:r>
          </a:p>
          <a:p>
            <a:pPr lvl="1"/>
            <a:r>
              <a:rPr lang="en-ZA" dirty="0">
                <a:latin typeface="Times New Roman" pitchFamily="18" charset="0"/>
                <a:cs typeface="Times New Roman" pitchFamily="18" charset="0"/>
              </a:rPr>
              <a:t>Date of birth</a:t>
            </a:r>
          </a:p>
          <a:p>
            <a:pPr lvl="1"/>
            <a:r>
              <a:rPr lang="en-ZA" dirty="0">
                <a:latin typeface="Times New Roman" pitchFamily="18" charset="0"/>
                <a:cs typeface="Times New Roman" pitchFamily="18" charset="0"/>
              </a:rPr>
              <a:t>Patient gender</a:t>
            </a:r>
          </a:p>
          <a:p>
            <a:pPr lvl="1"/>
            <a:r>
              <a:rPr lang="en-ZA" dirty="0">
                <a:latin typeface="Times New Roman" pitchFamily="18" charset="0"/>
                <a:cs typeface="Times New Roman" pitchFamily="18" charset="0"/>
              </a:rPr>
              <a:t>Ethnicity</a:t>
            </a:r>
          </a:p>
          <a:p>
            <a:pPr lvl="1"/>
            <a:r>
              <a:rPr lang="en-ZA" dirty="0">
                <a:latin typeface="Times New Roman" pitchFamily="18" charset="0"/>
                <a:cs typeface="Times New Roman" pitchFamily="18" charset="0"/>
              </a:rPr>
              <a:t>ID number </a:t>
            </a:r>
          </a:p>
          <a:p>
            <a:pPr lvl="1"/>
            <a:r>
              <a:rPr lang="en-ZA" dirty="0">
                <a:latin typeface="Times New Roman" pitchFamily="18" charset="0"/>
                <a:cs typeface="Times New Roman" pitchFamily="18" charset="0"/>
              </a:rPr>
              <a:t>Full address and postal code</a:t>
            </a:r>
          </a:p>
          <a:p>
            <a:pPr lvl="1"/>
            <a:r>
              <a:rPr lang="en-ZA" dirty="0">
                <a:latin typeface="Times New Roman" pitchFamily="18" charset="0"/>
                <a:cs typeface="Times New Roman" pitchFamily="18" charset="0"/>
              </a:rPr>
              <a:t>Contact number </a:t>
            </a:r>
            <a:endParaRPr lang="en-ZA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Relevant contacts</a:t>
            </a:r>
            <a:endParaRPr lang="en-Z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 descr="C:\Users\Tahl\AppData\Local\Microsoft\Windows\Temporary Internet Files\Content.IE5\B1PIJ91M\6249499550_55a79291b5_b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492896"/>
            <a:ext cx="2208648" cy="146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7195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980728"/>
            <a:ext cx="6552728" cy="4968552"/>
          </a:xfrm>
          <a:solidFill>
            <a:schemeClr val="bg2">
              <a:lumMod val="9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en-ZA" b="1" dirty="0" smtClean="0">
                <a:latin typeface="Times New Roman" pitchFamily="18" charset="0"/>
                <a:cs typeface="Times New Roman" pitchFamily="18" charset="0"/>
              </a:rPr>
              <a:t>Referring practitioner’s details</a:t>
            </a:r>
            <a:endParaRPr lang="en-ZA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Full Name</a:t>
            </a:r>
            <a:endParaRPr lang="en-ZA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ZA" dirty="0">
                <a:latin typeface="Times New Roman" pitchFamily="18" charset="0"/>
                <a:cs typeface="Times New Roman" pitchFamily="18" charset="0"/>
              </a:rPr>
              <a:t>Practice address and </a:t>
            </a: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postal code</a:t>
            </a:r>
            <a:endParaRPr lang="en-ZA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ZA" dirty="0">
                <a:latin typeface="Times New Roman" pitchFamily="18" charset="0"/>
                <a:cs typeface="Times New Roman" pitchFamily="18" charset="0"/>
              </a:rPr>
              <a:t>Practice number</a:t>
            </a:r>
          </a:p>
          <a:p>
            <a:pPr lvl="1"/>
            <a:r>
              <a:rPr lang="en-ZA" dirty="0">
                <a:latin typeface="Times New Roman" pitchFamily="18" charset="0"/>
                <a:cs typeface="Times New Roman" pitchFamily="18" charset="0"/>
              </a:rPr>
              <a:t>Contact </a:t>
            </a: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numbers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Date of referral</a:t>
            </a:r>
          </a:p>
          <a:p>
            <a:pPr lvl="1"/>
            <a:endParaRPr lang="en-ZA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ZA" b="1" dirty="0">
                <a:latin typeface="Times New Roman" pitchFamily="18" charset="0"/>
                <a:cs typeface="Times New Roman" pitchFamily="18" charset="0"/>
              </a:rPr>
              <a:t>Referral </a:t>
            </a:r>
            <a:r>
              <a:rPr lang="en-ZA" b="1" dirty="0" smtClean="0">
                <a:latin typeface="Times New Roman" pitchFamily="18" charset="0"/>
                <a:cs typeface="Times New Roman" pitchFamily="18" charset="0"/>
              </a:rPr>
              <a:t>destination</a:t>
            </a:r>
            <a:endParaRPr lang="en-ZA" b="1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ZA" dirty="0">
                <a:latin typeface="Times New Roman" pitchFamily="18" charset="0"/>
                <a:cs typeface="Times New Roman" pitchFamily="18" charset="0"/>
              </a:rPr>
              <a:t>Name of the receiving doctor and specialty clinic or department</a:t>
            </a:r>
          </a:p>
          <a:p>
            <a:pPr lvl="1"/>
            <a:r>
              <a:rPr lang="en-ZA" dirty="0">
                <a:latin typeface="Times New Roman" pitchFamily="18" charset="0"/>
                <a:cs typeface="Times New Roman" pitchFamily="18" charset="0"/>
              </a:rPr>
              <a:t>Name and address of the hospital</a:t>
            </a:r>
          </a:p>
          <a:p>
            <a:pPr lvl="1"/>
            <a:r>
              <a:rPr lang="en-ZA" dirty="0">
                <a:latin typeface="Times New Roman" pitchFamily="18" charset="0"/>
                <a:cs typeface="Times New Roman" pitchFamily="18" charset="0"/>
              </a:rPr>
              <a:t>Hospital </a:t>
            </a: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ward/unit number</a:t>
            </a:r>
          </a:p>
          <a:p>
            <a:pPr lvl="1"/>
            <a:endParaRPr lang="en-ZA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ZA" b="1" dirty="0">
                <a:latin typeface="Times New Roman" pitchFamily="18" charset="0"/>
                <a:cs typeface="Times New Roman" pitchFamily="18" charset="0"/>
              </a:rPr>
              <a:t>Special </a:t>
            </a:r>
            <a:r>
              <a:rPr lang="en-ZA" b="1" dirty="0" smtClean="0">
                <a:latin typeface="Times New Roman" pitchFamily="18" charset="0"/>
                <a:cs typeface="Times New Roman" pitchFamily="18" charset="0"/>
              </a:rPr>
              <a:t>requirements</a:t>
            </a:r>
            <a:endParaRPr lang="en-ZA" b="1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ZA" dirty="0">
                <a:latin typeface="Times New Roman" pitchFamily="18" charset="0"/>
                <a:cs typeface="Times New Roman" pitchFamily="18" charset="0"/>
              </a:rPr>
              <a:t>Transport </a:t>
            </a:r>
            <a:endParaRPr lang="en-ZA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Preferred </a:t>
            </a:r>
            <a:r>
              <a:rPr lang="en-ZA" dirty="0">
                <a:latin typeface="Times New Roman" pitchFamily="18" charset="0"/>
                <a:cs typeface="Times New Roman" pitchFamily="18" charset="0"/>
              </a:rPr>
              <a:t>language</a:t>
            </a:r>
          </a:p>
          <a:p>
            <a:pPr lvl="1"/>
            <a:r>
              <a:rPr lang="en-ZA" dirty="0">
                <a:latin typeface="Times New Roman" pitchFamily="18" charset="0"/>
                <a:cs typeface="Times New Roman" pitchFamily="18" charset="0"/>
              </a:rPr>
              <a:t>Interpreter required</a:t>
            </a:r>
          </a:p>
          <a:p>
            <a:pPr lvl="1"/>
            <a:endParaRPr lang="en-ZA" dirty="0"/>
          </a:p>
          <a:p>
            <a:pPr lvl="1"/>
            <a:endParaRPr lang="en-ZA" dirty="0" smtClean="0"/>
          </a:p>
          <a:p>
            <a:pPr lvl="1"/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75538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980728"/>
            <a:ext cx="6624736" cy="4968552"/>
          </a:xfrm>
          <a:solidFill>
            <a:schemeClr val="bg2">
              <a:lumMod val="9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ZA" b="1" dirty="0" smtClean="0">
                <a:latin typeface="Times New Roman" pitchFamily="18" charset="0"/>
                <a:cs typeface="Times New Roman" pitchFamily="18" charset="0"/>
              </a:rPr>
              <a:t>Presenting complaints </a:t>
            </a:r>
            <a:endParaRPr lang="en-ZA" b="1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ZA" dirty="0">
                <a:latin typeface="Times New Roman" pitchFamily="18" charset="0"/>
                <a:cs typeface="Times New Roman" pitchFamily="18" charset="0"/>
              </a:rPr>
              <a:t>Symptoms </a:t>
            </a:r>
            <a:endParaRPr lang="en-ZA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Medical conditions</a:t>
            </a:r>
            <a:endParaRPr lang="en-ZA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ZA" dirty="0">
                <a:latin typeface="Times New Roman" pitchFamily="18" charset="0"/>
                <a:cs typeface="Times New Roman" pitchFamily="18" charset="0"/>
              </a:rPr>
              <a:t>Events such as trauma </a:t>
            </a:r>
            <a:endParaRPr lang="en-ZA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Response (or </a:t>
            </a:r>
            <a:r>
              <a:rPr lang="en-ZA" dirty="0">
                <a:latin typeface="Times New Roman" pitchFamily="18" charset="0"/>
                <a:cs typeface="Times New Roman" pitchFamily="18" charset="0"/>
              </a:rPr>
              <a:t>lack of </a:t>
            </a: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response)</a:t>
            </a:r>
            <a:r>
              <a:rPr lang="en-Z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ZA" dirty="0">
                <a:latin typeface="Times New Roman" pitchFamily="18" charset="0"/>
                <a:cs typeface="Times New Roman" pitchFamily="18" charset="0"/>
              </a:rPr>
              <a:t>treatment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Abnormal investigation results</a:t>
            </a:r>
          </a:p>
          <a:p>
            <a:pPr lvl="1"/>
            <a:endParaRPr lang="en-Z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ZA" b="1" dirty="0" smtClean="0">
                <a:latin typeface="Times New Roman" pitchFamily="18" charset="0"/>
                <a:cs typeface="Times New Roman" pitchFamily="18" charset="0"/>
              </a:rPr>
              <a:t>History of presenting complaint</a:t>
            </a:r>
            <a:endParaRPr lang="en-ZA" b="1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Onset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Duration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Severity</a:t>
            </a:r>
          </a:p>
          <a:p>
            <a:pPr lvl="1"/>
            <a:r>
              <a:rPr lang="en-ZA" b="1" dirty="0" smtClean="0">
                <a:latin typeface="Times New Roman" pitchFamily="18" charset="0"/>
                <a:cs typeface="Times New Roman" pitchFamily="18" charset="0"/>
              </a:rPr>
              <a:t>Relevant</a:t>
            </a: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  social / travel                                          /occupational / family history</a:t>
            </a:r>
            <a:endParaRPr lang="en-Z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Tahl\AppData\Local\Microsoft\Windows\Temporary Internet Files\Content.IE5\Q6ZX8YO3\57c6e641140ba0806b8b4567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60" y="3717032"/>
            <a:ext cx="1872208" cy="204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0095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908720"/>
            <a:ext cx="6840760" cy="5112568"/>
          </a:xfrm>
          <a:solidFill>
            <a:schemeClr val="bg2">
              <a:lumMod val="9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ZA" b="1" dirty="0" smtClean="0">
                <a:latin typeface="Times New Roman" pitchFamily="18" charset="0"/>
                <a:cs typeface="Times New Roman" pitchFamily="18" charset="0"/>
              </a:rPr>
              <a:t>Past medical history</a:t>
            </a:r>
            <a:endParaRPr lang="en-ZA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ZA" dirty="0">
                <a:latin typeface="Times New Roman" pitchFamily="18" charset="0"/>
                <a:cs typeface="Times New Roman" pitchFamily="18" charset="0"/>
              </a:rPr>
              <a:t>Active medical conditions and relevant resolved complaints</a:t>
            </a:r>
          </a:p>
          <a:p>
            <a:pPr lvl="1"/>
            <a:r>
              <a:rPr lang="en-ZA" dirty="0">
                <a:latin typeface="Times New Roman" pitchFamily="18" charset="0"/>
                <a:cs typeface="Times New Roman" pitchFamily="18" charset="0"/>
              </a:rPr>
              <a:t>Previous relevant procedures and </a:t>
            </a: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investigations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Allergies</a:t>
            </a:r>
          </a:p>
          <a:p>
            <a:pPr lvl="1"/>
            <a:endParaRPr lang="en-ZA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ZA" b="1" dirty="0" smtClean="0">
                <a:latin typeface="Times New Roman" pitchFamily="18" charset="0"/>
                <a:cs typeface="Times New Roman" pitchFamily="18" charset="0"/>
              </a:rPr>
              <a:t>Management to date</a:t>
            </a:r>
          </a:p>
          <a:p>
            <a:pPr lvl="1"/>
            <a:r>
              <a:rPr lang="en-ZA" dirty="0">
                <a:latin typeface="Times New Roman" pitchFamily="18" charset="0"/>
                <a:cs typeface="Times New Roman" pitchFamily="18" charset="0"/>
              </a:rPr>
              <a:t>Referral to other relevant specialities</a:t>
            </a:r>
          </a:p>
          <a:p>
            <a:pPr lvl="1"/>
            <a:r>
              <a:rPr lang="en-ZA" dirty="0">
                <a:latin typeface="Times New Roman" pitchFamily="18" charset="0"/>
                <a:cs typeface="Times New Roman" pitchFamily="18" charset="0"/>
              </a:rPr>
              <a:t>Investigations</a:t>
            </a:r>
          </a:p>
          <a:p>
            <a:pPr lvl="1"/>
            <a:r>
              <a:rPr lang="en-ZA" dirty="0">
                <a:latin typeface="Times New Roman" pitchFamily="18" charset="0"/>
                <a:cs typeface="Times New Roman" pitchFamily="18" charset="0"/>
              </a:rPr>
              <a:t>Current treatment </a:t>
            </a: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(dose and frequency)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Over-the-counter or traditional medicine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Patient’s </a:t>
            </a:r>
            <a:r>
              <a:rPr lang="en-ZA" dirty="0">
                <a:latin typeface="Times New Roman" pitchFamily="18" charset="0"/>
                <a:cs typeface="Times New Roman" pitchFamily="18" charset="0"/>
              </a:rPr>
              <a:t>management of their </a:t>
            </a: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symptoms</a:t>
            </a:r>
          </a:p>
          <a:p>
            <a:pPr lvl="1"/>
            <a:endParaRPr lang="en-Z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ZA" b="1" dirty="0" smtClean="0">
                <a:latin typeface="Times New Roman" pitchFamily="18" charset="0"/>
                <a:cs typeface="Times New Roman" pitchFamily="18" charset="0"/>
              </a:rPr>
              <a:t>Reason for referral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Clear reason for referral to secondary/tertiary care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Type of care should be explicitly stated</a:t>
            </a:r>
          </a:p>
          <a:p>
            <a:pPr lvl="1"/>
            <a:endParaRPr lang="en-ZA" dirty="0"/>
          </a:p>
          <a:p>
            <a:pPr lvl="1"/>
            <a:endParaRPr lang="en-ZA" dirty="0" smtClean="0"/>
          </a:p>
          <a:p>
            <a:pPr lvl="1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286056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764704"/>
            <a:ext cx="7128792" cy="5328592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ZA" b="1" dirty="0" smtClean="0"/>
              <a:t>Urgency of referral</a:t>
            </a:r>
          </a:p>
        </p:txBody>
      </p:sp>
      <p:sp>
        <p:nvSpPr>
          <p:cNvPr id="5" name="Oval 4"/>
          <p:cNvSpPr/>
          <p:nvPr/>
        </p:nvSpPr>
        <p:spPr>
          <a:xfrm>
            <a:off x="3275856" y="1196752"/>
            <a:ext cx="2736304" cy="1440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URGENT</a:t>
            </a:r>
            <a:endParaRPr lang="en-ZA" dirty="0"/>
          </a:p>
        </p:txBody>
      </p:sp>
      <p:sp>
        <p:nvSpPr>
          <p:cNvPr id="6" name="Oval 5"/>
          <p:cNvSpPr/>
          <p:nvPr/>
        </p:nvSpPr>
        <p:spPr>
          <a:xfrm>
            <a:off x="3275856" y="2780928"/>
            <a:ext cx="2880320" cy="1512168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SOON</a:t>
            </a:r>
            <a:endParaRPr lang="en-ZA" dirty="0"/>
          </a:p>
        </p:txBody>
      </p:sp>
      <p:sp>
        <p:nvSpPr>
          <p:cNvPr id="7" name="Oval 6"/>
          <p:cNvSpPr/>
          <p:nvPr/>
        </p:nvSpPr>
        <p:spPr>
          <a:xfrm>
            <a:off x="3289110" y="4437112"/>
            <a:ext cx="2880320" cy="151216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ROUTINE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492890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052736"/>
            <a:ext cx="6984776" cy="4886357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ZA" b="1" dirty="0" smtClean="0">
                <a:latin typeface="Times New Roman" pitchFamily="18" charset="0"/>
                <a:cs typeface="Times New Roman" pitchFamily="18" charset="0"/>
              </a:rPr>
              <a:t>Examination</a:t>
            </a:r>
          </a:p>
          <a:p>
            <a:pPr lvl="1"/>
            <a:r>
              <a:rPr lang="en-ZA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ital signs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systemic examination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Calculated assessment scales                                                     (if relevant)</a:t>
            </a:r>
          </a:p>
          <a:p>
            <a:pPr lvl="1"/>
            <a:endParaRPr lang="en-Z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ZA" b="1" dirty="0" smtClean="0">
                <a:latin typeface="Times New Roman" pitchFamily="18" charset="0"/>
                <a:cs typeface="Times New Roman" pitchFamily="18" charset="0"/>
              </a:rPr>
              <a:t>Clinical risk factors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Associated with the medical condition being considered</a:t>
            </a:r>
          </a:p>
          <a:p>
            <a:pPr lvl="1"/>
            <a:endParaRPr lang="en-Z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ZA" b="1" dirty="0" smtClean="0">
                <a:latin typeface="Times New Roman" pitchFamily="18" charset="0"/>
                <a:cs typeface="Times New Roman" pitchFamily="18" charset="0"/>
              </a:rPr>
              <a:t>Investigations and results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Document all results and pending investigations</a:t>
            </a:r>
          </a:p>
          <a:p>
            <a:pPr lvl="1"/>
            <a:endParaRPr lang="en-ZA" dirty="0" smtClean="0"/>
          </a:p>
          <a:p>
            <a:pPr lvl="1"/>
            <a:endParaRPr lang="en-ZA" dirty="0"/>
          </a:p>
        </p:txBody>
      </p:sp>
      <p:pic>
        <p:nvPicPr>
          <p:cNvPr id="10242" name="Picture 2" descr="C:\Users\Tahl\AppData\Local\Microsoft\Windows\Temporary Internet Files\Content.IE5\Z4RO02AM\blood-pressure-check-with-doctor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1340768"/>
            <a:ext cx="2376264" cy="1705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914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817583"/>
            <a:ext cx="6552728" cy="1171258"/>
          </a:xfr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sz="3600" b="1" dirty="0" smtClean="0"/>
              <a:t>An International Dilemma</a:t>
            </a:r>
            <a:endParaRPr lang="en-Z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538" y="2254080"/>
            <a:ext cx="7072362" cy="3603812"/>
          </a:xfrm>
          <a:solidFill>
            <a:srgbClr val="E7BBDE"/>
          </a:solidFill>
        </p:spPr>
        <p:txBody>
          <a:bodyPr>
            <a:normAutofit fontScale="70000" lnSpcReduction="20000"/>
          </a:bodyPr>
          <a:lstStyle/>
          <a:p>
            <a:pPr fontAlgn="base"/>
            <a:r>
              <a:rPr lang="en-ZA" sz="2900" dirty="0" smtClean="0">
                <a:latin typeface="Times New Roman" pitchFamily="18" charset="0"/>
                <a:cs typeface="Times New Roman" pitchFamily="18" charset="0"/>
              </a:rPr>
              <a:t>Study done by the Royal College of Physicians in 2002,</a:t>
            </a:r>
          </a:p>
          <a:p>
            <a:pPr lvl="1" fontAlgn="base"/>
            <a:r>
              <a:rPr lang="en-ZA" sz="2900" dirty="0" smtClean="0">
                <a:latin typeface="Times New Roman" pitchFamily="18" charset="0"/>
                <a:cs typeface="Times New Roman" pitchFamily="18" charset="0"/>
              </a:rPr>
              <a:t>17% no diagnosis</a:t>
            </a:r>
          </a:p>
          <a:p>
            <a:pPr lvl="1" fontAlgn="base"/>
            <a:r>
              <a:rPr lang="en-ZA" sz="2900" dirty="0" smtClean="0">
                <a:latin typeface="Times New Roman" pitchFamily="18" charset="0"/>
                <a:cs typeface="Times New Roman" pitchFamily="18" charset="0"/>
              </a:rPr>
              <a:t>19% no information regarding tests or procedures done,</a:t>
            </a:r>
          </a:p>
          <a:p>
            <a:pPr lvl="1" fontAlgn="base"/>
            <a:r>
              <a:rPr lang="en-ZA" sz="2900" dirty="0" smtClean="0">
                <a:latin typeface="Times New Roman" pitchFamily="18" charset="0"/>
                <a:cs typeface="Times New Roman" pitchFamily="18" charset="0"/>
              </a:rPr>
              <a:t>21% no details regarding follow-up arrangements. </a:t>
            </a:r>
          </a:p>
          <a:p>
            <a:pPr>
              <a:buNone/>
            </a:pPr>
            <a:r>
              <a:rPr lang="en-ZA" sz="29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ZA" sz="13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ZA" sz="1300" dirty="0" err="1" smtClean="0">
                <a:latin typeface="Times New Roman" pitchFamily="18" charset="0"/>
                <a:cs typeface="Times New Roman" pitchFamily="18" charset="0"/>
              </a:rPr>
              <a:t>Stopford</a:t>
            </a:r>
            <a:r>
              <a:rPr lang="en-ZA" sz="1300" dirty="0" smtClean="0">
                <a:latin typeface="Times New Roman" pitchFamily="18" charset="0"/>
                <a:cs typeface="Times New Roman" pitchFamily="18" charset="0"/>
              </a:rPr>
              <a:t> E, </a:t>
            </a:r>
            <a:r>
              <a:rPr lang="en-ZA" sz="1300" dirty="0" err="1" smtClean="0">
                <a:latin typeface="Times New Roman" pitchFamily="18" charset="0"/>
                <a:cs typeface="Times New Roman" pitchFamily="18" charset="0"/>
              </a:rPr>
              <a:t>Ninan</a:t>
            </a:r>
            <a:r>
              <a:rPr lang="en-ZA" sz="1300" dirty="0" smtClean="0">
                <a:latin typeface="Times New Roman" pitchFamily="18" charset="0"/>
                <a:cs typeface="Times New Roman" pitchFamily="18" charset="0"/>
              </a:rPr>
              <a:t> S, Spencer N. How to write a discharge summary. </a:t>
            </a:r>
            <a:r>
              <a:rPr lang="en-ZA" sz="1300" i="1" dirty="0" smtClean="0">
                <a:latin typeface="Times New Roman" pitchFamily="18" charset="0"/>
                <a:cs typeface="Times New Roman" pitchFamily="18" charset="0"/>
              </a:rPr>
              <a:t>BMJ</a:t>
            </a:r>
            <a:r>
              <a:rPr lang="en-ZA" sz="1300" dirty="0" smtClean="0">
                <a:latin typeface="Times New Roman" pitchFamily="18" charset="0"/>
                <a:cs typeface="Times New Roman" pitchFamily="18" charset="0"/>
              </a:rPr>
              <a:t> . 2015: 351 2696 doi:10.1136/sbmj.h2696)</a:t>
            </a:r>
          </a:p>
          <a:p>
            <a:pPr>
              <a:buNone/>
            </a:pPr>
            <a:endParaRPr lang="en-ZA" sz="15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en-ZA" sz="2900" dirty="0" err="1" smtClean="0">
                <a:latin typeface="Times New Roman" pitchFamily="18" charset="0"/>
                <a:cs typeface="Times New Roman" pitchFamily="18" charset="0"/>
              </a:rPr>
              <a:t>Kripalani</a:t>
            </a:r>
            <a:r>
              <a:rPr lang="en-ZA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ZA" sz="2900" i="1" dirty="0" smtClean="0">
                <a:latin typeface="Times New Roman" pitchFamily="18" charset="0"/>
                <a:cs typeface="Times New Roman" pitchFamily="18" charset="0"/>
              </a:rPr>
              <a:t>et al. </a:t>
            </a:r>
            <a:r>
              <a:rPr lang="en-ZA" sz="2900" dirty="0" smtClean="0">
                <a:latin typeface="Times New Roman" pitchFamily="18" charset="0"/>
                <a:cs typeface="Times New Roman" pitchFamily="18" charset="0"/>
              </a:rPr>
              <a:t>(2017) </a:t>
            </a:r>
          </a:p>
          <a:p>
            <a:pPr lvl="1" fontAlgn="base"/>
            <a:r>
              <a:rPr lang="en-ZA" sz="2900" dirty="0" smtClean="0">
                <a:latin typeface="Times New Roman" pitchFamily="18" charset="0"/>
                <a:cs typeface="Times New Roman" pitchFamily="18" charset="0"/>
              </a:rPr>
              <a:t>17.5% no diagnosis</a:t>
            </a:r>
          </a:p>
          <a:p>
            <a:pPr lvl="1" fontAlgn="base"/>
            <a:r>
              <a:rPr lang="en-ZA" sz="2900" dirty="0" smtClean="0">
                <a:latin typeface="Times New Roman" pitchFamily="18" charset="0"/>
                <a:cs typeface="Times New Roman" pitchFamily="18" charset="0"/>
              </a:rPr>
              <a:t>21% no medications </a:t>
            </a:r>
          </a:p>
          <a:p>
            <a:pPr lvl="1" fontAlgn="base"/>
            <a:r>
              <a:rPr lang="en-ZA" sz="2900" dirty="0" smtClean="0">
                <a:latin typeface="Times New Roman" pitchFamily="18" charset="0"/>
                <a:cs typeface="Times New Roman" pitchFamily="18" charset="0"/>
              </a:rPr>
              <a:t>65% no pending results</a:t>
            </a:r>
          </a:p>
          <a:p>
            <a:pPr fontAlgn="base">
              <a:buNone/>
            </a:pPr>
            <a:r>
              <a:rPr lang="en-ZA" sz="29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ZA" sz="13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ZA" sz="1300" dirty="0" err="1" smtClean="0">
                <a:latin typeface="Times New Roman" pitchFamily="18" charset="0"/>
                <a:cs typeface="Times New Roman" pitchFamily="18" charset="0"/>
              </a:rPr>
              <a:t>Kripalani</a:t>
            </a:r>
            <a:r>
              <a:rPr lang="en-ZA" sz="1300" dirty="0" smtClean="0">
                <a:latin typeface="Times New Roman" pitchFamily="18" charset="0"/>
                <a:cs typeface="Times New Roman" pitchFamily="18" charset="0"/>
              </a:rPr>
              <a:t> S, </a:t>
            </a:r>
            <a:r>
              <a:rPr lang="en-ZA" sz="1300" dirty="0" err="1" smtClean="0">
                <a:latin typeface="Times New Roman" pitchFamily="18" charset="0"/>
                <a:cs typeface="Times New Roman" pitchFamily="18" charset="0"/>
              </a:rPr>
              <a:t>LeFevre</a:t>
            </a:r>
            <a:r>
              <a:rPr lang="en-ZA" sz="1300" dirty="0" smtClean="0">
                <a:latin typeface="Times New Roman" pitchFamily="18" charset="0"/>
                <a:cs typeface="Times New Roman" pitchFamily="18" charset="0"/>
              </a:rPr>
              <a:t> F, Phillips CO </a:t>
            </a:r>
            <a:r>
              <a:rPr lang="en-ZA" sz="1300" i="1" dirty="0" smtClean="0">
                <a:latin typeface="Times New Roman" pitchFamily="18" charset="0"/>
                <a:cs typeface="Times New Roman" pitchFamily="18" charset="0"/>
              </a:rPr>
              <a:t>et al</a:t>
            </a:r>
            <a:r>
              <a:rPr lang="en-ZA" sz="1300" dirty="0" smtClean="0">
                <a:latin typeface="Times New Roman" pitchFamily="18" charset="0"/>
                <a:cs typeface="Times New Roman" pitchFamily="18" charset="0"/>
              </a:rPr>
              <a:t>. Deficits in communication and information transfer between hospital-based and primary care physicians: implications for patient safety and continuity of care. </a:t>
            </a:r>
            <a:r>
              <a:rPr lang="en-ZA" sz="1300" i="1" dirty="0" smtClean="0">
                <a:latin typeface="Times New Roman" pitchFamily="18" charset="0"/>
                <a:cs typeface="Times New Roman" pitchFamily="18" charset="0"/>
              </a:rPr>
              <a:t>JAMA. 2007;297:831–41)</a:t>
            </a:r>
          </a:p>
          <a:p>
            <a:pPr fontAlgn="base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5203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052736"/>
            <a:ext cx="6781368" cy="4824536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ZA" b="1" dirty="0" smtClean="0">
                <a:latin typeface="Times New Roman" pitchFamily="18" charset="0"/>
                <a:cs typeface="Times New Roman" pitchFamily="18" charset="0"/>
              </a:rPr>
              <a:t>Safety alerts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ZA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isk to self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The risk to others</a:t>
            </a:r>
          </a:p>
          <a:p>
            <a:pPr lvl="1"/>
            <a:endParaRPr lang="en-Z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ZA" b="1" dirty="0" smtClean="0">
                <a:latin typeface="Times New Roman" pitchFamily="18" charset="0"/>
                <a:cs typeface="Times New Roman" pitchFamily="18" charset="0"/>
              </a:rPr>
              <a:t>Consent to treatment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Document clearly</a:t>
            </a:r>
          </a:p>
          <a:p>
            <a:pPr lvl="1"/>
            <a:endParaRPr lang="en-Z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ZA" b="1" dirty="0" smtClean="0">
                <a:latin typeface="Times New Roman" pitchFamily="18" charset="0"/>
                <a:cs typeface="Times New Roman" pitchFamily="18" charset="0"/>
              </a:rPr>
              <a:t>Mental capacity assessment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Who / when / outcome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Document “best interests decision” clearly</a:t>
            </a:r>
          </a:p>
        </p:txBody>
      </p:sp>
      <p:pic>
        <p:nvPicPr>
          <p:cNvPr id="11266" name="Picture 2" descr="C:\Users\Tahl\AppData\Local\Microsoft\Windows\Temporary Internet Files\Content.IE5\BXX01CJI\ipe33qaplqt3-115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84784"/>
            <a:ext cx="3169703" cy="211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96415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340768"/>
            <a:ext cx="6349320" cy="4320481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endParaRPr lang="en-ZA" b="1" dirty="0" smtClean="0"/>
          </a:p>
          <a:p>
            <a:r>
              <a:rPr lang="en-ZA" b="1" dirty="0" smtClean="0">
                <a:latin typeface="Times New Roman" pitchFamily="18" charset="0"/>
                <a:cs typeface="Times New Roman" pitchFamily="18" charset="0"/>
              </a:rPr>
              <a:t>Advanced </a:t>
            </a:r>
            <a:r>
              <a:rPr lang="en-ZA" b="1" dirty="0">
                <a:latin typeface="Times New Roman" pitchFamily="18" charset="0"/>
                <a:cs typeface="Times New Roman" pitchFamily="18" charset="0"/>
              </a:rPr>
              <a:t>decisions about treatment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Clearly documented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Include </a:t>
            </a:r>
            <a:r>
              <a:rPr lang="en-ZA" dirty="0">
                <a:latin typeface="Times New Roman" pitchFamily="18" charset="0"/>
                <a:cs typeface="Times New Roman" pitchFamily="18" charset="0"/>
              </a:rPr>
              <a:t>signed </a:t>
            </a: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forms</a:t>
            </a:r>
          </a:p>
          <a:p>
            <a:pPr lvl="1"/>
            <a:endParaRPr lang="en-ZA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ZA" b="1" dirty="0" smtClean="0">
                <a:latin typeface="Times New Roman" pitchFamily="18" charset="0"/>
                <a:cs typeface="Times New Roman" pitchFamily="18" charset="0"/>
              </a:rPr>
              <a:t>Lasting power of attorney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Name 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Contact details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What role they have been assigned</a:t>
            </a:r>
          </a:p>
          <a:p>
            <a:pPr marL="0" indent="0">
              <a:buNone/>
            </a:pPr>
            <a:endParaRPr lang="en-Z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7945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980728"/>
            <a:ext cx="6965245" cy="2160240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ZA" dirty="0" smtClean="0"/>
              <a:t>PRACTICAL EXAMPLE…</a:t>
            </a:r>
            <a:endParaRPr lang="en-ZA" dirty="0"/>
          </a:p>
        </p:txBody>
      </p:sp>
      <p:pic>
        <p:nvPicPr>
          <p:cNvPr id="12290" name="Picture 2" descr="C:\Users\Tahl\AppData\Local\Microsoft\Windows\Temporary Internet Files\Content.IE5\WIK4N18X\girl-writing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068960"/>
            <a:ext cx="4680520" cy="311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38676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7170" name="Picture 2" descr="C:\Users\Tahl\Downloads\31520a51-7f84-4644-b011-965c962086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835" y="0"/>
            <a:ext cx="673233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4826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098" name="Picture 2" descr="C:\Users\Tahl\Downloads\IMG-71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88640"/>
            <a:ext cx="714375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0639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3074" name="Picture 2" descr="C:\Users\Tahl\Downloads\IMG-71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16632"/>
            <a:ext cx="714375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0812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5122" name="Picture 2" descr="C:\Users\Tahl\Downloads\IMG-71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2230"/>
            <a:ext cx="6574644" cy="661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2539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6146" name="Picture 2" descr="C:\Users\Tahl\Downloads\IMG-71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260648"/>
            <a:ext cx="7143750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9236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1700808"/>
            <a:ext cx="6264697" cy="3384376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Thank you!</a:t>
            </a:r>
            <a:endParaRPr lang="en-Z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7694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836712"/>
            <a:ext cx="6789345" cy="883226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ZA" dirty="0" smtClean="0"/>
              <a:t>References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4414" y="1772816"/>
            <a:ext cx="6858048" cy="4370828"/>
          </a:xfrm>
        </p:spPr>
        <p:txBody>
          <a:bodyPr>
            <a:noAutofit/>
          </a:bodyPr>
          <a:lstStyle/>
          <a:p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Academy of Royal Medical Colleges (July 2013</a:t>
            </a:r>
            <a:r>
              <a:rPr lang="en-ZA" sz="1100" i="1" dirty="0" smtClean="0">
                <a:latin typeface="Times New Roman" pitchFamily="18" charset="0"/>
                <a:cs typeface="Times New Roman" pitchFamily="18" charset="0"/>
              </a:rPr>
              <a:t>). Standards for the clinical structure and content of patient records. </a:t>
            </a:r>
          </a:p>
          <a:p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Charles H </a:t>
            </a:r>
            <a:r>
              <a:rPr lang="en-ZA" sz="1100" dirty="0" err="1" smtClean="0">
                <a:latin typeface="Times New Roman" pitchFamily="18" charset="0"/>
                <a:cs typeface="Times New Roman" pitchFamily="18" charset="0"/>
              </a:rPr>
              <a:t>Earnshaw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, Amanda Pedersen, Jo Evans, Tina Cross, Olivier </a:t>
            </a:r>
            <a:r>
              <a:rPr lang="en-ZA" sz="1100" dirty="0" err="1" smtClean="0">
                <a:latin typeface="Times New Roman" pitchFamily="18" charset="0"/>
                <a:cs typeface="Times New Roman" pitchFamily="18" charset="0"/>
              </a:rPr>
              <a:t>Gaillemin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, Arturo </a:t>
            </a:r>
            <a:r>
              <a:rPr lang="en-ZA" sz="1100" dirty="0" err="1" smtClean="0">
                <a:latin typeface="Times New Roman" pitchFamily="18" charset="0"/>
                <a:cs typeface="Times New Roman" pitchFamily="18" charset="0"/>
              </a:rPr>
              <a:t>Vilches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-Moraga, Improving the quality of discharge summaries through a direct feedback system, Future Healthcare Journal, 10.7861/fhj.2019-0046, </a:t>
            </a:r>
            <a:r>
              <a:rPr lang="en-ZA" sz="11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, 2, (149-154), (2020).</a:t>
            </a:r>
          </a:p>
          <a:p>
            <a:r>
              <a:rPr lang="en-ZA" sz="1100" dirty="0" err="1" smtClean="0">
                <a:latin typeface="Times New Roman" pitchFamily="18" charset="0"/>
                <a:cs typeface="Times New Roman" pitchFamily="18" charset="0"/>
              </a:rPr>
              <a:t>Haider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 Merchant, </a:t>
            </a:r>
            <a:r>
              <a:rPr lang="en-ZA" sz="1100" dirty="0" err="1" smtClean="0">
                <a:latin typeface="Times New Roman" pitchFamily="18" charset="0"/>
                <a:cs typeface="Times New Roman" pitchFamily="18" charset="0"/>
              </a:rPr>
              <a:t>Taona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ZA" sz="1100" dirty="0" err="1" smtClean="0">
                <a:latin typeface="Times New Roman" pitchFamily="18" charset="0"/>
                <a:cs typeface="Times New Roman" pitchFamily="18" charset="0"/>
              </a:rPr>
              <a:t>Nyamapfene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, An evaluation of educational interventions aimed at preparing medical students for discharge summary writing: a rapid review of the literature, Irish Journal of Medical Science (1971 -), 10.1007/s11845-020-02325-0, (2020)</a:t>
            </a:r>
          </a:p>
          <a:p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Health and Social Care Information Centre, Academy of Medical Royal Colleges. Standards for the clinical structure and content of patient records [Internet]. London: Health and Social Care Information Centre, Academy of Medical Royal Colleges; 2013 p. 37 – 44.</a:t>
            </a:r>
          </a:p>
          <a:p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J Family Med Prim Care.,2013 Apr-Jun; 2(2): 145–148 </a:t>
            </a:r>
            <a:r>
              <a:rPr lang="en-ZA" sz="1100" i="1" dirty="0" smtClean="0">
                <a:latin typeface="Times New Roman" pitchFamily="18" charset="0"/>
                <a:cs typeface="Times New Roman" pitchFamily="18" charset="0"/>
              </a:rPr>
              <a:t>Structured Printed Referral Letter (Form Letter); Saves Time and Improves Communication 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R.P.J.C. </a:t>
            </a:r>
            <a:r>
              <a:rPr lang="en-ZA" sz="1100" dirty="0" err="1" smtClean="0">
                <a:latin typeface="Times New Roman" pitchFamily="18" charset="0"/>
                <a:cs typeface="Times New Roman" pitchFamily="18" charset="0"/>
              </a:rPr>
              <a:t>Ramanayake</a:t>
            </a:r>
            <a:endParaRPr lang="en-ZA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ZA" sz="1100" dirty="0" err="1" smtClean="0">
                <a:latin typeface="Times New Roman" pitchFamily="18" charset="0"/>
                <a:cs typeface="Times New Roman" pitchFamily="18" charset="0"/>
              </a:rPr>
              <a:t>Kripalani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 S, </a:t>
            </a:r>
            <a:r>
              <a:rPr lang="en-ZA" sz="1100" dirty="0" err="1" smtClean="0">
                <a:latin typeface="Times New Roman" pitchFamily="18" charset="0"/>
                <a:cs typeface="Times New Roman" pitchFamily="18" charset="0"/>
              </a:rPr>
              <a:t>LeFevre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 F, Phillips CO </a:t>
            </a:r>
            <a:r>
              <a:rPr lang="en-ZA" sz="1100" i="1" dirty="0" smtClean="0">
                <a:latin typeface="Times New Roman" pitchFamily="18" charset="0"/>
                <a:cs typeface="Times New Roman" pitchFamily="18" charset="0"/>
              </a:rPr>
              <a:t>et al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. Deficits in communication and information transfer between hospital-based and primary care physicians: implications for patient safety and continuity of care. </a:t>
            </a:r>
            <a:r>
              <a:rPr lang="en-ZA" sz="1100" i="1" dirty="0" smtClean="0">
                <a:latin typeface="Times New Roman" pitchFamily="18" charset="0"/>
                <a:cs typeface="Times New Roman" pitchFamily="18" charset="0"/>
              </a:rPr>
              <a:t>JAMA. 2007;297:831–41</a:t>
            </a:r>
            <a:endParaRPr lang="en-ZA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Prim </a:t>
            </a:r>
            <a:r>
              <a:rPr lang="en-ZA" sz="1100" dirty="0">
                <a:latin typeface="Times New Roman" pitchFamily="18" charset="0"/>
                <a:cs typeface="Times New Roman" pitchFamily="18" charset="0"/>
              </a:rPr>
              <a:t>Health Care Res Dev. 2018 May; 19(3): 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211–222. Published </a:t>
            </a:r>
            <a:r>
              <a:rPr lang="en-ZA" sz="1100" dirty="0">
                <a:latin typeface="Times New Roman" pitchFamily="18" charset="0"/>
                <a:cs typeface="Times New Roman" pitchFamily="18" charset="0"/>
              </a:rPr>
              <a:t>online 2017 Dec </a:t>
            </a:r>
            <a:r>
              <a:rPr lang="en-ZA" sz="1100" i="1" dirty="0" smtClean="0">
                <a:latin typeface="Times New Roman" pitchFamily="18" charset="0"/>
                <a:cs typeface="Times New Roman" pitchFamily="18" charset="0"/>
              </a:rPr>
              <a:t>7 Improving </a:t>
            </a:r>
            <a:r>
              <a:rPr lang="en-ZA" sz="1100" i="1" dirty="0">
                <a:latin typeface="Times New Roman" pitchFamily="18" charset="0"/>
                <a:cs typeface="Times New Roman" pitchFamily="18" charset="0"/>
              </a:rPr>
              <a:t>quality of referral letters from primary to secondary care: a literature review and discussion </a:t>
            </a:r>
            <a:r>
              <a:rPr lang="en-ZA" sz="1100" i="1" dirty="0" smtClean="0">
                <a:latin typeface="Times New Roman" pitchFamily="18" charset="0"/>
                <a:cs typeface="Times New Roman" pitchFamily="18" charset="0"/>
              </a:rPr>
              <a:t>paper. 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Patrick </a:t>
            </a:r>
            <a:r>
              <a:rPr lang="en-ZA" sz="1100" dirty="0">
                <a:latin typeface="Times New Roman" pitchFamily="18" charset="0"/>
                <a:cs typeface="Times New Roman" pitchFamily="18" charset="0"/>
              </a:rPr>
              <a:t>Tobin-</a:t>
            </a:r>
            <a:r>
              <a:rPr lang="en-ZA" sz="1100" dirty="0" err="1">
                <a:latin typeface="Times New Roman" pitchFamily="18" charset="0"/>
                <a:cs typeface="Times New Roman" pitchFamily="18" charset="0"/>
              </a:rPr>
              <a:t>Schnittger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ZA" sz="1100" dirty="0">
                <a:latin typeface="Times New Roman" pitchFamily="18" charset="0"/>
                <a:cs typeface="Times New Roman" pitchFamily="18" charset="0"/>
              </a:rPr>
              <a:t> Jane </a:t>
            </a:r>
            <a:r>
              <a:rPr lang="en-ZA" sz="1100" dirty="0" err="1" smtClean="0">
                <a:latin typeface="Times New Roman" pitchFamily="18" charset="0"/>
                <a:cs typeface="Times New Roman" pitchFamily="18" charset="0"/>
              </a:rPr>
              <a:t>O’Doherty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ZA" sz="1100" baseline="30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Ray </a:t>
            </a:r>
            <a:r>
              <a:rPr lang="en-ZA" sz="1100" dirty="0">
                <a:latin typeface="Times New Roman" pitchFamily="18" charset="0"/>
                <a:cs typeface="Times New Roman" pitchFamily="18" charset="0"/>
              </a:rPr>
              <a:t>O’Connor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ZA" sz="1100" dirty="0">
                <a:latin typeface="Times New Roman" pitchFamily="18" charset="0"/>
                <a:cs typeface="Times New Roman" pitchFamily="18" charset="0"/>
              </a:rPr>
              <a:t> and Andrew </a:t>
            </a:r>
            <a:r>
              <a:rPr lang="en-ZA" sz="1100" dirty="0" err="1" smtClean="0">
                <a:latin typeface="Times New Roman" pitchFamily="18" charset="0"/>
                <a:cs typeface="Times New Roman" pitchFamily="18" charset="0"/>
              </a:rPr>
              <a:t>O’Regan</a:t>
            </a:r>
            <a:endParaRPr lang="en-ZA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Scottish Intercollegiate Guidelines Network (1998). </a:t>
            </a:r>
            <a:r>
              <a:rPr lang="en-ZA" sz="1100" i="1" dirty="0" smtClean="0">
                <a:latin typeface="Times New Roman" pitchFamily="18" charset="0"/>
                <a:cs typeface="Times New Roman" pitchFamily="18" charset="0"/>
              </a:rPr>
              <a:t>Report on a Recommended Referral Document </a:t>
            </a:r>
          </a:p>
          <a:p>
            <a:r>
              <a:rPr lang="en-ZA" sz="1100" dirty="0" err="1" smtClean="0">
                <a:latin typeface="Times New Roman" pitchFamily="18" charset="0"/>
                <a:cs typeface="Times New Roman" pitchFamily="18" charset="0"/>
              </a:rPr>
              <a:t>Stopford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 E, </a:t>
            </a:r>
            <a:r>
              <a:rPr lang="en-ZA" sz="1100" dirty="0" err="1" smtClean="0">
                <a:latin typeface="Times New Roman" pitchFamily="18" charset="0"/>
                <a:cs typeface="Times New Roman" pitchFamily="18" charset="0"/>
              </a:rPr>
              <a:t>Ninan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 S, Spencer N. How to write a discharge summary. </a:t>
            </a:r>
            <a:r>
              <a:rPr lang="en-ZA" sz="1100" i="1" dirty="0" smtClean="0">
                <a:latin typeface="Times New Roman" pitchFamily="18" charset="0"/>
                <a:cs typeface="Times New Roman" pitchFamily="18" charset="0"/>
              </a:rPr>
              <a:t>BMJ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 . 2015: 351 2696 doi:10.1136/sbmj.h2696</a:t>
            </a:r>
          </a:p>
          <a:p>
            <a:r>
              <a:rPr lang="en-ZA" sz="1100" dirty="0" err="1" smtClean="0">
                <a:latin typeface="Times New Roman" pitchFamily="18" charset="0"/>
                <a:cs typeface="Times New Roman" pitchFamily="18" charset="0"/>
              </a:rPr>
              <a:t>Zietlow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 KE, </a:t>
            </a:r>
            <a:r>
              <a:rPr lang="en-ZA" sz="1100" dirty="0" err="1" smtClean="0">
                <a:latin typeface="Times New Roman" pitchFamily="18" charset="0"/>
                <a:cs typeface="Times New Roman" pitchFamily="18" charset="0"/>
              </a:rPr>
              <a:t>Gillum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 M, Hale SL, </a:t>
            </a:r>
            <a:r>
              <a:rPr lang="en-ZA" sz="1100" i="1" dirty="0" smtClean="0">
                <a:latin typeface="Times New Roman" pitchFamily="18" charset="0"/>
                <a:cs typeface="Times New Roman" pitchFamily="18" charset="0"/>
              </a:rPr>
              <a:t>et al.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 A novel curriculum to train physician assistant students how to write effective discharge summaries. </a:t>
            </a:r>
            <a:r>
              <a:rPr lang="en-ZA" sz="1100" i="1" dirty="0" smtClean="0">
                <a:latin typeface="Times New Roman" pitchFamily="18" charset="0"/>
                <a:cs typeface="Times New Roman" pitchFamily="18" charset="0"/>
              </a:rPr>
              <a:t>Medical Education Online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. 2019.       </a:t>
            </a:r>
            <a:r>
              <a:rPr lang="en-ZA" sz="1100" dirty="0" err="1" smtClean="0">
                <a:latin typeface="Times New Roman" pitchFamily="18" charset="0"/>
                <a:cs typeface="Times New Roman" pitchFamily="18" charset="0"/>
              </a:rPr>
              <a:t>doi</a:t>
            </a:r>
            <a:r>
              <a:rPr lang="en-ZA" sz="1100" dirty="0" smtClean="0">
                <a:latin typeface="Times New Roman" pitchFamily="18" charset="0"/>
                <a:cs typeface="Times New Roman" pitchFamily="18" charset="0"/>
              </a:rPr>
              <a:t>: 10.1080/10872981.2019.1648944, 24, 1. </a:t>
            </a:r>
          </a:p>
          <a:p>
            <a:endParaRPr lang="en-ZA" sz="11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ZA" sz="1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909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817583"/>
            <a:ext cx="6552728" cy="1171258"/>
          </a:xfr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ZA" b="1" dirty="0" smtClean="0"/>
              <a:t>How To Write a Quality Discharge Summary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7290" y="2254080"/>
            <a:ext cx="6500858" cy="3603812"/>
          </a:xfrm>
          <a:solidFill>
            <a:srgbClr val="E7BBDE"/>
          </a:solidFill>
        </p:spPr>
        <p:txBody>
          <a:bodyPr>
            <a:normAutofit/>
          </a:bodyPr>
          <a:lstStyle/>
          <a:p>
            <a:pPr marL="457200" lvl="0" indent="-457200" fontAlgn="base">
              <a:buFont typeface="+mj-lt"/>
              <a:buAutoNum type="arabicPeriod"/>
            </a:pP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Details – Patient, doctor, and institution</a:t>
            </a:r>
          </a:p>
          <a:p>
            <a:pPr marL="457200" lvl="0" indent="-457200" fontAlgn="base">
              <a:buFont typeface="+mj-lt"/>
              <a:buAutoNum type="arabicPeriod"/>
            </a:pP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Past medical history, reason for admission and final diagnosis</a:t>
            </a:r>
          </a:p>
          <a:p>
            <a:pPr marL="457200" lvl="0" indent="-457200" fontAlgn="base">
              <a:buFont typeface="+mj-lt"/>
              <a:buAutoNum type="arabicPeriod"/>
            </a:pP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Significant findings, procedures, treatment, and services provided</a:t>
            </a:r>
          </a:p>
          <a:p>
            <a:pPr marL="457200" lvl="0" indent="-457200" fontAlgn="base">
              <a:buFont typeface="+mj-lt"/>
              <a:buAutoNum type="arabicPeriod"/>
            </a:pP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Education provided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Follow-up care plan</a:t>
            </a:r>
          </a:p>
          <a:p>
            <a:pPr marL="457200" lvl="0" indent="-457200" fontAlgn="base">
              <a:buFont typeface="+mj-lt"/>
              <a:buAutoNum type="arabicPeriod"/>
            </a:pP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Medications</a:t>
            </a:r>
          </a:p>
        </p:txBody>
      </p:sp>
      <p:pic>
        <p:nvPicPr>
          <p:cNvPr id="2052" name="Picture 4" descr="Medical Writing | Digital Healthcare Marketing | medtextpert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218" y="3857628"/>
            <a:ext cx="2357434" cy="21431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5203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35139" t="16601" r="37408" b="9179"/>
          <a:stretch>
            <a:fillRect/>
          </a:stretch>
        </p:blipFill>
        <p:spPr bwMode="auto">
          <a:xfrm>
            <a:off x="2000232" y="571480"/>
            <a:ext cx="4572032" cy="5698554"/>
          </a:xfrm>
          <a:prstGeom prst="rect">
            <a:avLst/>
          </a:prstGeom>
          <a:noFill/>
          <a:ln w="9525">
            <a:solidFill>
              <a:srgbClr val="E7BBDE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b="1" dirty="0" smtClean="0"/>
              <a:t>1. Details</a:t>
            </a:r>
            <a:endParaRPr lang="en-ZA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35139" t="16601" r="37408" b="9179"/>
          <a:stretch>
            <a:fillRect/>
          </a:stretch>
        </p:blipFill>
        <p:spPr bwMode="auto">
          <a:xfrm>
            <a:off x="2000232" y="571480"/>
            <a:ext cx="4572032" cy="5698554"/>
          </a:xfrm>
          <a:prstGeom prst="rect">
            <a:avLst/>
          </a:prstGeom>
          <a:noFill/>
          <a:ln w="9525">
            <a:solidFill>
              <a:srgbClr val="E7BBDE"/>
            </a:solidFill>
            <a:miter lim="800000"/>
            <a:headEnd/>
            <a:tailEnd/>
          </a:ln>
          <a:effectLst/>
        </p:spPr>
      </p:pic>
      <p:sp>
        <p:nvSpPr>
          <p:cNvPr id="8" name="Oval 7"/>
          <p:cNvSpPr/>
          <p:nvPr/>
        </p:nvSpPr>
        <p:spPr>
          <a:xfrm>
            <a:off x="5143504" y="714356"/>
            <a:ext cx="1428760" cy="1857388"/>
          </a:xfrm>
          <a:prstGeom prst="ellipse">
            <a:avLst/>
          </a:prstGeom>
          <a:solidFill>
            <a:srgbClr val="FFD9FF">
              <a:alpha val="5411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Oval 8"/>
          <p:cNvSpPr/>
          <p:nvPr/>
        </p:nvSpPr>
        <p:spPr>
          <a:xfrm>
            <a:off x="2071670" y="2500306"/>
            <a:ext cx="4429156" cy="1071570"/>
          </a:xfrm>
          <a:prstGeom prst="ellipse">
            <a:avLst/>
          </a:prstGeom>
          <a:solidFill>
            <a:srgbClr val="FFD9FF">
              <a:alpha val="5411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Oval 9"/>
          <p:cNvSpPr/>
          <p:nvPr/>
        </p:nvSpPr>
        <p:spPr>
          <a:xfrm>
            <a:off x="2143108" y="4929198"/>
            <a:ext cx="4429156" cy="642942"/>
          </a:xfrm>
          <a:prstGeom prst="ellipse">
            <a:avLst/>
          </a:prstGeom>
          <a:solidFill>
            <a:srgbClr val="FFD9FF">
              <a:alpha val="5411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2254080"/>
            <a:ext cx="6196405" cy="3603812"/>
          </a:xfrm>
          <a:solidFill>
            <a:srgbClr val="E7BBDE"/>
          </a:solidFill>
        </p:spPr>
        <p:txBody>
          <a:bodyPr>
            <a:normAutofit/>
          </a:bodyPr>
          <a:lstStyle/>
          <a:p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Patient Details: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Full name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Date of birth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Patient sex and gender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ID number or hospital number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Address and contact details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Safety alerts (</a:t>
            </a:r>
            <a:r>
              <a:rPr lang="en-ZA" dirty="0" err="1" smtClean="0">
                <a:latin typeface="Times New Roman" pitchFamily="18" charset="0"/>
                <a:cs typeface="Times New Roman" pitchFamily="18" charset="0"/>
              </a:rPr>
              <a:t>Jehova’s</a:t>
            </a: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 witness; allergies)</a:t>
            </a:r>
          </a:p>
          <a:p>
            <a:pPr lvl="1"/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Next of kin/emergency contact</a:t>
            </a:r>
          </a:p>
          <a:p>
            <a:endParaRPr lang="en-Z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b="1" dirty="0" smtClean="0"/>
              <a:t>1. Details</a:t>
            </a:r>
            <a:endParaRPr lang="en-ZA" b="1" dirty="0"/>
          </a:p>
        </p:txBody>
      </p:sp>
      <p:pic>
        <p:nvPicPr>
          <p:cNvPr id="9" name="Picture 2" descr="Medical Writing Career Path: Salary, Job Responsibilities, and Skills |  FlexJobs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E7BBDE">
                <a:tint val="45000"/>
                <a:satMod val="400000"/>
              </a:srgbClr>
            </a:duotone>
          </a:blip>
          <a:srcRect l="30769" r="30769"/>
          <a:stretch>
            <a:fillRect/>
          </a:stretch>
        </p:blipFill>
        <p:spPr bwMode="auto">
          <a:xfrm>
            <a:off x="5857884" y="2357430"/>
            <a:ext cx="1714512" cy="2214578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 l="54442" t="19392" r="37408" b="71304"/>
          <a:stretch>
            <a:fillRect/>
          </a:stretch>
        </p:blipFill>
        <p:spPr bwMode="auto">
          <a:xfrm>
            <a:off x="6286513" y="5143512"/>
            <a:ext cx="2143140" cy="1139248"/>
          </a:xfrm>
          <a:prstGeom prst="rect">
            <a:avLst/>
          </a:prstGeom>
          <a:noFill/>
          <a:ln w="9525">
            <a:solidFill>
              <a:srgbClr val="E7BBDE"/>
            </a:solidFill>
            <a:miter lim="800000"/>
            <a:headEnd/>
            <a:tailEnd/>
          </a:ln>
          <a:effectLst/>
        </p:spPr>
      </p:pic>
      <p:sp>
        <p:nvSpPr>
          <p:cNvPr id="7" name="Oval 6"/>
          <p:cNvSpPr/>
          <p:nvPr/>
        </p:nvSpPr>
        <p:spPr>
          <a:xfrm>
            <a:off x="6286512" y="5143512"/>
            <a:ext cx="2143140" cy="1143008"/>
          </a:xfrm>
          <a:prstGeom prst="ellipse">
            <a:avLst/>
          </a:prstGeom>
          <a:solidFill>
            <a:srgbClr val="FFD9FF">
              <a:alpha val="27843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2976" y="1000108"/>
            <a:ext cx="6715172" cy="3000396"/>
          </a:xfrm>
          <a:solidFill>
            <a:srgbClr val="E7BBDE"/>
          </a:solidFill>
        </p:spPr>
        <p:txBody>
          <a:bodyPr>
            <a:normAutofit/>
          </a:bodyPr>
          <a:lstStyle/>
          <a:p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Doctor’s Details:</a:t>
            </a:r>
          </a:p>
          <a:p>
            <a:pPr lvl="1"/>
            <a:r>
              <a:rPr lang="en-ZA" sz="2000" dirty="0" smtClean="0">
                <a:latin typeface="Times New Roman" pitchFamily="18" charset="0"/>
                <a:cs typeface="Times New Roman" pitchFamily="18" charset="0"/>
              </a:rPr>
              <a:t>Name</a:t>
            </a:r>
          </a:p>
          <a:p>
            <a:pPr lvl="1"/>
            <a:r>
              <a:rPr lang="en-ZA" sz="2000" dirty="0" smtClean="0">
                <a:latin typeface="Times New Roman" pitchFamily="18" charset="0"/>
                <a:cs typeface="Times New Roman" pitchFamily="18" charset="0"/>
              </a:rPr>
              <a:t>HPCSA number</a:t>
            </a:r>
          </a:p>
          <a:p>
            <a:pPr lvl="1"/>
            <a:r>
              <a:rPr lang="en-ZA" sz="2000" dirty="0" smtClean="0">
                <a:latin typeface="Times New Roman" pitchFamily="18" charset="0"/>
                <a:cs typeface="Times New Roman" pitchFamily="18" charset="0"/>
              </a:rPr>
              <a:t>Qualifications</a:t>
            </a:r>
          </a:p>
          <a:p>
            <a:pPr lvl="1"/>
            <a:r>
              <a:rPr lang="en-ZA" sz="2000" dirty="0" smtClean="0">
                <a:latin typeface="Times New Roman" pitchFamily="18" charset="0"/>
                <a:cs typeface="Times New Roman" pitchFamily="18" charset="0"/>
              </a:rPr>
              <a:t>Contact number</a:t>
            </a:r>
          </a:p>
          <a:p>
            <a:pPr lvl="1"/>
            <a:r>
              <a:rPr lang="en-ZA" sz="2000" dirty="0" smtClean="0">
                <a:latin typeface="Times New Roman" pitchFamily="18" charset="0"/>
                <a:cs typeface="Times New Roman" pitchFamily="18" charset="0"/>
              </a:rPr>
              <a:t>Signature</a:t>
            </a:r>
            <a:endParaRPr lang="en-ZA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 l="54442" t="29627" r="37408" b="58277"/>
          <a:stretch>
            <a:fillRect/>
          </a:stretch>
        </p:blipFill>
        <p:spPr bwMode="auto">
          <a:xfrm>
            <a:off x="5000628" y="2214554"/>
            <a:ext cx="2297006" cy="1571636"/>
          </a:xfrm>
          <a:prstGeom prst="rect">
            <a:avLst/>
          </a:prstGeom>
          <a:noFill/>
          <a:ln w="9525">
            <a:solidFill>
              <a:srgbClr val="E7BBDE"/>
            </a:solidFill>
            <a:miter lim="800000"/>
            <a:headEnd/>
            <a:tailEnd/>
          </a:ln>
          <a:effectLst/>
        </p:spPr>
      </p:pic>
      <p:sp>
        <p:nvSpPr>
          <p:cNvPr id="11" name="Oval 10"/>
          <p:cNvSpPr/>
          <p:nvPr/>
        </p:nvSpPr>
        <p:spPr>
          <a:xfrm>
            <a:off x="4786314" y="1928802"/>
            <a:ext cx="2714644" cy="2000264"/>
          </a:xfrm>
          <a:prstGeom prst="ellipse">
            <a:avLst/>
          </a:prstGeom>
          <a:solidFill>
            <a:srgbClr val="FFD9FF">
              <a:alpha val="5411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16180</TotalTime>
  <Words>742</Words>
  <Application>Microsoft Office PowerPoint</Application>
  <PresentationFormat>On-screen Show (4:3)</PresentationFormat>
  <Paragraphs>200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Pushpin</vt:lpstr>
      <vt:lpstr>Discharge Summary &amp; Patient Referral Letter</vt:lpstr>
      <vt:lpstr>Discharge Summary</vt:lpstr>
      <vt:lpstr>An International Dilemma</vt:lpstr>
      <vt:lpstr>How To Write a Quality Discharge Summary</vt:lpstr>
      <vt:lpstr>PowerPoint Presentation</vt:lpstr>
      <vt:lpstr>1. Details</vt:lpstr>
      <vt:lpstr>PowerPoint Presentation</vt:lpstr>
      <vt:lpstr>1. Details</vt:lpstr>
      <vt:lpstr>PowerPoint Presentation</vt:lpstr>
      <vt:lpstr>PowerPoint Presentation</vt:lpstr>
      <vt:lpstr>2. PMH, Reason for admission, Final diagnosis</vt:lpstr>
      <vt:lpstr>PowerPoint Presentation</vt:lpstr>
      <vt:lpstr>2. PMH, Reason for admission, Final diagnosis</vt:lpstr>
      <vt:lpstr>3. Procedures and Findings</vt:lpstr>
      <vt:lpstr>PowerPoint Presentation</vt:lpstr>
      <vt:lpstr>3. Procedures and Findings</vt:lpstr>
      <vt:lpstr>4. Education provided 5. Follow-up care plan</vt:lpstr>
      <vt:lpstr>6. Medications</vt:lpstr>
      <vt:lpstr>PowerPoint Presentation</vt:lpstr>
      <vt:lpstr>6. Medications</vt:lpstr>
      <vt:lpstr>Patient Referral Letter </vt:lpstr>
      <vt:lpstr>PowerPoint Presentation</vt:lpstr>
      <vt:lpstr>PowerPoint Presentation</vt:lpstr>
      <vt:lpstr>Key components of Referral letters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PRACTICAL EXAMPLE…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Discharge Summary &amp; Patient Referral Letter</dc:title>
  <dc:creator>Tahl</dc:creator>
  <cp:lastModifiedBy>Tahl</cp:lastModifiedBy>
  <cp:revision>57</cp:revision>
  <dcterms:created xsi:type="dcterms:W3CDTF">2021-03-01T19:37:32Z</dcterms:created>
  <dcterms:modified xsi:type="dcterms:W3CDTF">2021-03-16T19:51:57Z</dcterms:modified>
</cp:coreProperties>
</file>