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34" r:id="rId1"/>
  </p:sldMasterIdLst>
  <p:notesMasterIdLst>
    <p:notesMasterId r:id="rId27"/>
  </p:notesMasterIdLst>
  <p:sldIdLst>
    <p:sldId id="256" r:id="rId2"/>
    <p:sldId id="257" r:id="rId3"/>
    <p:sldId id="258" r:id="rId4"/>
    <p:sldId id="259" r:id="rId5"/>
    <p:sldId id="260" r:id="rId6"/>
    <p:sldId id="262" r:id="rId7"/>
    <p:sldId id="261" r:id="rId8"/>
    <p:sldId id="263" r:id="rId9"/>
    <p:sldId id="264" r:id="rId10"/>
    <p:sldId id="282" r:id="rId11"/>
    <p:sldId id="279" r:id="rId12"/>
    <p:sldId id="266" r:id="rId13"/>
    <p:sldId id="267" r:id="rId14"/>
    <p:sldId id="268" r:id="rId15"/>
    <p:sldId id="269" r:id="rId16"/>
    <p:sldId id="270" r:id="rId17"/>
    <p:sldId id="280" r:id="rId18"/>
    <p:sldId id="281" r:id="rId19"/>
    <p:sldId id="272" r:id="rId20"/>
    <p:sldId id="273" r:id="rId21"/>
    <p:sldId id="271" r:id="rId22"/>
    <p:sldId id="275" r:id="rId23"/>
    <p:sldId id="276" r:id="rId24"/>
    <p:sldId id="278"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65" autoAdjust="0"/>
    <p:restoredTop sz="94291" autoAdjust="0"/>
  </p:normalViewPr>
  <p:slideViewPr>
    <p:cSldViewPr snapToGrid="0">
      <p:cViewPr varScale="1">
        <p:scale>
          <a:sx n="99" d="100"/>
          <a:sy n="99" d="100"/>
        </p:scale>
        <p:origin x="5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901ED-2DCB-4498-BB4C-596186670CFC}" type="datetimeFigureOut">
              <a:rPr lang="en-ZA" smtClean="0"/>
              <a:t>2021/03/23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AEB3A9-B4E4-4B5D-9BE3-D9FD76F9A8F7}" type="slidenum">
              <a:rPr lang="en-ZA" smtClean="0"/>
              <a:t>‹#›</a:t>
            </a:fld>
            <a:endParaRPr lang="en-ZA"/>
          </a:p>
        </p:txBody>
      </p:sp>
    </p:spTree>
    <p:extLst>
      <p:ext uri="{BB962C8B-B14F-4D97-AF65-F5344CB8AC3E}">
        <p14:creationId xmlns:p14="http://schemas.microsoft.com/office/powerpoint/2010/main" val="713666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Diagnosis of each in terms of DSM will not be discussed due to time constraints. </a:t>
            </a:r>
          </a:p>
          <a:p>
            <a:r>
              <a:rPr lang="en-US" dirty="0"/>
              <a:t>General: present with perceptual disturbances such as hallucinations; disturbances in thought process such as delusions. They also present with disorganized behavior/speech. Collateral generally gives a history of functional disturbance (social/academic/occupational). More often than not, are resistant to medical intervention and thus are generally admitted under the MHCA as involuntary users </a:t>
            </a:r>
          </a:p>
        </p:txBody>
      </p:sp>
      <p:sp>
        <p:nvSpPr>
          <p:cNvPr id="4" name="Slide Number Placeholder 3"/>
          <p:cNvSpPr>
            <a:spLocks noGrp="1"/>
          </p:cNvSpPr>
          <p:nvPr>
            <p:ph type="sldNum" sz="quarter" idx="5"/>
          </p:nvPr>
        </p:nvSpPr>
        <p:spPr/>
        <p:txBody>
          <a:bodyPr/>
          <a:lstStyle/>
          <a:p>
            <a:fld id="{64802D35-883D-6E4C-9465-ACB9B9118243}" type="slidenum">
              <a:rPr lang="en-US" smtClean="0"/>
              <a:t>12</a:t>
            </a:fld>
            <a:endParaRPr lang="en-US"/>
          </a:p>
        </p:txBody>
      </p:sp>
    </p:spTree>
    <p:extLst>
      <p:ext uri="{BB962C8B-B14F-4D97-AF65-F5344CB8AC3E}">
        <p14:creationId xmlns:p14="http://schemas.microsoft.com/office/powerpoint/2010/main" val="229795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Ruling out medication conditions: FBC/diff/UE/CMP/LFT/</a:t>
            </a:r>
            <a:r>
              <a:rPr lang="en-US" dirty="0" err="1"/>
              <a:t>vit</a:t>
            </a:r>
            <a:r>
              <a:rPr lang="en-US" dirty="0"/>
              <a:t> B12/RPR/HIV. If patient is know RVD, LP may be required to rule out meningitis. It extremely important to note that when an elderly patient presents with acute psychosis, delirium should be ruled out. It is very uncommon for an elderly patient to present as an index mental health care user. A CT scan in this case may be necessary. </a:t>
            </a:r>
          </a:p>
          <a:p>
            <a:r>
              <a:rPr lang="en-US" dirty="0"/>
              <a:t>Urine multidrug screen also needs to be taken. </a:t>
            </a:r>
          </a:p>
          <a:p>
            <a:endParaRPr lang="en-US" dirty="0"/>
          </a:p>
          <a:p>
            <a:r>
              <a:rPr lang="en-US"/>
              <a:t>Psychoeducation: </a:t>
            </a:r>
            <a:r>
              <a:rPr lang="en-US" dirty="0"/>
              <a:t>on signs of relapse and compliance </a:t>
            </a:r>
          </a:p>
          <a:p>
            <a:r>
              <a:rPr lang="en-US" dirty="0"/>
              <a:t>If no response to drug after 4 weeks, then switch drug. If there is a response, titrate dose. It may also be necessary to use long acting preparations if relapse due to non-adherence</a:t>
            </a:r>
          </a:p>
          <a:p>
            <a:r>
              <a:rPr lang="en-US" dirty="0"/>
              <a:t>At chronic phase; important to continuously assess risk to self, others and property; and to document such clearly in OPD files. Its also important to assess risk of relapse/signs of relapse early. </a:t>
            </a:r>
          </a:p>
        </p:txBody>
      </p:sp>
      <p:sp>
        <p:nvSpPr>
          <p:cNvPr id="4" name="Slide Number Placeholder 3"/>
          <p:cNvSpPr>
            <a:spLocks noGrp="1"/>
          </p:cNvSpPr>
          <p:nvPr>
            <p:ph type="sldNum" sz="quarter" idx="5"/>
          </p:nvPr>
        </p:nvSpPr>
        <p:spPr/>
        <p:txBody>
          <a:bodyPr/>
          <a:lstStyle/>
          <a:p>
            <a:fld id="{64802D35-883D-6E4C-9465-ACB9B9118243}" type="slidenum">
              <a:rPr lang="en-US" smtClean="0"/>
              <a:t>13</a:t>
            </a:fld>
            <a:endParaRPr lang="en-US"/>
          </a:p>
        </p:txBody>
      </p:sp>
    </p:spTree>
    <p:extLst>
      <p:ext uri="{BB962C8B-B14F-4D97-AF65-F5344CB8AC3E}">
        <p14:creationId xmlns:p14="http://schemas.microsoft.com/office/powerpoint/2010/main" val="4273183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use in combining antipsychotics</a:t>
            </a:r>
          </a:p>
          <a:p>
            <a:r>
              <a:rPr lang="en-US" dirty="0"/>
              <a:t>Atypical antipsychotics: same efficacy as typical but better side effect profile </a:t>
            </a:r>
          </a:p>
          <a:p>
            <a:r>
              <a:rPr lang="en-US" dirty="0"/>
              <a:t>Each have their own side effect profile but due to time constraints, will not be able to get into in detail</a:t>
            </a:r>
          </a:p>
          <a:p>
            <a:r>
              <a:rPr lang="en-US" dirty="0"/>
              <a:t>Clozapine: used for refractory cases. Side </a:t>
            </a:r>
            <a:r>
              <a:rPr lang="en-US" dirty="0" err="1"/>
              <a:t>effectcs</a:t>
            </a:r>
            <a:r>
              <a:rPr lang="en-US" dirty="0"/>
              <a:t>: hypersalivation, </a:t>
            </a:r>
            <a:r>
              <a:rPr lang="en-US" dirty="0" err="1"/>
              <a:t>tachyacrdaia</a:t>
            </a:r>
            <a:r>
              <a:rPr lang="en-US" dirty="0"/>
              <a:t>, myocarditis, CMO, agranulocytosis, constipation, seizures</a:t>
            </a:r>
          </a:p>
          <a:p>
            <a:r>
              <a:rPr lang="en-US" dirty="0"/>
              <a:t>When choosing an antipsychotic; choose one that the patient has responded to in the past</a:t>
            </a:r>
          </a:p>
        </p:txBody>
      </p:sp>
      <p:sp>
        <p:nvSpPr>
          <p:cNvPr id="4" name="Slide Number Placeholder 3"/>
          <p:cNvSpPr>
            <a:spLocks noGrp="1"/>
          </p:cNvSpPr>
          <p:nvPr>
            <p:ph type="sldNum" sz="quarter" idx="5"/>
          </p:nvPr>
        </p:nvSpPr>
        <p:spPr/>
        <p:txBody>
          <a:bodyPr/>
          <a:lstStyle/>
          <a:p>
            <a:fld id="{64802D35-883D-6E4C-9465-ACB9B9118243}" type="slidenum">
              <a:rPr lang="en-US" smtClean="0"/>
              <a:t>14</a:t>
            </a:fld>
            <a:endParaRPr lang="en-US"/>
          </a:p>
        </p:txBody>
      </p:sp>
    </p:spTree>
    <p:extLst>
      <p:ext uri="{BB962C8B-B14F-4D97-AF65-F5344CB8AC3E}">
        <p14:creationId xmlns:p14="http://schemas.microsoft.com/office/powerpoint/2010/main" val="1788590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occur with all antipsychotics but predominantly with 1</a:t>
            </a:r>
            <a:r>
              <a:rPr lang="en-US" baseline="30000" dirty="0"/>
              <a:t>st</a:t>
            </a:r>
            <a:r>
              <a:rPr lang="en-US" dirty="0"/>
              <a:t> generation antipsychotics</a:t>
            </a:r>
          </a:p>
          <a:p>
            <a:r>
              <a:rPr lang="en-US" dirty="0"/>
              <a:t>At risk groups include males, those with underlying medical </a:t>
            </a:r>
            <a:r>
              <a:rPr lang="en-US" dirty="0" err="1"/>
              <a:t>conditons</a:t>
            </a:r>
            <a:r>
              <a:rPr lang="en-US" dirty="0"/>
              <a:t> such as epilepsy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Acute dystonia: </a:t>
            </a:r>
            <a:r>
              <a:rPr lang="en-GB" sz="1200" kern="1200" dirty="0">
                <a:solidFill>
                  <a:schemeClr val="tx1"/>
                </a:solidFill>
                <a:effectLst/>
                <a:latin typeface="+mn-lt"/>
                <a:ea typeface="+mn-ea"/>
                <a:cs typeface="+mn-cs"/>
              </a:rPr>
              <a:t>sustained muscle contraction that causes twisting and repetitive movements, abnormal posture or abnormal eye position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Parkinson: </a:t>
            </a:r>
            <a:r>
              <a:rPr lang="en-GB" sz="1200" kern="1200" dirty="0">
                <a:solidFill>
                  <a:schemeClr val="tx1"/>
                </a:solidFill>
                <a:effectLst/>
                <a:latin typeface="+mn-lt"/>
                <a:ea typeface="+mn-ea"/>
                <a:cs typeface="+mn-cs"/>
              </a:rPr>
              <a:t>slow, shuffling gait, delayed responses, masked facies and a pill rolling tremor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Tardive dyskinesia: particularly involving the face, lips and tongue. Only about 50% are reversible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Prophylaxis: only if high risk for EPSE</a:t>
            </a: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64802D35-883D-6E4C-9465-ACB9B9118243}" type="slidenum">
              <a:rPr lang="en-US" smtClean="0"/>
              <a:t>15</a:t>
            </a:fld>
            <a:endParaRPr lang="en-US"/>
          </a:p>
        </p:txBody>
      </p:sp>
    </p:spTree>
    <p:extLst>
      <p:ext uri="{BB962C8B-B14F-4D97-AF65-F5344CB8AC3E}">
        <p14:creationId xmlns:p14="http://schemas.microsoft.com/office/powerpoint/2010/main" val="753214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rare but potential life threatening complication </a:t>
            </a:r>
          </a:p>
          <a:p>
            <a:r>
              <a:rPr lang="en-US" dirty="0"/>
              <a:t>At risk groups: young, initial phase of treatment (naïve), high dose, first generation antipsychotics, given via IM/IVI route, polypharmacy,  multiple co-morbidities, dehydration, previous NMS, family history of NMS </a:t>
            </a:r>
          </a:p>
          <a:p>
            <a:r>
              <a:rPr lang="en-US" dirty="0"/>
              <a:t>Generally; altered mental state is first sign followed by hyperthermia, autonomic dysfunction, muscle rigidity </a:t>
            </a:r>
          </a:p>
          <a:p>
            <a:r>
              <a:rPr lang="en-US" dirty="0"/>
              <a:t>Bromocriptine 2.5mg PO TDS </a:t>
            </a:r>
          </a:p>
          <a:p>
            <a:r>
              <a:rPr lang="en-US" dirty="0"/>
              <a:t>Dantrolene IVI 50-75mg then 6 hourly (maximum of 10mg/kg/d)</a:t>
            </a:r>
          </a:p>
          <a:p>
            <a:r>
              <a:rPr lang="en-US" dirty="0"/>
              <a:t>Lorazepam PO/IV 8-24mg/day</a:t>
            </a:r>
          </a:p>
        </p:txBody>
      </p:sp>
      <p:sp>
        <p:nvSpPr>
          <p:cNvPr id="4" name="Slide Number Placeholder 3"/>
          <p:cNvSpPr>
            <a:spLocks noGrp="1"/>
          </p:cNvSpPr>
          <p:nvPr>
            <p:ph type="sldNum" sz="quarter" idx="5"/>
          </p:nvPr>
        </p:nvSpPr>
        <p:spPr/>
        <p:txBody>
          <a:bodyPr/>
          <a:lstStyle/>
          <a:p>
            <a:fld id="{64802D35-883D-6E4C-9465-ACB9B9118243}" type="slidenum">
              <a:rPr lang="en-US" smtClean="0"/>
              <a:t>16</a:t>
            </a:fld>
            <a:endParaRPr lang="en-US"/>
          </a:p>
        </p:txBody>
      </p:sp>
    </p:spTree>
    <p:extLst>
      <p:ext uri="{BB962C8B-B14F-4D97-AF65-F5344CB8AC3E}">
        <p14:creationId xmlns:p14="http://schemas.microsoft.com/office/powerpoint/2010/main" val="2933954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are 5 important components when assessing suicide: ideation (thoughts), intent, plan, access to lethal means, and history of past suicide attempts.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Key risk factors for suicide include previous suicide attempt, current suicidal plan or ideation, and history of mental illness (most commonly major depressive disorder and substance abuse), access to lethal means, history of childhood sexual/physical abuse, family history of suicide and suicidality in males, adolescents, elderly patients and lesbian, gay, bisexual, and transgender (LGBT) patients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4802D35-883D-6E4C-9465-ACB9B9118243}" type="slidenum">
              <a:rPr lang="en-US" smtClean="0"/>
              <a:t>21</a:t>
            </a:fld>
            <a:endParaRPr lang="en-US"/>
          </a:p>
        </p:txBody>
      </p:sp>
    </p:spTree>
    <p:extLst>
      <p:ext uri="{BB962C8B-B14F-4D97-AF65-F5344CB8AC3E}">
        <p14:creationId xmlns:p14="http://schemas.microsoft.com/office/powerpoint/2010/main" val="2810904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30650B-1652-4C45-BFF8-9B49A55D22FB}" type="datetimeFigureOut">
              <a:rPr lang="en-ZA" smtClean="0"/>
              <a:t>2021/03/23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6C06856-5113-4813-BAEB-82A7B36082D2}" type="slidenum">
              <a:rPr lang="en-ZA" smtClean="0"/>
              <a:t>‹#›</a:t>
            </a:fld>
            <a:endParaRPr lang="en-ZA"/>
          </a:p>
        </p:txBody>
      </p:sp>
    </p:spTree>
    <p:extLst>
      <p:ext uri="{BB962C8B-B14F-4D97-AF65-F5344CB8AC3E}">
        <p14:creationId xmlns:p14="http://schemas.microsoft.com/office/powerpoint/2010/main" val="360478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30650B-1652-4C45-BFF8-9B49A55D22FB}" type="datetimeFigureOut">
              <a:rPr lang="en-ZA" smtClean="0"/>
              <a:t>2021/03/23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6C06856-5113-4813-BAEB-82A7B36082D2}" type="slidenum">
              <a:rPr lang="en-ZA" smtClean="0"/>
              <a:t>‹#›</a:t>
            </a:fld>
            <a:endParaRPr lang="en-ZA"/>
          </a:p>
        </p:txBody>
      </p:sp>
    </p:spTree>
    <p:extLst>
      <p:ext uri="{BB962C8B-B14F-4D97-AF65-F5344CB8AC3E}">
        <p14:creationId xmlns:p14="http://schemas.microsoft.com/office/powerpoint/2010/main" val="988560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230650B-1652-4C45-BFF8-9B49A55D22FB}" type="datetimeFigureOut">
              <a:rPr lang="en-ZA" smtClean="0"/>
              <a:t>2021/03/23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6C06856-5113-4813-BAEB-82A7B36082D2}" type="slidenum">
              <a:rPr lang="en-ZA" smtClean="0"/>
              <a:t>‹#›</a:t>
            </a:fld>
            <a:endParaRPr lang="en-ZA"/>
          </a:p>
        </p:txBody>
      </p:sp>
    </p:spTree>
    <p:extLst>
      <p:ext uri="{BB962C8B-B14F-4D97-AF65-F5344CB8AC3E}">
        <p14:creationId xmlns:p14="http://schemas.microsoft.com/office/powerpoint/2010/main" val="1501587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230650B-1652-4C45-BFF8-9B49A55D22FB}" type="datetimeFigureOut">
              <a:rPr lang="en-ZA" smtClean="0"/>
              <a:t>2021/03/23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6C06856-5113-4813-BAEB-82A7B36082D2}" type="slidenum">
              <a:rPr lang="en-ZA" smtClean="0"/>
              <a:t>‹#›</a:t>
            </a:fld>
            <a:endParaRPr lang="en-ZA"/>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909695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30650B-1652-4C45-BFF8-9B49A55D22FB}" type="datetimeFigureOut">
              <a:rPr lang="en-ZA" smtClean="0"/>
              <a:t>2021/03/23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6C06856-5113-4813-BAEB-82A7B36082D2}" type="slidenum">
              <a:rPr lang="en-ZA" smtClean="0"/>
              <a:t>‹#›</a:t>
            </a:fld>
            <a:endParaRPr lang="en-ZA"/>
          </a:p>
        </p:txBody>
      </p:sp>
    </p:spTree>
    <p:extLst>
      <p:ext uri="{BB962C8B-B14F-4D97-AF65-F5344CB8AC3E}">
        <p14:creationId xmlns:p14="http://schemas.microsoft.com/office/powerpoint/2010/main" val="1554568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230650B-1652-4C45-BFF8-9B49A55D22FB}" type="datetimeFigureOut">
              <a:rPr lang="en-ZA" smtClean="0"/>
              <a:t>2021/03/23</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6C06856-5113-4813-BAEB-82A7B36082D2}" type="slidenum">
              <a:rPr lang="en-ZA" smtClean="0"/>
              <a:t>‹#›</a:t>
            </a:fld>
            <a:endParaRPr lang="en-ZA"/>
          </a:p>
        </p:txBody>
      </p:sp>
    </p:spTree>
    <p:extLst>
      <p:ext uri="{BB962C8B-B14F-4D97-AF65-F5344CB8AC3E}">
        <p14:creationId xmlns:p14="http://schemas.microsoft.com/office/powerpoint/2010/main" val="2708359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230650B-1652-4C45-BFF8-9B49A55D22FB}" type="datetimeFigureOut">
              <a:rPr lang="en-ZA" smtClean="0"/>
              <a:t>2021/03/23</a:t>
            </a:fld>
            <a:endParaRPr lang="en-ZA"/>
          </a:p>
        </p:txBody>
      </p:sp>
      <p:sp>
        <p:nvSpPr>
          <p:cNvPr id="4"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6C06856-5113-4813-BAEB-82A7B36082D2}" type="slidenum">
              <a:rPr lang="en-ZA" smtClean="0"/>
              <a:t>‹#›</a:t>
            </a:fld>
            <a:endParaRPr lang="en-ZA"/>
          </a:p>
        </p:txBody>
      </p:sp>
    </p:spTree>
    <p:extLst>
      <p:ext uri="{BB962C8B-B14F-4D97-AF65-F5344CB8AC3E}">
        <p14:creationId xmlns:p14="http://schemas.microsoft.com/office/powerpoint/2010/main" val="687463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30650B-1652-4C45-BFF8-9B49A55D22FB}" type="datetimeFigureOut">
              <a:rPr lang="en-ZA" smtClean="0"/>
              <a:t>2021/03/23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6C06856-5113-4813-BAEB-82A7B36082D2}" type="slidenum">
              <a:rPr lang="en-ZA" smtClean="0"/>
              <a:t>‹#›</a:t>
            </a:fld>
            <a:endParaRPr lang="en-ZA"/>
          </a:p>
        </p:txBody>
      </p:sp>
    </p:spTree>
    <p:extLst>
      <p:ext uri="{BB962C8B-B14F-4D97-AF65-F5344CB8AC3E}">
        <p14:creationId xmlns:p14="http://schemas.microsoft.com/office/powerpoint/2010/main" val="1760179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30650B-1652-4C45-BFF8-9B49A55D22FB}" type="datetimeFigureOut">
              <a:rPr lang="en-ZA" smtClean="0"/>
              <a:t>2021/03/23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6C06856-5113-4813-BAEB-82A7B36082D2}" type="slidenum">
              <a:rPr lang="en-ZA" smtClean="0"/>
              <a:t>‹#›</a:t>
            </a:fld>
            <a:endParaRPr lang="en-ZA"/>
          </a:p>
        </p:txBody>
      </p:sp>
    </p:spTree>
    <p:extLst>
      <p:ext uri="{BB962C8B-B14F-4D97-AF65-F5344CB8AC3E}">
        <p14:creationId xmlns:p14="http://schemas.microsoft.com/office/powerpoint/2010/main" val="412021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30650B-1652-4C45-BFF8-9B49A55D22FB}" type="datetimeFigureOut">
              <a:rPr lang="en-ZA" smtClean="0"/>
              <a:t>2021/03/23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6C06856-5113-4813-BAEB-82A7B36082D2}" type="slidenum">
              <a:rPr lang="en-ZA" smtClean="0"/>
              <a:t>‹#›</a:t>
            </a:fld>
            <a:endParaRPr lang="en-ZA"/>
          </a:p>
        </p:txBody>
      </p:sp>
    </p:spTree>
    <p:extLst>
      <p:ext uri="{BB962C8B-B14F-4D97-AF65-F5344CB8AC3E}">
        <p14:creationId xmlns:p14="http://schemas.microsoft.com/office/powerpoint/2010/main" val="317043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30650B-1652-4C45-BFF8-9B49A55D22FB}" type="datetimeFigureOut">
              <a:rPr lang="en-ZA" smtClean="0"/>
              <a:t>2021/03/23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6C06856-5113-4813-BAEB-82A7B36082D2}" type="slidenum">
              <a:rPr lang="en-ZA" smtClean="0"/>
              <a:t>‹#›</a:t>
            </a:fld>
            <a:endParaRPr lang="en-ZA"/>
          </a:p>
        </p:txBody>
      </p:sp>
    </p:spTree>
    <p:extLst>
      <p:ext uri="{BB962C8B-B14F-4D97-AF65-F5344CB8AC3E}">
        <p14:creationId xmlns:p14="http://schemas.microsoft.com/office/powerpoint/2010/main" val="343582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30650B-1652-4C45-BFF8-9B49A55D22FB}" type="datetimeFigureOut">
              <a:rPr lang="en-ZA" smtClean="0"/>
              <a:t>2021/03/23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6C06856-5113-4813-BAEB-82A7B36082D2}" type="slidenum">
              <a:rPr lang="en-ZA" smtClean="0"/>
              <a:t>‹#›</a:t>
            </a:fld>
            <a:endParaRPr lang="en-ZA"/>
          </a:p>
        </p:txBody>
      </p:sp>
    </p:spTree>
    <p:extLst>
      <p:ext uri="{BB962C8B-B14F-4D97-AF65-F5344CB8AC3E}">
        <p14:creationId xmlns:p14="http://schemas.microsoft.com/office/powerpoint/2010/main" val="2541821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30650B-1652-4C45-BFF8-9B49A55D22FB}" type="datetimeFigureOut">
              <a:rPr lang="en-ZA" smtClean="0"/>
              <a:t>2021/03/23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A6C06856-5113-4813-BAEB-82A7B36082D2}" type="slidenum">
              <a:rPr lang="en-ZA" smtClean="0"/>
              <a:t>‹#›</a:t>
            </a:fld>
            <a:endParaRPr lang="en-ZA"/>
          </a:p>
        </p:txBody>
      </p:sp>
    </p:spTree>
    <p:extLst>
      <p:ext uri="{BB962C8B-B14F-4D97-AF65-F5344CB8AC3E}">
        <p14:creationId xmlns:p14="http://schemas.microsoft.com/office/powerpoint/2010/main" val="259795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230650B-1652-4C45-BFF8-9B49A55D22FB}" type="datetimeFigureOut">
              <a:rPr lang="en-ZA" smtClean="0"/>
              <a:t>2021/03/23</a:t>
            </a:fld>
            <a:endParaRPr lang="en-ZA"/>
          </a:p>
        </p:txBody>
      </p:sp>
      <p:sp>
        <p:nvSpPr>
          <p:cNvPr id="5" name="Footer Placeholder 3"/>
          <p:cNvSpPr>
            <a:spLocks noGrp="1"/>
          </p:cNvSpPr>
          <p:nvPr>
            <p:ph type="ftr" sz="quarter" idx="11"/>
          </p:nvPr>
        </p:nvSpPr>
        <p:spPr/>
        <p:txBody>
          <a:bodyPr/>
          <a:lstStyle/>
          <a:p>
            <a:endParaRPr lang="en-ZA"/>
          </a:p>
        </p:txBody>
      </p:sp>
      <p:sp>
        <p:nvSpPr>
          <p:cNvPr id="6" name="Slide Number Placeholder 4"/>
          <p:cNvSpPr>
            <a:spLocks noGrp="1"/>
          </p:cNvSpPr>
          <p:nvPr>
            <p:ph type="sldNum" sz="quarter" idx="12"/>
          </p:nvPr>
        </p:nvSpPr>
        <p:spPr/>
        <p:txBody>
          <a:bodyPr/>
          <a:lstStyle/>
          <a:p>
            <a:fld id="{A6C06856-5113-4813-BAEB-82A7B36082D2}" type="slidenum">
              <a:rPr lang="en-ZA" smtClean="0"/>
              <a:t>‹#›</a:t>
            </a:fld>
            <a:endParaRPr lang="en-ZA"/>
          </a:p>
        </p:txBody>
      </p:sp>
    </p:spTree>
    <p:extLst>
      <p:ext uri="{BB962C8B-B14F-4D97-AF65-F5344CB8AC3E}">
        <p14:creationId xmlns:p14="http://schemas.microsoft.com/office/powerpoint/2010/main" val="111665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230650B-1652-4C45-BFF8-9B49A55D22FB}" type="datetimeFigureOut">
              <a:rPr lang="en-ZA" smtClean="0"/>
              <a:t>2021/03/23</a:t>
            </a:fld>
            <a:endParaRPr lang="en-ZA"/>
          </a:p>
        </p:txBody>
      </p:sp>
      <p:sp>
        <p:nvSpPr>
          <p:cNvPr id="5" name="Footer Placeholder 2"/>
          <p:cNvSpPr>
            <a:spLocks noGrp="1"/>
          </p:cNvSpPr>
          <p:nvPr>
            <p:ph type="ftr" sz="quarter" idx="11"/>
          </p:nvPr>
        </p:nvSpPr>
        <p:spPr/>
        <p:txBody>
          <a:bodyPr/>
          <a:lstStyle/>
          <a:p>
            <a:endParaRPr lang="en-ZA"/>
          </a:p>
        </p:txBody>
      </p:sp>
      <p:sp>
        <p:nvSpPr>
          <p:cNvPr id="6" name="Slide Number Placeholder 3"/>
          <p:cNvSpPr>
            <a:spLocks noGrp="1"/>
          </p:cNvSpPr>
          <p:nvPr>
            <p:ph type="sldNum" sz="quarter" idx="12"/>
          </p:nvPr>
        </p:nvSpPr>
        <p:spPr/>
        <p:txBody>
          <a:bodyPr/>
          <a:lstStyle/>
          <a:p>
            <a:fld id="{A6C06856-5113-4813-BAEB-82A7B36082D2}" type="slidenum">
              <a:rPr lang="en-ZA" smtClean="0"/>
              <a:t>‹#›</a:t>
            </a:fld>
            <a:endParaRPr lang="en-ZA"/>
          </a:p>
        </p:txBody>
      </p:sp>
    </p:spTree>
    <p:extLst>
      <p:ext uri="{BB962C8B-B14F-4D97-AF65-F5344CB8AC3E}">
        <p14:creationId xmlns:p14="http://schemas.microsoft.com/office/powerpoint/2010/main" val="255196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230650B-1652-4C45-BFF8-9B49A55D22FB}" type="datetimeFigureOut">
              <a:rPr lang="en-ZA" smtClean="0"/>
              <a:t>2021/03/23</a:t>
            </a:fld>
            <a:endParaRPr lang="en-ZA"/>
          </a:p>
        </p:txBody>
      </p:sp>
      <p:sp>
        <p:nvSpPr>
          <p:cNvPr id="5" name="Footer Placeholder 5"/>
          <p:cNvSpPr>
            <a:spLocks noGrp="1"/>
          </p:cNvSpPr>
          <p:nvPr>
            <p:ph type="ftr" sz="quarter" idx="11"/>
          </p:nvPr>
        </p:nvSpPr>
        <p:spPr/>
        <p:txBody>
          <a:bodyPr/>
          <a:lstStyle/>
          <a:p>
            <a:endParaRPr lang="en-ZA"/>
          </a:p>
        </p:txBody>
      </p:sp>
      <p:sp>
        <p:nvSpPr>
          <p:cNvPr id="6" name="Slide Number Placeholder 6"/>
          <p:cNvSpPr>
            <a:spLocks noGrp="1"/>
          </p:cNvSpPr>
          <p:nvPr>
            <p:ph type="sldNum" sz="quarter" idx="12"/>
          </p:nvPr>
        </p:nvSpPr>
        <p:spPr/>
        <p:txBody>
          <a:bodyPr/>
          <a:lstStyle/>
          <a:p>
            <a:fld id="{A6C06856-5113-4813-BAEB-82A7B36082D2}" type="slidenum">
              <a:rPr lang="en-ZA" smtClean="0"/>
              <a:t>‹#›</a:t>
            </a:fld>
            <a:endParaRPr lang="en-ZA"/>
          </a:p>
        </p:txBody>
      </p:sp>
    </p:spTree>
    <p:extLst>
      <p:ext uri="{BB962C8B-B14F-4D97-AF65-F5344CB8AC3E}">
        <p14:creationId xmlns:p14="http://schemas.microsoft.com/office/powerpoint/2010/main" val="296001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30650B-1652-4C45-BFF8-9B49A55D22FB}" type="datetimeFigureOut">
              <a:rPr lang="en-ZA" smtClean="0"/>
              <a:t>2021/03/23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6C06856-5113-4813-BAEB-82A7B36082D2}" type="slidenum">
              <a:rPr lang="en-ZA" smtClean="0"/>
              <a:t>‹#›</a:t>
            </a:fld>
            <a:endParaRPr lang="en-ZA"/>
          </a:p>
        </p:txBody>
      </p:sp>
    </p:spTree>
    <p:extLst>
      <p:ext uri="{BB962C8B-B14F-4D97-AF65-F5344CB8AC3E}">
        <p14:creationId xmlns:p14="http://schemas.microsoft.com/office/powerpoint/2010/main" val="1359855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230650B-1652-4C45-BFF8-9B49A55D22FB}" type="datetimeFigureOut">
              <a:rPr lang="en-ZA" smtClean="0"/>
              <a:t>2021/03/23</a:t>
            </a:fld>
            <a:endParaRPr lang="en-Z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Z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6C06856-5113-4813-BAEB-82A7B36082D2}" type="slidenum">
              <a:rPr lang="en-ZA" smtClean="0"/>
              <a:t>‹#›</a:t>
            </a:fld>
            <a:endParaRPr lang="en-ZA"/>
          </a:p>
        </p:txBody>
      </p:sp>
    </p:spTree>
    <p:extLst>
      <p:ext uri="{BB962C8B-B14F-4D97-AF65-F5344CB8AC3E}">
        <p14:creationId xmlns:p14="http://schemas.microsoft.com/office/powerpoint/2010/main" val="3644854172"/>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4599D3-D165-4B0F-9FE7-47FFAC0BF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70050"/>
          </a:xfrm>
          <a:prstGeom prst="rect">
            <a:avLst/>
          </a:prstGeom>
        </p:spPr>
      </p:pic>
      <p:sp>
        <p:nvSpPr>
          <p:cNvPr id="6" name="TextBox 5">
            <a:extLst>
              <a:ext uri="{FF2B5EF4-FFF2-40B4-BE49-F238E27FC236}">
                <a16:creationId xmlns:a16="http://schemas.microsoft.com/office/drawing/2014/main" id="{0764C940-61B7-4CE2-B04D-4F9AD27A2956}"/>
              </a:ext>
            </a:extLst>
          </p:cNvPr>
          <p:cNvSpPr txBox="1"/>
          <p:nvPr/>
        </p:nvSpPr>
        <p:spPr>
          <a:xfrm>
            <a:off x="5638800" y="2980266"/>
            <a:ext cx="914400" cy="914400"/>
          </a:xfrm>
          <a:prstGeom prst="rect">
            <a:avLst/>
          </a:prstGeom>
          <a:noFill/>
        </p:spPr>
        <p:txBody>
          <a:bodyPr wrap="square" rtlCol="0">
            <a:spAutoFit/>
          </a:bodyPr>
          <a:lstStyle/>
          <a:p>
            <a:endParaRPr lang="en-ZA" dirty="0"/>
          </a:p>
        </p:txBody>
      </p:sp>
      <p:sp>
        <p:nvSpPr>
          <p:cNvPr id="7" name="TextBox 6">
            <a:extLst>
              <a:ext uri="{FF2B5EF4-FFF2-40B4-BE49-F238E27FC236}">
                <a16:creationId xmlns:a16="http://schemas.microsoft.com/office/drawing/2014/main" id="{505E72C1-0D66-40B5-A0E8-ED102FFBC84B}"/>
              </a:ext>
            </a:extLst>
          </p:cNvPr>
          <p:cNvSpPr txBox="1"/>
          <p:nvPr/>
        </p:nvSpPr>
        <p:spPr>
          <a:xfrm>
            <a:off x="2414999" y="5392627"/>
            <a:ext cx="3951111" cy="1200329"/>
          </a:xfrm>
          <a:prstGeom prst="rect">
            <a:avLst/>
          </a:prstGeom>
          <a:noFill/>
        </p:spPr>
        <p:txBody>
          <a:bodyPr wrap="square" rtlCol="0">
            <a:spAutoFit/>
          </a:bodyPr>
          <a:lstStyle/>
          <a:p>
            <a:r>
              <a:rPr lang="en-ZA" sz="2400" b="1" u="sng"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COMMON MENTAL HEALTH ISSUES IN PRIMARY HEALTH CARE</a:t>
            </a:r>
          </a:p>
        </p:txBody>
      </p:sp>
      <p:sp>
        <p:nvSpPr>
          <p:cNvPr id="8" name="TextBox 7">
            <a:extLst>
              <a:ext uri="{FF2B5EF4-FFF2-40B4-BE49-F238E27FC236}">
                <a16:creationId xmlns:a16="http://schemas.microsoft.com/office/drawing/2014/main" id="{E703A106-4C48-46AD-BEAA-3CEAAC74BF15}"/>
              </a:ext>
            </a:extLst>
          </p:cNvPr>
          <p:cNvSpPr txBox="1"/>
          <p:nvPr/>
        </p:nvSpPr>
        <p:spPr>
          <a:xfrm>
            <a:off x="7419268" y="5392627"/>
            <a:ext cx="4189636" cy="1200329"/>
          </a:xfrm>
          <a:prstGeom prst="rect">
            <a:avLst/>
          </a:prstGeom>
          <a:noFill/>
          <a:ln>
            <a:noFill/>
            <a:prstDash val="solid"/>
          </a:ln>
        </p:spPr>
        <p:txBody>
          <a:bodyPr wrap="square" rtlCol="0">
            <a:spAutoFit/>
          </a:bodyPr>
          <a:lstStyle/>
          <a:p>
            <a:r>
              <a:rPr lang="en-ZA" sz="2400" b="1" u="sng"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TUMELO MASHATOLA</a:t>
            </a:r>
          </a:p>
          <a:p>
            <a:r>
              <a:rPr lang="en-ZA" sz="2400" b="1" u="sng"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CHARMAINE MAKALENG</a:t>
            </a:r>
          </a:p>
          <a:p>
            <a:r>
              <a:rPr lang="en-ZA" sz="2400" b="1" u="sng"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MORATUWA MOSIA</a:t>
            </a:r>
          </a:p>
        </p:txBody>
      </p:sp>
    </p:spTree>
    <p:extLst>
      <p:ext uri="{BB962C8B-B14F-4D97-AF65-F5344CB8AC3E}">
        <p14:creationId xmlns:p14="http://schemas.microsoft.com/office/powerpoint/2010/main" val="2704804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E292BF-7C6E-4ED9-8F52-79FD7EA282A3}"/>
              </a:ext>
            </a:extLst>
          </p:cNvPr>
          <p:cNvSpPr txBox="1"/>
          <p:nvPr/>
        </p:nvSpPr>
        <p:spPr>
          <a:xfrm>
            <a:off x="278296" y="331304"/>
            <a:ext cx="9912626" cy="954107"/>
          </a:xfrm>
          <a:prstGeom prst="rect">
            <a:avLst/>
          </a:prstGeom>
          <a:noFill/>
        </p:spPr>
        <p:txBody>
          <a:bodyPr wrap="square" rtlCol="0">
            <a:spAutoFit/>
          </a:bodyPr>
          <a:lstStyle/>
          <a:p>
            <a:r>
              <a:rPr lang="en-ZA" sz="2800" u="sng" dirty="0">
                <a:solidFill>
                  <a:srgbClr val="FFFF00"/>
                </a:solidFill>
              </a:rPr>
              <a:t>IMPORTANT NOTES REGARDING A REFFERAL WITHIN A PHC OF A NEW MHCU TO A PSYCHIATRY DEPARTMENT:</a:t>
            </a:r>
          </a:p>
        </p:txBody>
      </p:sp>
      <p:sp>
        <p:nvSpPr>
          <p:cNvPr id="3" name="TextBox 2">
            <a:extLst>
              <a:ext uri="{FF2B5EF4-FFF2-40B4-BE49-F238E27FC236}">
                <a16:creationId xmlns:a16="http://schemas.microsoft.com/office/drawing/2014/main" id="{9D6A0ADA-72EC-42E0-A864-7931F32B8D5A}"/>
              </a:ext>
            </a:extLst>
          </p:cNvPr>
          <p:cNvSpPr txBox="1"/>
          <p:nvPr/>
        </p:nvSpPr>
        <p:spPr>
          <a:xfrm>
            <a:off x="278296" y="1951672"/>
            <a:ext cx="11410121" cy="4801314"/>
          </a:xfrm>
          <a:prstGeom prst="rect">
            <a:avLst/>
          </a:prstGeom>
          <a:noFill/>
        </p:spPr>
        <p:txBody>
          <a:bodyPr wrap="square" rtlCol="0">
            <a:spAutoFit/>
          </a:bodyPr>
          <a:lstStyle/>
          <a:p>
            <a:r>
              <a:rPr lang="en-ZA" dirty="0"/>
              <a:t>The exclusion of an organic cause for psychotic/mood symptoms (especially in an INDEX presentation) is required prior to referral to psychiatry.</a:t>
            </a:r>
          </a:p>
          <a:p>
            <a:endParaRPr lang="en-ZA" dirty="0"/>
          </a:p>
          <a:p>
            <a:r>
              <a:rPr lang="en-ZA" u="sng" dirty="0"/>
              <a:t>In order to do that, the following is required</a:t>
            </a:r>
            <a:r>
              <a:rPr lang="en-ZA" dirty="0"/>
              <a:t>:</a:t>
            </a:r>
          </a:p>
          <a:p>
            <a:endParaRPr lang="en-ZA" dirty="0"/>
          </a:p>
          <a:p>
            <a:pPr marL="342900" indent="-342900">
              <a:buAutoNum type="arabicPeriod"/>
            </a:pPr>
            <a:r>
              <a:rPr lang="en-ZA" dirty="0"/>
              <a:t>A thorough history – psychiatry interview – and examination of the patient is required</a:t>
            </a:r>
          </a:p>
          <a:p>
            <a:pPr marL="342900" indent="-342900">
              <a:buAutoNum type="arabicPeriod"/>
            </a:pPr>
            <a:r>
              <a:rPr lang="en-ZA" dirty="0"/>
              <a:t>An assessment – biopsychosocial – is required to determine any stressors and underlying triggers</a:t>
            </a:r>
          </a:p>
          <a:p>
            <a:pPr marL="342900" indent="-342900">
              <a:buAutoNum type="arabicPeriod"/>
            </a:pPr>
            <a:r>
              <a:rPr lang="en-ZA" dirty="0"/>
              <a:t>A thorough history of behaviour and family history from an available and knowledgeable family member</a:t>
            </a:r>
          </a:p>
          <a:p>
            <a:pPr marL="342900" indent="-342900">
              <a:buAutoNum type="arabicPeriod"/>
            </a:pPr>
            <a:r>
              <a:rPr lang="en-ZA" dirty="0"/>
              <a:t>Baseline bloods: </a:t>
            </a:r>
            <a:r>
              <a:rPr lang="en-ZA" u="sng" dirty="0">
                <a:solidFill>
                  <a:srgbClr val="FFFF00"/>
                </a:solidFill>
              </a:rPr>
              <a:t>FBC/ U &amp; E/ CRP/ CMP/ LFT/ B12/ FOLATE/ TPHA/ TSH</a:t>
            </a:r>
          </a:p>
          <a:p>
            <a:pPr marL="342900" indent="-342900">
              <a:buAutoNum type="arabicPeriod"/>
            </a:pPr>
            <a:r>
              <a:rPr lang="en-ZA" dirty="0"/>
              <a:t>A multi-drug urine test </a:t>
            </a:r>
          </a:p>
          <a:p>
            <a:pPr marL="342900" indent="-342900">
              <a:buAutoNum type="arabicPeriod"/>
            </a:pPr>
            <a:r>
              <a:rPr lang="en-ZA" dirty="0"/>
              <a:t>Consider delirium and/or possible sepsis more strongly in the elderly</a:t>
            </a:r>
          </a:p>
          <a:p>
            <a:endParaRPr lang="en-ZA" dirty="0"/>
          </a:p>
          <a:p>
            <a:r>
              <a:rPr lang="en-ZA" dirty="0"/>
              <a:t>All of the above are useful to you as the primary health care provider as well as to the psychiatrist in</a:t>
            </a:r>
          </a:p>
          <a:p>
            <a:r>
              <a:rPr lang="en-ZA" dirty="0"/>
              <a:t>order to determine the cause of the presenting complaint and how to manage further. Often psychiatry is more hesitant and may not accept the patient without the above done.</a:t>
            </a:r>
          </a:p>
          <a:p>
            <a:pPr marL="342900" indent="-342900">
              <a:buAutoNum type="arabicPeriod"/>
            </a:pPr>
            <a:endParaRPr lang="en-ZA" dirty="0"/>
          </a:p>
        </p:txBody>
      </p:sp>
    </p:spTree>
    <p:extLst>
      <p:ext uri="{BB962C8B-B14F-4D97-AF65-F5344CB8AC3E}">
        <p14:creationId xmlns:p14="http://schemas.microsoft.com/office/powerpoint/2010/main" val="3609837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AAAF082-1664-4952-B407-08D409FCB402}"/>
              </a:ext>
            </a:extLst>
          </p:cNvPr>
          <p:cNvSpPr txBox="1"/>
          <p:nvPr/>
        </p:nvSpPr>
        <p:spPr>
          <a:xfrm>
            <a:off x="3048000" y="3241021"/>
            <a:ext cx="6096000" cy="369332"/>
          </a:xfrm>
          <a:prstGeom prst="rect">
            <a:avLst/>
          </a:prstGeom>
          <a:noFill/>
        </p:spPr>
        <p:txBody>
          <a:bodyPr wrap="square">
            <a:spAutoFit/>
          </a:bodyPr>
          <a:lstStyle/>
          <a:p>
            <a:r>
              <a:rPr lang="en-ZA" b="0" dirty="0">
                <a:effectLst/>
              </a:rPr>
              <a:t> </a:t>
            </a:r>
            <a:endParaRPr lang="en-ZA" dirty="0"/>
          </a:p>
        </p:txBody>
      </p:sp>
      <p:pic>
        <p:nvPicPr>
          <p:cNvPr id="15" name="Picture 14">
            <a:extLst>
              <a:ext uri="{FF2B5EF4-FFF2-40B4-BE49-F238E27FC236}">
                <a16:creationId xmlns:a16="http://schemas.microsoft.com/office/drawing/2014/main" id="{005A7BBF-A193-4A06-82A3-FE0D52A13C37}"/>
              </a:ext>
            </a:extLst>
          </p:cNvPr>
          <p:cNvPicPr>
            <a:picLocks noChangeAspect="1"/>
          </p:cNvPicPr>
          <p:nvPr/>
        </p:nvPicPr>
        <p:blipFill>
          <a:blip r:embed="rId2"/>
          <a:stretch>
            <a:fillRect/>
          </a:stretch>
        </p:blipFill>
        <p:spPr>
          <a:xfrm>
            <a:off x="357809" y="201671"/>
            <a:ext cx="11445336" cy="6450920"/>
          </a:xfrm>
          <a:prstGeom prst="rect">
            <a:avLst/>
          </a:prstGeom>
        </p:spPr>
      </p:pic>
    </p:spTree>
    <p:extLst>
      <p:ext uri="{BB962C8B-B14F-4D97-AF65-F5344CB8AC3E}">
        <p14:creationId xmlns:p14="http://schemas.microsoft.com/office/powerpoint/2010/main" val="1705887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1C5BFF-2549-7C40-929D-ECB041433017}"/>
              </a:ext>
            </a:extLst>
          </p:cNvPr>
          <p:cNvSpPr>
            <a:spLocks noGrp="1"/>
          </p:cNvSpPr>
          <p:nvPr>
            <p:ph type="title"/>
          </p:nvPr>
        </p:nvSpPr>
        <p:spPr/>
        <p:txBody>
          <a:bodyPr/>
          <a:lstStyle/>
          <a:p>
            <a:r>
              <a:rPr lang="en-US" b="1" u="sng" dirty="0">
                <a:solidFill>
                  <a:srgbClr val="FFFF00"/>
                </a:solidFill>
              </a:rPr>
              <a:t>Psychotic disorders </a:t>
            </a:r>
          </a:p>
        </p:txBody>
      </p:sp>
      <p:sp>
        <p:nvSpPr>
          <p:cNvPr id="5" name="Content Placeholder 4">
            <a:extLst>
              <a:ext uri="{FF2B5EF4-FFF2-40B4-BE49-F238E27FC236}">
                <a16:creationId xmlns:a16="http://schemas.microsoft.com/office/drawing/2014/main" id="{8408D161-7BE5-224A-97AA-FA015F7F60ED}"/>
              </a:ext>
            </a:extLst>
          </p:cNvPr>
          <p:cNvSpPr>
            <a:spLocks noGrp="1"/>
          </p:cNvSpPr>
          <p:nvPr>
            <p:ph idx="1"/>
          </p:nvPr>
        </p:nvSpPr>
        <p:spPr>
          <a:xfrm>
            <a:off x="677334" y="1510748"/>
            <a:ext cx="9372520" cy="4737651"/>
          </a:xfrm>
        </p:spPr>
        <p:txBody>
          <a:bodyPr>
            <a:normAutofit/>
          </a:bodyPr>
          <a:lstStyle/>
          <a:p>
            <a:r>
              <a:rPr lang="en-US" dirty="0"/>
              <a:t>Brief psychotic disorder</a:t>
            </a:r>
          </a:p>
          <a:p>
            <a:r>
              <a:rPr lang="en-US" dirty="0"/>
              <a:t>Delusional disorder</a:t>
            </a:r>
          </a:p>
          <a:p>
            <a:r>
              <a:rPr lang="en-US" dirty="0"/>
              <a:t>Schizophreniform disorder</a:t>
            </a:r>
          </a:p>
          <a:p>
            <a:r>
              <a:rPr lang="en-US" dirty="0"/>
              <a:t>Schizoaffective disorder</a:t>
            </a:r>
          </a:p>
          <a:p>
            <a:r>
              <a:rPr lang="en-US" b="1" dirty="0">
                <a:solidFill>
                  <a:srgbClr val="00B0F0"/>
                </a:solidFill>
              </a:rPr>
              <a:t>Schizophrenia </a:t>
            </a:r>
          </a:p>
          <a:p>
            <a:r>
              <a:rPr lang="en-US" dirty="0"/>
              <a:t>Catatonia </a:t>
            </a:r>
          </a:p>
          <a:p>
            <a:r>
              <a:rPr lang="en-US" b="1" dirty="0">
                <a:solidFill>
                  <a:srgbClr val="00B0F0"/>
                </a:solidFill>
              </a:rPr>
              <a:t>Substance/medication induced psychotic disorder</a:t>
            </a:r>
          </a:p>
          <a:p>
            <a:r>
              <a:rPr lang="en-US" b="1" dirty="0">
                <a:solidFill>
                  <a:srgbClr val="00B0F0"/>
                </a:solidFill>
              </a:rPr>
              <a:t>Psychotic disorder due to another medical condition </a:t>
            </a:r>
          </a:p>
          <a:p>
            <a:r>
              <a:rPr lang="en-US" dirty="0"/>
              <a:t>Other specified schizophrenia spectrum and other psychotic disorder</a:t>
            </a:r>
          </a:p>
          <a:p>
            <a:r>
              <a:rPr lang="en-US" dirty="0"/>
              <a:t>Unspecified schizophrenia spectrum and other psychotic disorder </a:t>
            </a:r>
          </a:p>
          <a:p>
            <a:endParaRPr lang="en-US" dirty="0"/>
          </a:p>
        </p:txBody>
      </p:sp>
      <p:cxnSp>
        <p:nvCxnSpPr>
          <p:cNvPr id="7" name="Straight Arrow Connector 6">
            <a:extLst>
              <a:ext uri="{FF2B5EF4-FFF2-40B4-BE49-F238E27FC236}">
                <a16:creationId xmlns:a16="http://schemas.microsoft.com/office/drawing/2014/main" id="{E75F7968-B1DB-AB44-ACDB-5E0232DD916B}"/>
              </a:ext>
            </a:extLst>
          </p:cNvPr>
          <p:cNvCxnSpPr>
            <a:cxnSpLocks/>
          </p:cNvCxnSpPr>
          <p:nvPr/>
        </p:nvCxnSpPr>
        <p:spPr>
          <a:xfrm flipV="1">
            <a:off x="7558706" y="3787464"/>
            <a:ext cx="965200" cy="4910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A2A71003-382B-FD40-8304-0CAC0C39BF55}"/>
              </a:ext>
            </a:extLst>
          </p:cNvPr>
          <p:cNvSpPr txBox="1"/>
          <p:nvPr/>
        </p:nvSpPr>
        <p:spPr>
          <a:xfrm>
            <a:off x="8653172" y="3379056"/>
            <a:ext cx="2269067" cy="646331"/>
          </a:xfrm>
          <a:prstGeom prst="rect">
            <a:avLst/>
          </a:prstGeom>
          <a:noFill/>
        </p:spPr>
        <p:txBody>
          <a:bodyPr wrap="square" rtlCol="0">
            <a:spAutoFit/>
          </a:bodyPr>
          <a:lstStyle/>
          <a:p>
            <a:r>
              <a:rPr lang="en-US" dirty="0"/>
              <a:t>Will be covered next week </a:t>
            </a:r>
          </a:p>
        </p:txBody>
      </p:sp>
      <p:pic>
        <p:nvPicPr>
          <p:cNvPr id="6" name="Picture 5">
            <a:extLst>
              <a:ext uri="{FF2B5EF4-FFF2-40B4-BE49-F238E27FC236}">
                <a16:creationId xmlns:a16="http://schemas.microsoft.com/office/drawing/2014/main" id="{FD2E9D52-10D0-4612-9E73-BF23A3956DA2}"/>
              </a:ext>
            </a:extLst>
          </p:cNvPr>
          <p:cNvPicPr>
            <a:picLocks noChangeAspect="1"/>
          </p:cNvPicPr>
          <p:nvPr/>
        </p:nvPicPr>
        <p:blipFill rotWithShape="1">
          <a:blip r:embed="rId3"/>
          <a:srcRect l="4568" t="13827" r="2347" b="15802"/>
          <a:stretch/>
        </p:blipFill>
        <p:spPr>
          <a:xfrm>
            <a:off x="7837411" y="765445"/>
            <a:ext cx="2243666" cy="1696141"/>
          </a:xfrm>
          <a:prstGeom prst="rect">
            <a:avLst/>
          </a:prstGeom>
        </p:spPr>
      </p:pic>
    </p:spTree>
    <p:extLst>
      <p:ext uri="{BB962C8B-B14F-4D97-AF65-F5344CB8AC3E}">
        <p14:creationId xmlns:p14="http://schemas.microsoft.com/office/powerpoint/2010/main" val="268115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170A9-9F06-1644-97AE-4FD4A250BE47}"/>
              </a:ext>
            </a:extLst>
          </p:cNvPr>
          <p:cNvSpPr>
            <a:spLocks noGrp="1"/>
          </p:cNvSpPr>
          <p:nvPr>
            <p:ph type="title"/>
          </p:nvPr>
        </p:nvSpPr>
        <p:spPr>
          <a:xfrm>
            <a:off x="194734" y="69977"/>
            <a:ext cx="10515600" cy="829708"/>
          </a:xfrm>
        </p:spPr>
        <p:txBody>
          <a:bodyPr/>
          <a:lstStyle/>
          <a:p>
            <a:r>
              <a:rPr lang="en-US" b="1" u="sng" dirty="0">
                <a:solidFill>
                  <a:srgbClr val="FFFF00"/>
                </a:solidFill>
              </a:rPr>
              <a:t>Biopsychosocial approach </a:t>
            </a:r>
          </a:p>
        </p:txBody>
      </p:sp>
      <p:graphicFrame>
        <p:nvGraphicFramePr>
          <p:cNvPr id="4" name="Content Placeholder 3">
            <a:extLst>
              <a:ext uri="{FF2B5EF4-FFF2-40B4-BE49-F238E27FC236}">
                <a16:creationId xmlns:a16="http://schemas.microsoft.com/office/drawing/2014/main" id="{0CBDF67F-9011-4F42-9C5B-647701BF6B33}"/>
              </a:ext>
            </a:extLst>
          </p:cNvPr>
          <p:cNvGraphicFramePr>
            <a:graphicFrameLocks noGrp="1"/>
          </p:cNvGraphicFramePr>
          <p:nvPr>
            <p:ph idx="1"/>
            <p:extLst>
              <p:ext uri="{D42A27DB-BD31-4B8C-83A1-F6EECF244321}">
                <p14:modId xmlns:p14="http://schemas.microsoft.com/office/powerpoint/2010/main" val="1729877992"/>
              </p:ext>
            </p:extLst>
          </p:nvPr>
        </p:nvGraphicFramePr>
        <p:xfrm>
          <a:off x="413675" y="910728"/>
          <a:ext cx="11344735" cy="5594412"/>
        </p:xfrm>
        <a:graphic>
          <a:graphicData uri="http://schemas.openxmlformats.org/drawingml/2006/table">
            <a:tbl>
              <a:tblPr firstRow="1" bandRow="1">
                <a:tableStyleId>{7DF18680-E054-41AD-8BC1-D1AEF772440D}</a:tableStyleId>
              </a:tblPr>
              <a:tblGrid>
                <a:gridCol w="1878764">
                  <a:extLst>
                    <a:ext uri="{9D8B030D-6E8A-4147-A177-3AD203B41FA5}">
                      <a16:colId xmlns:a16="http://schemas.microsoft.com/office/drawing/2014/main" val="1056263580"/>
                    </a:ext>
                  </a:extLst>
                </a:gridCol>
                <a:gridCol w="3858709">
                  <a:extLst>
                    <a:ext uri="{9D8B030D-6E8A-4147-A177-3AD203B41FA5}">
                      <a16:colId xmlns:a16="http://schemas.microsoft.com/office/drawing/2014/main" val="3252132136"/>
                    </a:ext>
                  </a:extLst>
                </a:gridCol>
                <a:gridCol w="5607262">
                  <a:extLst>
                    <a:ext uri="{9D8B030D-6E8A-4147-A177-3AD203B41FA5}">
                      <a16:colId xmlns:a16="http://schemas.microsoft.com/office/drawing/2014/main" val="664491580"/>
                    </a:ext>
                  </a:extLst>
                </a:gridCol>
              </a:tblGrid>
              <a:tr h="390038">
                <a:tc>
                  <a:txBody>
                    <a:bodyPr/>
                    <a:lstStyle/>
                    <a:p>
                      <a:endParaRPr lang="en-US" sz="2000" dirty="0"/>
                    </a:p>
                  </a:txBody>
                  <a:tcPr/>
                </a:tc>
                <a:tc>
                  <a:txBody>
                    <a:bodyPr/>
                    <a:lstStyle/>
                    <a:p>
                      <a:r>
                        <a:rPr lang="en-US" sz="2000" dirty="0"/>
                        <a:t>Index presentation </a:t>
                      </a:r>
                    </a:p>
                  </a:txBody>
                  <a:tcPr/>
                </a:tc>
                <a:tc>
                  <a:txBody>
                    <a:bodyPr/>
                    <a:lstStyle/>
                    <a:p>
                      <a:r>
                        <a:rPr lang="en-US" sz="2000" dirty="0"/>
                        <a:t>Known MHCU </a:t>
                      </a:r>
                    </a:p>
                  </a:txBody>
                  <a:tcPr/>
                </a:tc>
                <a:extLst>
                  <a:ext uri="{0D108BD9-81ED-4DB2-BD59-A6C34878D82A}">
                    <a16:rowId xmlns:a16="http://schemas.microsoft.com/office/drawing/2014/main" val="645187440"/>
                  </a:ext>
                </a:extLst>
              </a:tr>
              <a:tr h="1415850">
                <a:tc>
                  <a:txBody>
                    <a:bodyPr/>
                    <a:lstStyle/>
                    <a:p>
                      <a:r>
                        <a:rPr lang="en-US" sz="2000" b="1" dirty="0"/>
                        <a:t>Acute</a:t>
                      </a:r>
                      <a:r>
                        <a:rPr lang="en-US" sz="2000" dirty="0"/>
                        <a:t> </a:t>
                      </a:r>
                    </a:p>
                  </a:txBody>
                  <a:tcPr/>
                </a:tc>
                <a:tc>
                  <a:txBody>
                    <a:bodyPr/>
                    <a:lstStyle/>
                    <a:p>
                      <a:r>
                        <a:rPr lang="en-US" sz="2000" dirty="0"/>
                        <a:t>Manage aggression</a:t>
                      </a:r>
                    </a:p>
                    <a:p>
                      <a:r>
                        <a:rPr lang="en-US" sz="2000" dirty="0"/>
                        <a:t>Rule out underlying medical conditions/substance use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Start low dose, 1</a:t>
                      </a:r>
                      <a:r>
                        <a:rPr lang="en-US" sz="2000" baseline="30000" dirty="0"/>
                        <a:t>st</a:t>
                      </a:r>
                      <a:r>
                        <a:rPr lang="en-US" sz="2000" dirty="0"/>
                        <a:t> generation antipsychotic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t>All cases require referral </a:t>
                      </a: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Manage aggression</a:t>
                      </a:r>
                    </a:p>
                    <a:p>
                      <a:r>
                        <a:rPr lang="en-US" sz="2000" dirty="0"/>
                        <a:t>Refer if: poor insight/support, high risk to self or others, pregnant, lactating, no response/intolerance to medication, concurrent medical/psychiatric illness</a:t>
                      </a:r>
                    </a:p>
                    <a:p>
                      <a:r>
                        <a:rPr lang="en-US" sz="2000" dirty="0"/>
                        <a:t>Continue antipsychotic</a:t>
                      </a:r>
                    </a:p>
                  </a:txBody>
                  <a:tcPr/>
                </a:tc>
                <a:extLst>
                  <a:ext uri="{0D108BD9-81ED-4DB2-BD59-A6C34878D82A}">
                    <a16:rowId xmlns:a16="http://schemas.microsoft.com/office/drawing/2014/main" val="2805943669"/>
                  </a:ext>
                </a:extLst>
              </a:tr>
              <a:tr h="1044993">
                <a:tc>
                  <a:txBody>
                    <a:bodyPr/>
                    <a:lstStyle/>
                    <a:p>
                      <a:r>
                        <a:rPr lang="en-US" sz="2000" b="1" dirty="0"/>
                        <a:t>Intermediate </a:t>
                      </a:r>
                    </a:p>
                  </a:txBody>
                  <a:tcPr/>
                </a:tc>
                <a:tc>
                  <a:txBody>
                    <a:bodyPr/>
                    <a:lstStyle/>
                    <a:p>
                      <a:r>
                        <a:rPr lang="en-US" sz="2000" dirty="0"/>
                        <a:t>Social worker </a:t>
                      </a:r>
                    </a:p>
                    <a:p>
                      <a:r>
                        <a:rPr lang="en-US" sz="2000" dirty="0"/>
                        <a:t>Monitor side effects/response</a:t>
                      </a:r>
                    </a:p>
                    <a:p>
                      <a:r>
                        <a:rPr lang="en-US" sz="2000" dirty="0"/>
                        <a:t>Psychologist </a:t>
                      </a:r>
                    </a:p>
                    <a:p>
                      <a:r>
                        <a:rPr lang="en-US" sz="2000" dirty="0"/>
                        <a:t>Occupational </a:t>
                      </a:r>
                    </a:p>
                  </a:txBody>
                  <a:tcPr/>
                </a:tc>
                <a:tc>
                  <a:txBody>
                    <a:bodyPr/>
                    <a:lstStyle/>
                    <a:p>
                      <a:r>
                        <a:rPr lang="en-US" sz="2000" dirty="0"/>
                        <a:t>Establish cause of relapse</a:t>
                      </a:r>
                    </a:p>
                    <a:p>
                      <a:r>
                        <a:rPr lang="en-US" sz="2000" dirty="0"/>
                        <a:t>Dose adjustments vs switching drugs vs long acting preparations</a:t>
                      </a:r>
                    </a:p>
                    <a:p>
                      <a:r>
                        <a:rPr lang="en-US" sz="2000" dirty="0"/>
                        <a:t> </a:t>
                      </a:r>
                    </a:p>
                  </a:txBody>
                  <a:tcPr/>
                </a:tc>
                <a:extLst>
                  <a:ext uri="{0D108BD9-81ED-4DB2-BD59-A6C34878D82A}">
                    <a16:rowId xmlns:a16="http://schemas.microsoft.com/office/drawing/2014/main" val="2713179824"/>
                  </a:ext>
                </a:extLst>
              </a:tr>
              <a:tr h="1662492">
                <a:tc gridSpan="3">
                  <a:txBody>
                    <a:bodyPr/>
                    <a:lstStyle/>
                    <a:p>
                      <a:r>
                        <a:rPr lang="en-US" sz="2000" b="1" dirty="0"/>
                        <a:t>Chronic </a:t>
                      </a:r>
                    </a:p>
                    <a:p>
                      <a:endParaRPr lang="en-US" sz="2000" dirty="0"/>
                    </a:p>
                    <a:p>
                      <a:r>
                        <a:rPr lang="en-US" sz="2000" dirty="0"/>
                        <a:t>Continue rehabilitation and pharmaceutical management as per down referral </a:t>
                      </a:r>
                    </a:p>
                    <a:p>
                      <a:r>
                        <a:rPr lang="en-US" sz="2000" dirty="0"/>
                        <a:t>Adherence counselling, assessment of risk to self/others/property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Annual monitoring: Metabolic screen</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65376883"/>
                  </a:ext>
                </a:extLst>
              </a:tr>
            </a:tbl>
          </a:graphicData>
        </a:graphic>
      </p:graphicFrame>
    </p:spTree>
    <p:extLst>
      <p:ext uri="{BB962C8B-B14F-4D97-AF65-F5344CB8AC3E}">
        <p14:creationId xmlns:p14="http://schemas.microsoft.com/office/powerpoint/2010/main" val="1991362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1044B-4902-C843-9DD4-74C331CA9086}"/>
              </a:ext>
            </a:extLst>
          </p:cNvPr>
          <p:cNvSpPr>
            <a:spLocks noGrp="1"/>
          </p:cNvSpPr>
          <p:nvPr>
            <p:ph type="title"/>
          </p:nvPr>
        </p:nvSpPr>
        <p:spPr>
          <a:xfrm>
            <a:off x="186266" y="135112"/>
            <a:ext cx="9404723" cy="867129"/>
          </a:xfrm>
        </p:spPr>
        <p:txBody>
          <a:bodyPr/>
          <a:lstStyle/>
          <a:p>
            <a:r>
              <a:rPr lang="en-US" b="1" u="sng" dirty="0">
                <a:solidFill>
                  <a:srgbClr val="FFFF00"/>
                </a:solidFill>
              </a:rPr>
              <a:t>Pharmaceutical management</a:t>
            </a:r>
          </a:p>
        </p:txBody>
      </p:sp>
      <p:sp>
        <p:nvSpPr>
          <p:cNvPr id="3" name="Content Placeholder 2">
            <a:extLst>
              <a:ext uri="{FF2B5EF4-FFF2-40B4-BE49-F238E27FC236}">
                <a16:creationId xmlns:a16="http://schemas.microsoft.com/office/drawing/2014/main" id="{5145B49A-2420-3246-AE37-65AF647CABDD}"/>
              </a:ext>
            </a:extLst>
          </p:cNvPr>
          <p:cNvSpPr>
            <a:spLocks noGrp="1"/>
          </p:cNvSpPr>
          <p:nvPr>
            <p:ph idx="1"/>
          </p:nvPr>
        </p:nvSpPr>
        <p:spPr>
          <a:xfrm>
            <a:off x="300017" y="1175784"/>
            <a:ext cx="5367865" cy="4351338"/>
          </a:xfrm>
          <a:ln w="38100">
            <a:solidFill>
              <a:schemeClr val="tx1"/>
            </a:solidFill>
          </a:ln>
        </p:spPr>
        <p:txBody>
          <a:bodyPr>
            <a:normAutofit/>
          </a:bodyPr>
          <a:lstStyle/>
          <a:p>
            <a:pPr marL="0" indent="0">
              <a:buNone/>
            </a:pPr>
            <a:r>
              <a:rPr lang="en-US" b="1" u="sng" dirty="0">
                <a:solidFill>
                  <a:srgbClr val="FFFF00"/>
                </a:solidFill>
              </a:rPr>
              <a:t>Typical antipsychotics</a:t>
            </a:r>
          </a:p>
          <a:p>
            <a:pPr marL="0" indent="0">
              <a:buNone/>
            </a:pPr>
            <a:r>
              <a:rPr lang="en-US" dirty="0"/>
              <a:t>Chlorpromazine 10-1000mg</a:t>
            </a:r>
          </a:p>
          <a:p>
            <a:pPr marL="0" indent="0">
              <a:buNone/>
            </a:pPr>
            <a:r>
              <a:rPr lang="en-US" dirty="0"/>
              <a:t>Fluphenazine 2.5-20mg</a:t>
            </a:r>
          </a:p>
          <a:p>
            <a:pPr marL="0" indent="0">
              <a:buNone/>
            </a:pPr>
            <a:r>
              <a:rPr lang="en-US" dirty="0"/>
              <a:t>Haloperidol 0.5-10mg</a:t>
            </a:r>
          </a:p>
          <a:p>
            <a:pPr marL="0" indent="0">
              <a:buNone/>
            </a:pPr>
            <a:endParaRPr lang="en-US" dirty="0">
              <a:solidFill>
                <a:srgbClr val="FF0000"/>
              </a:solidFill>
            </a:endParaRPr>
          </a:p>
          <a:p>
            <a:pPr marL="0" indent="0">
              <a:buNone/>
            </a:pPr>
            <a:r>
              <a:rPr lang="en-US" b="1" u="sng" dirty="0"/>
              <a:t>Notes</a:t>
            </a:r>
          </a:p>
          <a:p>
            <a:pPr marL="0" indent="0">
              <a:buNone/>
            </a:pPr>
            <a:r>
              <a:rPr lang="en-US" dirty="0"/>
              <a:t>EPSE (especially young men)</a:t>
            </a:r>
          </a:p>
          <a:p>
            <a:pPr marL="0" indent="0">
              <a:buNone/>
            </a:pPr>
            <a:r>
              <a:rPr lang="en-US" dirty="0"/>
              <a:t>Not mood stabilizing </a:t>
            </a:r>
          </a:p>
          <a:p>
            <a:pPr marL="0" indent="0">
              <a:buNone/>
            </a:pPr>
            <a:endParaRPr lang="en-US" dirty="0"/>
          </a:p>
          <a:p>
            <a:pPr marL="0" indent="0">
              <a:buNone/>
            </a:pPr>
            <a:endParaRPr lang="en-US" dirty="0">
              <a:solidFill>
                <a:srgbClr val="FF0000"/>
              </a:solidFill>
            </a:endParaRPr>
          </a:p>
          <a:p>
            <a:pPr marL="0" indent="0">
              <a:buNone/>
            </a:pPr>
            <a:endParaRPr lang="en-US" dirty="0"/>
          </a:p>
          <a:p>
            <a:pPr marL="0" indent="0">
              <a:buNone/>
            </a:pPr>
            <a:endParaRPr lang="en-US" dirty="0"/>
          </a:p>
          <a:p>
            <a:pPr marL="0" indent="0">
              <a:buNone/>
            </a:pPr>
            <a:endParaRPr lang="en-US" dirty="0"/>
          </a:p>
        </p:txBody>
      </p:sp>
      <p:sp>
        <p:nvSpPr>
          <p:cNvPr id="4" name="Content Placeholder 2">
            <a:extLst>
              <a:ext uri="{FF2B5EF4-FFF2-40B4-BE49-F238E27FC236}">
                <a16:creationId xmlns:a16="http://schemas.microsoft.com/office/drawing/2014/main" id="{7D31815B-6574-5C44-9309-2A321518F0BE}"/>
              </a:ext>
            </a:extLst>
          </p:cNvPr>
          <p:cNvSpPr txBox="1">
            <a:spLocks/>
          </p:cNvSpPr>
          <p:nvPr/>
        </p:nvSpPr>
        <p:spPr>
          <a:xfrm>
            <a:off x="5908999" y="1175784"/>
            <a:ext cx="5367866" cy="4351338"/>
          </a:xfrm>
          <a:prstGeom prst="rect">
            <a:avLst/>
          </a:prstGeom>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u="sng" dirty="0">
                <a:solidFill>
                  <a:srgbClr val="FFFF00"/>
                </a:solidFill>
              </a:rPr>
              <a:t>Atypical antipsychotics</a:t>
            </a:r>
          </a:p>
          <a:p>
            <a:pPr marL="0" indent="0">
              <a:buFont typeface="Arial" panose="020B0604020202020204" pitchFamily="34" charset="0"/>
              <a:buNone/>
            </a:pPr>
            <a:r>
              <a:rPr lang="en-US" sz="2000" dirty="0"/>
              <a:t>Clozapine 12.5-900mg</a:t>
            </a:r>
          </a:p>
          <a:p>
            <a:pPr marL="0" indent="0">
              <a:buFont typeface="Arial" panose="020B0604020202020204" pitchFamily="34" charset="0"/>
              <a:buNone/>
            </a:pPr>
            <a:r>
              <a:rPr lang="en-US" sz="2000" dirty="0"/>
              <a:t>Olanzapine 5-20mg</a:t>
            </a:r>
          </a:p>
          <a:p>
            <a:pPr marL="0" indent="0">
              <a:buFont typeface="Arial" panose="020B0604020202020204" pitchFamily="34" charset="0"/>
              <a:buNone/>
            </a:pPr>
            <a:r>
              <a:rPr lang="en-US" sz="2000" dirty="0"/>
              <a:t>Quetiapine 25-800mg</a:t>
            </a:r>
          </a:p>
          <a:p>
            <a:pPr marL="0" indent="0">
              <a:buFont typeface="Arial" panose="020B0604020202020204" pitchFamily="34" charset="0"/>
              <a:buNone/>
            </a:pPr>
            <a:r>
              <a:rPr lang="en-US" sz="2000" dirty="0"/>
              <a:t>Risperidone 1-6mg</a:t>
            </a:r>
          </a:p>
          <a:p>
            <a:pPr marL="0" indent="0">
              <a:buFont typeface="Arial" panose="020B0604020202020204" pitchFamily="34" charset="0"/>
              <a:buNone/>
            </a:pPr>
            <a:endParaRPr lang="en-US" sz="2000" b="1" u="sng" dirty="0"/>
          </a:p>
          <a:p>
            <a:pPr marL="0" indent="0">
              <a:buFont typeface="Arial" panose="020B0604020202020204" pitchFamily="34" charset="0"/>
              <a:buNone/>
            </a:pPr>
            <a:r>
              <a:rPr lang="en-US" sz="2000" b="1" u="sng" dirty="0"/>
              <a:t>Notes </a:t>
            </a:r>
          </a:p>
          <a:p>
            <a:pPr marL="0" indent="0">
              <a:buFont typeface="Arial" panose="020B0604020202020204" pitchFamily="34" charset="0"/>
              <a:buNone/>
            </a:pPr>
            <a:r>
              <a:rPr lang="en-US" sz="2000" dirty="0"/>
              <a:t>Metabolic (hyperglycemia, weight gain, lipid abnormalities)</a:t>
            </a:r>
          </a:p>
          <a:p>
            <a:pPr marL="0" indent="0">
              <a:buFont typeface="Arial" panose="020B0604020202020204" pitchFamily="34" charset="0"/>
              <a:buNone/>
            </a:pPr>
            <a:r>
              <a:rPr lang="en-US" sz="2000" dirty="0"/>
              <a:t>Cardiac conduction difficulties </a:t>
            </a:r>
          </a:p>
          <a:p>
            <a:pPr marL="0" indent="0">
              <a:buFont typeface="Arial" panose="020B0604020202020204" pitchFamily="34" charset="0"/>
              <a:buNone/>
            </a:pPr>
            <a:r>
              <a:rPr lang="en-US" sz="2000" dirty="0"/>
              <a:t>Mood stabilizing </a:t>
            </a:r>
          </a:p>
        </p:txBody>
      </p:sp>
      <p:sp>
        <p:nvSpPr>
          <p:cNvPr id="6" name="TextBox 5">
            <a:extLst>
              <a:ext uri="{FF2B5EF4-FFF2-40B4-BE49-F238E27FC236}">
                <a16:creationId xmlns:a16="http://schemas.microsoft.com/office/drawing/2014/main" id="{86B2C8CA-0C72-5041-B51E-F1E1A4EA0B84}"/>
              </a:ext>
            </a:extLst>
          </p:cNvPr>
          <p:cNvSpPr txBox="1"/>
          <p:nvPr/>
        </p:nvSpPr>
        <p:spPr>
          <a:xfrm>
            <a:off x="427568" y="5823594"/>
            <a:ext cx="11336864" cy="646331"/>
          </a:xfrm>
          <a:prstGeom prst="rect">
            <a:avLst/>
          </a:prstGeom>
          <a:noFill/>
        </p:spPr>
        <p:txBody>
          <a:bodyPr wrap="square" rtlCol="0">
            <a:spAutoFit/>
          </a:bodyPr>
          <a:lstStyle/>
          <a:p>
            <a:r>
              <a:rPr lang="en-US" b="1" dirty="0">
                <a:solidFill>
                  <a:srgbClr val="FFFF00"/>
                </a:solidFill>
              </a:rPr>
              <a:t>Injectables: </a:t>
            </a:r>
            <a:r>
              <a:rPr lang="en-US" dirty="0" err="1"/>
              <a:t>Clopixol</a:t>
            </a:r>
            <a:r>
              <a:rPr lang="en-US" dirty="0"/>
              <a:t> depot (100mg, maintenance of 300mg IMI q2wk. </a:t>
            </a:r>
            <a:r>
              <a:rPr lang="en-US" dirty="0" err="1"/>
              <a:t>Acuphase</a:t>
            </a:r>
            <a:r>
              <a:rPr lang="en-US" dirty="0"/>
              <a:t> 50mg, maintenance of 400mg IMI q2wk, </a:t>
            </a:r>
            <a:r>
              <a:rPr lang="en-US" dirty="0" err="1"/>
              <a:t>Fluxanol</a:t>
            </a:r>
            <a:r>
              <a:rPr lang="en-US" dirty="0"/>
              <a:t> 20mg, maintenance of 400mg g1wk)</a:t>
            </a:r>
          </a:p>
        </p:txBody>
      </p:sp>
    </p:spTree>
    <p:extLst>
      <p:ext uri="{BB962C8B-B14F-4D97-AF65-F5344CB8AC3E}">
        <p14:creationId xmlns:p14="http://schemas.microsoft.com/office/powerpoint/2010/main" val="549025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21086-139E-F64B-9962-EC7D99AF4B48}"/>
              </a:ext>
            </a:extLst>
          </p:cNvPr>
          <p:cNvSpPr>
            <a:spLocks noGrp="1"/>
          </p:cNvSpPr>
          <p:nvPr>
            <p:ph type="title"/>
          </p:nvPr>
        </p:nvSpPr>
        <p:spPr>
          <a:xfrm>
            <a:off x="464456" y="303344"/>
            <a:ext cx="9404723" cy="1400530"/>
          </a:xfrm>
        </p:spPr>
        <p:txBody>
          <a:bodyPr/>
          <a:lstStyle/>
          <a:p>
            <a:r>
              <a:rPr lang="en-US" b="1" u="sng" dirty="0">
                <a:solidFill>
                  <a:srgbClr val="FFFF00"/>
                </a:solidFill>
              </a:rPr>
              <a:t>Antipsychotic side effects: EPSE </a:t>
            </a:r>
          </a:p>
        </p:txBody>
      </p:sp>
      <p:graphicFrame>
        <p:nvGraphicFramePr>
          <p:cNvPr id="4" name="Content Placeholder 3">
            <a:extLst>
              <a:ext uri="{FF2B5EF4-FFF2-40B4-BE49-F238E27FC236}">
                <a16:creationId xmlns:a16="http://schemas.microsoft.com/office/drawing/2014/main" id="{3444F10F-B2B9-7F42-AB2A-E6957CD0D836}"/>
              </a:ext>
            </a:extLst>
          </p:cNvPr>
          <p:cNvGraphicFramePr>
            <a:graphicFrameLocks noGrp="1"/>
          </p:cNvGraphicFramePr>
          <p:nvPr>
            <p:ph idx="1"/>
            <p:extLst>
              <p:ext uri="{D42A27DB-BD31-4B8C-83A1-F6EECF244321}">
                <p14:modId xmlns:p14="http://schemas.microsoft.com/office/powerpoint/2010/main" val="3918937432"/>
              </p:ext>
            </p:extLst>
          </p:nvPr>
        </p:nvGraphicFramePr>
        <p:xfrm>
          <a:off x="464455" y="1370430"/>
          <a:ext cx="10889344" cy="1833880"/>
        </p:xfrm>
        <a:graphic>
          <a:graphicData uri="http://schemas.openxmlformats.org/drawingml/2006/table">
            <a:tbl>
              <a:tblPr firstRow="1" bandRow="1">
                <a:tableStyleId>{5C22544A-7EE6-4342-B048-85BDC9FD1C3A}</a:tableStyleId>
              </a:tblPr>
              <a:tblGrid>
                <a:gridCol w="2722336">
                  <a:extLst>
                    <a:ext uri="{9D8B030D-6E8A-4147-A177-3AD203B41FA5}">
                      <a16:colId xmlns:a16="http://schemas.microsoft.com/office/drawing/2014/main" val="2172000535"/>
                    </a:ext>
                  </a:extLst>
                </a:gridCol>
                <a:gridCol w="2722336">
                  <a:extLst>
                    <a:ext uri="{9D8B030D-6E8A-4147-A177-3AD203B41FA5}">
                      <a16:colId xmlns:a16="http://schemas.microsoft.com/office/drawing/2014/main" val="2114279386"/>
                    </a:ext>
                  </a:extLst>
                </a:gridCol>
                <a:gridCol w="2722336">
                  <a:extLst>
                    <a:ext uri="{9D8B030D-6E8A-4147-A177-3AD203B41FA5}">
                      <a16:colId xmlns:a16="http://schemas.microsoft.com/office/drawing/2014/main" val="2517552072"/>
                    </a:ext>
                  </a:extLst>
                </a:gridCol>
                <a:gridCol w="2722336">
                  <a:extLst>
                    <a:ext uri="{9D8B030D-6E8A-4147-A177-3AD203B41FA5}">
                      <a16:colId xmlns:a16="http://schemas.microsoft.com/office/drawing/2014/main" val="2554716751"/>
                    </a:ext>
                  </a:extLst>
                </a:gridCol>
              </a:tblGrid>
              <a:tr h="370840">
                <a:tc>
                  <a:txBody>
                    <a:bodyPr/>
                    <a:lstStyle/>
                    <a:p>
                      <a:r>
                        <a:rPr lang="en-US" dirty="0"/>
                        <a:t>Acute dystonia </a:t>
                      </a:r>
                    </a:p>
                  </a:txBody>
                  <a:tcPr/>
                </a:tc>
                <a:tc>
                  <a:txBody>
                    <a:bodyPr/>
                    <a:lstStyle/>
                    <a:p>
                      <a:r>
                        <a:rPr lang="en-US" dirty="0"/>
                        <a:t>Pseudo-parkinsonism </a:t>
                      </a:r>
                    </a:p>
                  </a:txBody>
                  <a:tcPr/>
                </a:tc>
                <a:tc>
                  <a:txBody>
                    <a:bodyPr/>
                    <a:lstStyle/>
                    <a:p>
                      <a:r>
                        <a:rPr lang="en-US" dirty="0"/>
                        <a:t>Akathisia </a:t>
                      </a:r>
                    </a:p>
                  </a:txBody>
                  <a:tcPr/>
                </a:tc>
                <a:tc>
                  <a:txBody>
                    <a:bodyPr/>
                    <a:lstStyle/>
                    <a:p>
                      <a:r>
                        <a:rPr lang="en-US" dirty="0"/>
                        <a:t>Tardive dyskinesia</a:t>
                      </a:r>
                    </a:p>
                  </a:txBody>
                  <a:tcPr/>
                </a:tc>
                <a:extLst>
                  <a:ext uri="{0D108BD9-81ED-4DB2-BD59-A6C34878D82A}">
                    <a16:rowId xmlns:a16="http://schemas.microsoft.com/office/drawing/2014/main" val="1176861635"/>
                  </a:ext>
                </a:extLst>
              </a:tr>
              <a:tr h="370840">
                <a:tc>
                  <a:txBody>
                    <a:bodyPr/>
                    <a:lstStyle/>
                    <a:p>
                      <a:r>
                        <a:rPr lang="en-US" dirty="0"/>
                        <a:t>Sustained muscle contraction </a:t>
                      </a:r>
                    </a:p>
                    <a:p>
                      <a:endParaRPr lang="en-US" dirty="0"/>
                    </a:p>
                    <a:p>
                      <a:r>
                        <a:rPr lang="en-US" dirty="0"/>
                        <a:t>Muscle spasms: laryngospasm</a:t>
                      </a:r>
                    </a:p>
                  </a:txBody>
                  <a:tcPr/>
                </a:tc>
                <a:tc>
                  <a:txBody>
                    <a:bodyPr/>
                    <a:lstStyle/>
                    <a:p>
                      <a:r>
                        <a:rPr lang="en-US" dirty="0"/>
                        <a:t>As per Parkinson disease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Subjective and observed motor restlessness </a:t>
                      </a:r>
                      <a:endParaRPr lang="en-GB" dirty="0">
                        <a:effectLst/>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err="1">
                          <a:solidFill>
                            <a:schemeClr val="dk1"/>
                          </a:solidFill>
                          <a:effectLst/>
                          <a:latin typeface="+mn-lt"/>
                          <a:ea typeface="+mn-ea"/>
                          <a:cs typeface="+mn-cs"/>
                        </a:rPr>
                        <a:t>Choreo</a:t>
                      </a:r>
                      <a:r>
                        <a:rPr lang="en-GB" sz="1800" kern="1200" dirty="0">
                          <a:solidFill>
                            <a:schemeClr val="dk1"/>
                          </a:solidFill>
                          <a:effectLst/>
                          <a:latin typeface="+mn-lt"/>
                          <a:ea typeface="+mn-ea"/>
                          <a:cs typeface="+mn-cs"/>
                        </a:rPr>
                        <a:t>-athetoid involuntary movements </a:t>
                      </a:r>
                      <a:endParaRPr lang="en-GB" dirty="0"/>
                    </a:p>
                    <a:p>
                      <a:endParaRPr lang="en-US" dirty="0"/>
                    </a:p>
                    <a:p>
                      <a:r>
                        <a:rPr lang="en-US" dirty="0"/>
                        <a:t>Late appearing </a:t>
                      </a:r>
                    </a:p>
                  </a:txBody>
                  <a:tcPr/>
                </a:tc>
                <a:extLst>
                  <a:ext uri="{0D108BD9-81ED-4DB2-BD59-A6C34878D82A}">
                    <a16:rowId xmlns:a16="http://schemas.microsoft.com/office/drawing/2014/main" val="1579516698"/>
                  </a:ext>
                </a:extLst>
              </a:tr>
            </a:tbl>
          </a:graphicData>
        </a:graphic>
      </p:graphicFrame>
      <p:sp>
        <p:nvSpPr>
          <p:cNvPr id="5" name="TextBox 4">
            <a:extLst>
              <a:ext uri="{FF2B5EF4-FFF2-40B4-BE49-F238E27FC236}">
                <a16:creationId xmlns:a16="http://schemas.microsoft.com/office/drawing/2014/main" id="{444EFBAC-D3CE-2248-A771-E0134E3BEA68}"/>
              </a:ext>
            </a:extLst>
          </p:cNvPr>
          <p:cNvSpPr txBox="1"/>
          <p:nvPr/>
        </p:nvSpPr>
        <p:spPr>
          <a:xfrm>
            <a:off x="299355" y="3429000"/>
            <a:ext cx="11219543" cy="2862322"/>
          </a:xfrm>
          <a:prstGeom prst="rect">
            <a:avLst/>
          </a:prstGeom>
          <a:noFill/>
        </p:spPr>
        <p:txBody>
          <a:bodyPr wrap="square" rtlCol="0">
            <a:spAutoFit/>
          </a:bodyPr>
          <a:lstStyle/>
          <a:p>
            <a:r>
              <a:rPr lang="en-US" b="1" u="sng" dirty="0"/>
              <a:t>General management</a:t>
            </a:r>
          </a:p>
          <a:p>
            <a:pPr marL="285750" indent="-285750">
              <a:buFont typeface="Arial" panose="020B0604020202020204" pitchFamily="34" charset="0"/>
              <a:buChar char="•"/>
            </a:pPr>
            <a:r>
              <a:rPr lang="en-US" dirty="0"/>
              <a:t>Stop antipsychotic/ decrease dose / switch to atypical</a:t>
            </a:r>
          </a:p>
          <a:p>
            <a:pPr marL="285750" indent="-285750">
              <a:buFont typeface="Arial" panose="020B0604020202020204" pitchFamily="34" charset="0"/>
              <a:buChar char="•"/>
            </a:pPr>
            <a:r>
              <a:rPr lang="en-GB" dirty="0"/>
              <a:t>Anticholinergic, e.g. Biperiden, IM, 2.5 mg. </a:t>
            </a:r>
            <a:endParaRPr lang="en-GB" dirty="0">
              <a:effectLst/>
            </a:endParaRPr>
          </a:p>
          <a:p>
            <a:r>
              <a:rPr lang="en-GB" dirty="0"/>
              <a:t>(repeat every 30 minutes to a maximum of 3 doses within 24 hours) </a:t>
            </a:r>
          </a:p>
          <a:p>
            <a:pPr marL="742950" lvl="1" indent="-285750">
              <a:buFont typeface="Wingdings" pitchFamily="2" charset="2"/>
              <a:buChar char="v"/>
            </a:pPr>
            <a:r>
              <a:rPr lang="en-GB" dirty="0">
                <a:effectLst/>
              </a:rPr>
              <a:t>Except for Tardive dys</a:t>
            </a:r>
            <a:r>
              <a:rPr lang="en-GB" dirty="0"/>
              <a:t>kinesia (benzodiazepine/B- blocker)</a:t>
            </a:r>
            <a:endParaRPr lang="en-GB" dirty="0">
              <a:effectLst/>
            </a:endParaRPr>
          </a:p>
          <a:p>
            <a:pPr marL="285750" indent="-285750">
              <a:buFont typeface="Arial" panose="020B0604020202020204" pitchFamily="34" charset="0"/>
              <a:buChar char="•"/>
            </a:pPr>
            <a:r>
              <a:rPr lang="en-GB" dirty="0"/>
              <a:t>Promethazine, IM, 50 mg. </a:t>
            </a:r>
            <a:endParaRPr lang="en-GB" dirty="0">
              <a:effectLst/>
            </a:endParaRPr>
          </a:p>
          <a:p>
            <a:endParaRPr lang="en-US" dirty="0"/>
          </a:p>
          <a:p>
            <a:r>
              <a:rPr lang="en-US" dirty="0"/>
              <a:t> For Parkinsonism</a:t>
            </a:r>
          </a:p>
          <a:p>
            <a:pPr marL="285750" indent="-285750">
              <a:buFont typeface="Arial" panose="020B0604020202020204" pitchFamily="34" charset="0"/>
              <a:buChar char="•"/>
            </a:pPr>
            <a:r>
              <a:rPr lang="en-US" dirty="0"/>
              <a:t>Anticholinergic e.g. orphenadrine hydrochloride  50mg-100mg PO 6-8 hourly</a:t>
            </a:r>
          </a:p>
          <a:p>
            <a:pPr marL="285750" indent="-285750">
              <a:buFont typeface="Arial" panose="020B0604020202020204" pitchFamily="34" charset="0"/>
              <a:buChar char="•"/>
            </a:pPr>
            <a:endParaRPr lang="en-US" dirty="0"/>
          </a:p>
        </p:txBody>
      </p:sp>
      <p:sp>
        <p:nvSpPr>
          <p:cNvPr id="6" name="Rectangle 5">
            <a:extLst>
              <a:ext uri="{FF2B5EF4-FFF2-40B4-BE49-F238E27FC236}">
                <a16:creationId xmlns:a16="http://schemas.microsoft.com/office/drawing/2014/main" id="{0C0B1459-43C6-B848-9317-3C6A179B9CA8}"/>
              </a:ext>
            </a:extLst>
          </p:cNvPr>
          <p:cNvSpPr/>
          <p:nvPr/>
        </p:nvSpPr>
        <p:spPr>
          <a:xfrm>
            <a:off x="8878511" y="3429001"/>
            <a:ext cx="3014134" cy="2058570"/>
          </a:xfrm>
          <a:prstGeom prst="rect">
            <a:avLst/>
          </a:prstGeom>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Refer all cases unless psychiatric doctor available for review of antipsychotic medication </a:t>
            </a:r>
          </a:p>
        </p:txBody>
      </p:sp>
      <p:sp>
        <p:nvSpPr>
          <p:cNvPr id="7" name="TextBox 6">
            <a:extLst>
              <a:ext uri="{FF2B5EF4-FFF2-40B4-BE49-F238E27FC236}">
                <a16:creationId xmlns:a16="http://schemas.microsoft.com/office/drawing/2014/main" id="{4946D8C9-A470-CC44-A1D6-8D6E5EAE4431}"/>
              </a:ext>
            </a:extLst>
          </p:cNvPr>
          <p:cNvSpPr txBox="1"/>
          <p:nvPr/>
        </p:nvSpPr>
        <p:spPr>
          <a:xfrm>
            <a:off x="299356" y="5820602"/>
            <a:ext cx="7731276" cy="923330"/>
          </a:xfrm>
          <a:prstGeom prst="rect">
            <a:avLst/>
          </a:prstGeom>
          <a:noFill/>
        </p:spPr>
        <p:txBody>
          <a:bodyPr wrap="square" rtlCol="0">
            <a:spAutoFit/>
          </a:bodyPr>
          <a:lstStyle/>
          <a:p>
            <a:endParaRPr lang="en-US" b="1" u="sng" dirty="0"/>
          </a:p>
          <a:p>
            <a:r>
              <a:rPr lang="en-US" b="1" u="sng" dirty="0"/>
              <a:t>Prophylaxis </a:t>
            </a:r>
          </a:p>
          <a:p>
            <a:r>
              <a:rPr lang="en-US" dirty="0"/>
              <a:t>Orphenadrine 50-100mg PO 6-8 hourly  </a:t>
            </a:r>
          </a:p>
        </p:txBody>
      </p:sp>
    </p:spTree>
    <p:extLst>
      <p:ext uri="{BB962C8B-B14F-4D97-AF65-F5344CB8AC3E}">
        <p14:creationId xmlns:p14="http://schemas.microsoft.com/office/powerpoint/2010/main" val="373540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67465-D513-F447-B67B-48ABFAAAABA4}"/>
              </a:ext>
            </a:extLst>
          </p:cNvPr>
          <p:cNvSpPr>
            <a:spLocks noGrp="1"/>
          </p:cNvSpPr>
          <p:nvPr>
            <p:ph type="title"/>
          </p:nvPr>
        </p:nvSpPr>
        <p:spPr/>
        <p:txBody>
          <a:bodyPr/>
          <a:lstStyle/>
          <a:p>
            <a:r>
              <a:rPr lang="en-US" b="1" u="sng" dirty="0">
                <a:solidFill>
                  <a:srgbClr val="FFFF00"/>
                </a:solidFill>
              </a:rPr>
              <a:t>Antipsychotic side effects: NMS </a:t>
            </a:r>
          </a:p>
        </p:txBody>
      </p:sp>
      <p:pic>
        <p:nvPicPr>
          <p:cNvPr id="4" name="Content Placeholder 3">
            <a:extLst>
              <a:ext uri="{FF2B5EF4-FFF2-40B4-BE49-F238E27FC236}">
                <a16:creationId xmlns:a16="http://schemas.microsoft.com/office/drawing/2014/main" id="{DD723F7F-B902-BB48-841C-A84E41907FC7}"/>
              </a:ext>
            </a:extLst>
          </p:cNvPr>
          <p:cNvPicPr>
            <a:picLocks noGrp="1" noChangeAspect="1"/>
          </p:cNvPicPr>
          <p:nvPr>
            <p:ph idx="1"/>
          </p:nvPr>
        </p:nvPicPr>
        <p:blipFill>
          <a:blip r:embed="rId3"/>
          <a:stretch>
            <a:fillRect/>
          </a:stretch>
        </p:blipFill>
        <p:spPr>
          <a:xfrm>
            <a:off x="155044" y="1351050"/>
            <a:ext cx="9055217" cy="4701985"/>
          </a:xfrm>
          <a:prstGeom prst="rect">
            <a:avLst/>
          </a:prstGeom>
        </p:spPr>
      </p:pic>
      <p:sp>
        <p:nvSpPr>
          <p:cNvPr id="5" name="TextBox 4">
            <a:extLst>
              <a:ext uri="{FF2B5EF4-FFF2-40B4-BE49-F238E27FC236}">
                <a16:creationId xmlns:a16="http://schemas.microsoft.com/office/drawing/2014/main" id="{F2004FB9-8772-2549-BB35-F4F4493DC0DD}"/>
              </a:ext>
            </a:extLst>
          </p:cNvPr>
          <p:cNvSpPr txBox="1"/>
          <p:nvPr/>
        </p:nvSpPr>
        <p:spPr>
          <a:xfrm>
            <a:off x="9420225" y="2130663"/>
            <a:ext cx="2771776" cy="3139321"/>
          </a:xfrm>
          <a:prstGeom prst="rect">
            <a:avLst/>
          </a:prstGeom>
          <a:noFill/>
        </p:spPr>
        <p:txBody>
          <a:bodyPr wrap="square" rtlCol="0">
            <a:spAutoFit/>
          </a:bodyPr>
          <a:lstStyle/>
          <a:p>
            <a:r>
              <a:rPr lang="en-US" b="1" u="sng" dirty="0"/>
              <a:t>Management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Stop antipsychotic</a:t>
            </a:r>
          </a:p>
          <a:p>
            <a:pPr marL="285750" indent="-285750">
              <a:buFont typeface="Arial" panose="020B0604020202020204" pitchFamily="34" charset="0"/>
              <a:buChar char="•"/>
            </a:pPr>
            <a:r>
              <a:rPr lang="en-US" dirty="0"/>
              <a:t>Cool patient </a:t>
            </a:r>
          </a:p>
          <a:p>
            <a:pPr marL="285750" indent="-285750">
              <a:buFont typeface="Arial" panose="020B0604020202020204" pitchFamily="34" charset="0"/>
              <a:buChar char="•"/>
            </a:pPr>
            <a:r>
              <a:rPr lang="en-US" dirty="0"/>
              <a:t>IV hydration </a:t>
            </a:r>
          </a:p>
          <a:p>
            <a:pPr marL="285750" indent="-285750">
              <a:buFont typeface="Arial" panose="020B0604020202020204" pitchFamily="34" charset="0"/>
              <a:buChar char="•"/>
            </a:pPr>
            <a:r>
              <a:rPr lang="en-US" dirty="0"/>
              <a:t>Oxygen </a:t>
            </a:r>
          </a:p>
          <a:p>
            <a:pPr marL="285750" indent="-285750">
              <a:buFont typeface="Arial" panose="020B0604020202020204" pitchFamily="34" charset="0"/>
              <a:buChar char="•"/>
            </a:pPr>
            <a:r>
              <a:rPr lang="en-US" dirty="0"/>
              <a:t>Pharmacological</a:t>
            </a:r>
          </a:p>
          <a:p>
            <a:pPr marL="742950" lvl="1" indent="-285750">
              <a:buFont typeface="Arial" panose="020B0604020202020204" pitchFamily="34" charset="0"/>
              <a:buChar char="•"/>
            </a:pPr>
            <a:r>
              <a:rPr lang="en-US" dirty="0"/>
              <a:t>Bromocriptine</a:t>
            </a:r>
          </a:p>
          <a:p>
            <a:pPr marL="742950" lvl="1" indent="-285750">
              <a:buFont typeface="Arial" panose="020B0604020202020204" pitchFamily="34" charset="0"/>
              <a:buChar char="•"/>
            </a:pPr>
            <a:r>
              <a:rPr lang="en-US" dirty="0"/>
              <a:t>Dantrolene </a:t>
            </a:r>
          </a:p>
          <a:p>
            <a:pPr marL="742950" lvl="1" indent="-285750">
              <a:buFont typeface="Arial" panose="020B0604020202020204" pitchFamily="34" charset="0"/>
              <a:buChar char="•"/>
            </a:pPr>
            <a:r>
              <a:rPr lang="en-US" dirty="0"/>
              <a:t>Benzodiazepine</a:t>
            </a:r>
          </a:p>
          <a:p>
            <a:pPr marL="742950" lvl="1" indent="-285750">
              <a:buFont typeface="Arial" panose="020B0604020202020204" pitchFamily="34" charset="0"/>
              <a:buChar char="•"/>
            </a:pPr>
            <a:endParaRPr lang="en-US" dirty="0"/>
          </a:p>
        </p:txBody>
      </p:sp>
      <p:sp>
        <p:nvSpPr>
          <p:cNvPr id="7" name="Rounded Rectangle 6">
            <a:extLst>
              <a:ext uri="{FF2B5EF4-FFF2-40B4-BE49-F238E27FC236}">
                <a16:creationId xmlns:a16="http://schemas.microsoft.com/office/drawing/2014/main" id="{C5652153-38C9-A549-8D67-942F22B628AC}"/>
              </a:ext>
            </a:extLst>
          </p:cNvPr>
          <p:cNvSpPr/>
          <p:nvPr/>
        </p:nvSpPr>
        <p:spPr>
          <a:xfrm>
            <a:off x="1895737" y="1696277"/>
            <a:ext cx="2000402" cy="543339"/>
          </a:xfrm>
          <a:prstGeom prst="roundRect">
            <a:avLst/>
          </a:prstGeom>
          <a:solidFill>
            <a:srgbClr val="C39F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r>
              <a:rPr lang="en-US" dirty="0">
                <a:solidFill>
                  <a:schemeClr val="bg1"/>
                </a:solidFill>
              </a:rPr>
              <a:t>Altered mental state </a:t>
            </a:r>
          </a:p>
          <a:p>
            <a:pPr algn="ctr"/>
            <a:endParaRPr lang="en-US" dirty="0"/>
          </a:p>
        </p:txBody>
      </p:sp>
      <p:sp>
        <p:nvSpPr>
          <p:cNvPr id="8" name="Rectangle 7">
            <a:extLst>
              <a:ext uri="{FF2B5EF4-FFF2-40B4-BE49-F238E27FC236}">
                <a16:creationId xmlns:a16="http://schemas.microsoft.com/office/drawing/2014/main" id="{1B9CD69B-A8C9-CA40-9B11-35F9E992EB79}"/>
              </a:ext>
            </a:extLst>
          </p:cNvPr>
          <p:cNvSpPr/>
          <p:nvPr/>
        </p:nvSpPr>
        <p:spPr>
          <a:xfrm>
            <a:off x="9547225" y="5648782"/>
            <a:ext cx="2489731" cy="1085503"/>
          </a:xfrm>
          <a:prstGeom prst="rect">
            <a:avLst/>
          </a:prstGeom>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cases require referral: for high care admission  </a:t>
            </a:r>
          </a:p>
        </p:txBody>
      </p:sp>
      <p:sp>
        <p:nvSpPr>
          <p:cNvPr id="9" name="TextBox 8">
            <a:extLst>
              <a:ext uri="{FF2B5EF4-FFF2-40B4-BE49-F238E27FC236}">
                <a16:creationId xmlns:a16="http://schemas.microsoft.com/office/drawing/2014/main" id="{F4706341-70E5-4F4A-B2C9-D55D308FBF48}"/>
              </a:ext>
            </a:extLst>
          </p:cNvPr>
          <p:cNvSpPr txBox="1"/>
          <p:nvPr/>
        </p:nvSpPr>
        <p:spPr>
          <a:xfrm>
            <a:off x="0" y="6053035"/>
            <a:ext cx="5655733" cy="461665"/>
          </a:xfrm>
          <a:prstGeom prst="rect">
            <a:avLst/>
          </a:prstGeom>
          <a:noFill/>
        </p:spPr>
        <p:txBody>
          <a:bodyPr wrap="square" rtlCol="0">
            <a:spAutoFit/>
          </a:bodyPr>
          <a:lstStyle/>
          <a:p>
            <a:r>
              <a:rPr lang="en-US" sz="1200" i="1" dirty="0"/>
              <a:t>http://</a:t>
            </a:r>
            <a:r>
              <a:rPr lang="en-US" sz="1200" i="1" dirty="0" err="1"/>
              <a:t>www.msrblog.com</a:t>
            </a:r>
            <a:r>
              <a:rPr lang="en-US" sz="1200" i="1" dirty="0"/>
              <a:t>/science/medical/neuroleptic-malignant-</a:t>
            </a:r>
            <a:r>
              <a:rPr lang="en-US" sz="1200" i="1" dirty="0" err="1"/>
              <a:t>syndrome.html</a:t>
            </a:r>
            <a:endParaRPr lang="en-US" sz="1200" i="1" dirty="0"/>
          </a:p>
        </p:txBody>
      </p:sp>
      <p:sp>
        <p:nvSpPr>
          <p:cNvPr id="10" name="TextBox 9">
            <a:extLst>
              <a:ext uri="{FF2B5EF4-FFF2-40B4-BE49-F238E27FC236}">
                <a16:creationId xmlns:a16="http://schemas.microsoft.com/office/drawing/2014/main" id="{C8C5A5A8-ED22-3044-9BC2-3583836D0897}"/>
              </a:ext>
            </a:extLst>
          </p:cNvPr>
          <p:cNvSpPr txBox="1"/>
          <p:nvPr/>
        </p:nvSpPr>
        <p:spPr>
          <a:xfrm>
            <a:off x="9420224" y="257923"/>
            <a:ext cx="2616732" cy="1754326"/>
          </a:xfrm>
          <a:prstGeom prst="rect">
            <a:avLst/>
          </a:prstGeom>
          <a:noFill/>
        </p:spPr>
        <p:txBody>
          <a:bodyPr wrap="square" rtlCol="0">
            <a:spAutoFit/>
          </a:bodyPr>
          <a:lstStyle/>
          <a:p>
            <a:r>
              <a:rPr lang="en-US" b="1" u="sng" dirty="0"/>
              <a:t>Investigations </a:t>
            </a:r>
          </a:p>
          <a:p>
            <a:pPr marL="285750" indent="-285750">
              <a:buFont typeface="Arial" panose="020B0604020202020204" pitchFamily="34" charset="0"/>
              <a:buChar char="•"/>
            </a:pPr>
            <a:r>
              <a:rPr lang="en-US" dirty="0"/>
              <a:t>To rule out medical conditions/differential diagnosis </a:t>
            </a:r>
          </a:p>
          <a:p>
            <a:pPr marL="285750" indent="-285750">
              <a:buFont typeface="Arial" panose="020B0604020202020204" pitchFamily="34" charset="0"/>
              <a:buChar char="•"/>
            </a:pPr>
            <a:r>
              <a:rPr lang="en-US" dirty="0"/>
              <a:t>Bloods: CK</a:t>
            </a:r>
          </a:p>
          <a:p>
            <a:pPr marL="285750" indent="-285750">
              <a:buFont typeface="Arial" panose="020B0604020202020204" pitchFamily="34" charset="0"/>
              <a:buChar char="•"/>
            </a:pPr>
            <a:r>
              <a:rPr lang="en-US" dirty="0"/>
              <a:t>ABG</a:t>
            </a:r>
          </a:p>
        </p:txBody>
      </p:sp>
    </p:spTree>
    <p:extLst>
      <p:ext uri="{BB962C8B-B14F-4D97-AF65-F5344CB8AC3E}">
        <p14:creationId xmlns:p14="http://schemas.microsoft.com/office/powerpoint/2010/main" val="589175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F11E47-EDD0-4F53-B55C-3714A29D4C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5460"/>
            <a:ext cx="6893071" cy="5572539"/>
          </a:xfrm>
          <a:prstGeom prst="rect">
            <a:avLst/>
          </a:prstGeom>
        </p:spPr>
      </p:pic>
      <p:sp>
        <p:nvSpPr>
          <p:cNvPr id="10" name="TextBox 9">
            <a:extLst>
              <a:ext uri="{FF2B5EF4-FFF2-40B4-BE49-F238E27FC236}">
                <a16:creationId xmlns:a16="http://schemas.microsoft.com/office/drawing/2014/main" id="{D86A0C85-524F-4017-BFF3-148B63A35CC4}"/>
              </a:ext>
            </a:extLst>
          </p:cNvPr>
          <p:cNvSpPr txBox="1"/>
          <p:nvPr/>
        </p:nvSpPr>
        <p:spPr>
          <a:xfrm>
            <a:off x="6893071" y="3994249"/>
            <a:ext cx="5088834" cy="1200329"/>
          </a:xfrm>
          <a:prstGeom prst="rect">
            <a:avLst/>
          </a:prstGeom>
          <a:noFill/>
        </p:spPr>
        <p:txBody>
          <a:bodyPr wrap="square" rtlCol="0">
            <a:spAutoFit/>
          </a:bodyPr>
          <a:lstStyle/>
          <a:p>
            <a:r>
              <a:rPr lang="en-ZA" u="sng" dirty="0" err="1">
                <a:solidFill>
                  <a:srgbClr val="FFFF00"/>
                </a:solidFill>
              </a:rPr>
              <a:t>Cannibis</a:t>
            </a:r>
            <a:r>
              <a:rPr lang="en-ZA" u="sng" dirty="0">
                <a:solidFill>
                  <a:srgbClr val="FFFF00"/>
                </a:solidFill>
              </a:rPr>
              <a:t> use psychosis is most commonly seen but quite a few drugs used – mentioned previously – may also cause psychosis.</a:t>
            </a:r>
          </a:p>
        </p:txBody>
      </p:sp>
      <p:pic>
        <p:nvPicPr>
          <p:cNvPr id="14" name="Picture 13">
            <a:extLst>
              <a:ext uri="{FF2B5EF4-FFF2-40B4-BE49-F238E27FC236}">
                <a16:creationId xmlns:a16="http://schemas.microsoft.com/office/drawing/2014/main" id="{78455EC1-C81F-4D26-8184-1D24CD06D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789" y="496393"/>
            <a:ext cx="5177492" cy="2640871"/>
          </a:xfrm>
          <a:prstGeom prst="rect">
            <a:avLst/>
          </a:prstGeom>
        </p:spPr>
      </p:pic>
      <p:sp>
        <p:nvSpPr>
          <p:cNvPr id="15" name="TextBox 14">
            <a:extLst>
              <a:ext uri="{FF2B5EF4-FFF2-40B4-BE49-F238E27FC236}">
                <a16:creationId xmlns:a16="http://schemas.microsoft.com/office/drawing/2014/main" id="{8E90620B-A5CE-416B-BF59-00122FCC686C}"/>
              </a:ext>
            </a:extLst>
          </p:cNvPr>
          <p:cNvSpPr txBox="1"/>
          <p:nvPr/>
        </p:nvSpPr>
        <p:spPr>
          <a:xfrm>
            <a:off x="857789" y="391240"/>
            <a:ext cx="5177491" cy="461665"/>
          </a:xfrm>
          <a:prstGeom prst="rect">
            <a:avLst/>
          </a:prstGeom>
          <a:noFill/>
        </p:spPr>
        <p:txBody>
          <a:bodyPr wrap="square" rtlCol="0">
            <a:spAutoFit/>
          </a:bodyPr>
          <a:lstStyle/>
          <a:p>
            <a:r>
              <a:rPr lang="en-ZA" sz="2400" u="sng" dirty="0">
                <a:solidFill>
                  <a:srgbClr val="FFFF00"/>
                </a:solidFill>
              </a:rPr>
              <a:t>SUBSTANCE-INDUCED PSYCHOSIS</a:t>
            </a:r>
          </a:p>
        </p:txBody>
      </p:sp>
    </p:spTree>
    <p:extLst>
      <p:ext uri="{BB962C8B-B14F-4D97-AF65-F5344CB8AC3E}">
        <p14:creationId xmlns:p14="http://schemas.microsoft.com/office/powerpoint/2010/main" val="3646825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5D2F19-EC03-4AFB-80DE-318016149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6076951" cy="6735832"/>
          </a:xfrm>
          <a:prstGeom prst="rect">
            <a:avLst/>
          </a:prstGeom>
        </p:spPr>
      </p:pic>
      <p:pic>
        <p:nvPicPr>
          <p:cNvPr id="4" name="Picture 3">
            <a:extLst>
              <a:ext uri="{FF2B5EF4-FFF2-40B4-BE49-F238E27FC236}">
                <a16:creationId xmlns:a16="http://schemas.microsoft.com/office/drawing/2014/main" id="{483B9000-0F05-4DE1-A147-8EBB4C2B3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050" y="2047461"/>
            <a:ext cx="6076950" cy="4562475"/>
          </a:xfrm>
          <a:prstGeom prst="rect">
            <a:avLst/>
          </a:prstGeom>
        </p:spPr>
      </p:pic>
      <p:sp>
        <p:nvSpPr>
          <p:cNvPr id="5" name="TextBox 4">
            <a:extLst>
              <a:ext uri="{FF2B5EF4-FFF2-40B4-BE49-F238E27FC236}">
                <a16:creationId xmlns:a16="http://schemas.microsoft.com/office/drawing/2014/main" id="{6B19A226-A68C-42DA-BDA2-FA9AB545CC18}"/>
              </a:ext>
            </a:extLst>
          </p:cNvPr>
          <p:cNvSpPr txBox="1"/>
          <p:nvPr/>
        </p:nvSpPr>
        <p:spPr>
          <a:xfrm>
            <a:off x="6115050" y="884168"/>
            <a:ext cx="5706404" cy="964640"/>
          </a:xfrm>
          <a:prstGeom prst="rect">
            <a:avLst/>
          </a:prstGeom>
          <a:noFill/>
        </p:spPr>
        <p:txBody>
          <a:bodyPr wrap="square" rtlCol="0">
            <a:spAutoFit/>
          </a:bodyPr>
          <a:lstStyle/>
          <a:p>
            <a:r>
              <a:rPr lang="en-ZA" sz="2800" b="1" u="sng" dirty="0">
                <a:solidFill>
                  <a:srgbClr val="FFFF00"/>
                </a:solidFill>
              </a:rPr>
              <a:t>NB: to pick up especially at a primary health care level!</a:t>
            </a:r>
          </a:p>
        </p:txBody>
      </p:sp>
    </p:spTree>
    <p:extLst>
      <p:ext uri="{BB962C8B-B14F-4D97-AF65-F5344CB8AC3E}">
        <p14:creationId xmlns:p14="http://schemas.microsoft.com/office/powerpoint/2010/main" val="363522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9838" y="293691"/>
            <a:ext cx="7098127" cy="1400530"/>
          </a:xfrm>
        </p:spPr>
        <p:txBody>
          <a:bodyPr/>
          <a:lstStyle/>
          <a:p>
            <a:pPr algn="ctr"/>
            <a:r>
              <a:rPr lang="en-ZA" sz="5400" u="sng" dirty="0">
                <a:solidFill>
                  <a:srgbClr val="FFFF00"/>
                </a:solidFill>
              </a:rPr>
              <a:t>MOOD DISORDERS </a:t>
            </a:r>
            <a:br>
              <a:rPr lang="en-ZA" sz="5400" u="sng" dirty="0">
                <a:solidFill>
                  <a:srgbClr val="FFFF00"/>
                </a:solidFill>
              </a:rPr>
            </a:br>
            <a:r>
              <a:rPr lang="en-ZA" sz="3600" u="sng" dirty="0">
                <a:solidFill>
                  <a:srgbClr val="FFFF00"/>
                </a:solidFill>
              </a:rPr>
              <a:t>BRIEF OVERVIEW </a:t>
            </a:r>
          </a:p>
        </p:txBody>
      </p:sp>
      <p:sp>
        <p:nvSpPr>
          <p:cNvPr id="5" name="Content Placeholder 4"/>
          <p:cNvSpPr>
            <a:spLocks noGrp="1"/>
          </p:cNvSpPr>
          <p:nvPr>
            <p:ph idx="1"/>
          </p:nvPr>
        </p:nvSpPr>
        <p:spPr>
          <a:xfrm>
            <a:off x="309838" y="2014330"/>
            <a:ext cx="7946266" cy="4279392"/>
          </a:xfrm>
        </p:spPr>
        <p:txBody>
          <a:bodyPr>
            <a:normAutofit fontScale="92500" lnSpcReduction="20000"/>
          </a:bodyPr>
          <a:lstStyle/>
          <a:p>
            <a:r>
              <a:rPr lang="en-ZA" dirty="0"/>
              <a:t>When general emotional state or mood is distorted and this interferes with their day to day ability to function. </a:t>
            </a:r>
          </a:p>
          <a:p>
            <a:r>
              <a:rPr lang="en-ZA" dirty="0"/>
              <a:t>According to the Diagnostic and Statistical Manual of Mental Disorders, Fifth Edition (DSM-5), mood disorders have been broadly categorized as bipolar disorders and depressive disorders.</a:t>
            </a:r>
          </a:p>
          <a:p>
            <a:r>
              <a:rPr lang="en-ZA" dirty="0"/>
              <a:t>Bipolar disorders are further categorized as bipolar I, bipolar II, cyclothymic disorder, bipolar and related disorder to another medical condition, substance/medication-induced bipolar and related disorder, other specified bipolar and related disorder, and unspecified bipolar and related disorder.</a:t>
            </a:r>
          </a:p>
          <a:p>
            <a:r>
              <a:rPr lang="en-ZA" dirty="0"/>
              <a:t>Depressive disorders are also further categorized as major depressive disorder, disruptive mood dysregulation disorder, Persistent depressive disorder (PDD), Premenstrual dysphoric disorder.  </a:t>
            </a:r>
          </a:p>
        </p:txBody>
      </p:sp>
      <p:pic>
        <p:nvPicPr>
          <p:cNvPr id="3" name="Picture 2">
            <a:extLst>
              <a:ext uri="{FF2B5EF4-FFF2-40B4-BE49-F238E27FC236}">
                <a16:creationId xmlns:a16="http://schemas.microsoft.com/office/drawing/2014/main" id="{826A6808-70DA-41F8-9A05-F36DD687A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567113">
            <a:off x="7107251" y="1999908"/>
            <a:ext cx="5570889" cy="2051944"/>
          </a:xfrm>
          <a:prstGeom prst="rect">
            <a:avLst/>
          </a:prstGeom>
        </p:spPr>
      </p:pic>
    </p:spTree>
    <p:extLst>
      <p:ext uri="{BB962C8B-B14F-4D97-AF65-F5344CB8AC3E}">
        <p14:creationId xmlns:p14="http://schemas.microsoft.com/office/powerpoint/2010/main" val="2033743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FBA07F-16F1-42C9-9703-90840A5C0917}"/>
              </a:ext>
            </a:extLst>
          </p:cNvPr>
          <p:cNvSpPr txBox="1"/>
          <p:nvPr/>
        </p:nvSpPr>
        <p:spPr>
          <a:xfrm>
            <a:off x="901148" y="4546337"/>
            <a:ext cx="3068164" cy="2324939"/>
          </a:xfrm>
          <a:prstGeom prst="cloud">
            <a:avLst/>
          </a:prstGeom>
          <a:noFill/>
          <a:ln w="38100">
            <a:solidFill>
              <a:srgbClr val="FFFF00"/>
            </a:solidFill>
          </a:ln>
        </p:spPr>
        <p:txBody>
          <a:bodyPr wrap="square" rtlCol="0">
            <a:spAutoFit/>
          </a:bodyPr>
          <a:lstStyle/>
          <a:p>
            <a:r>
              <a:rPr lang="en-ZA" dirty="0">
                <a:ln w="12700">
                  <a:solidFill>
                    <a:schemeClr val="tx1">
                      <a:lumMod val="95000"/>
                    </a:schemeClr>
                  </a:solidFill>
                </a:ln>
              </a:rPr>
              <a:t>HOW COMMON ARE MENTAL HEALTH ISSUES IN OUR COMMUNITIES?</a:t>
            </a:r>
          </a:p>
        </p:txBody>
      </p:sp>
      <p:sp>
        <p:nvSpPr>
          <p:cNvPr id="4" name="TextBox 3">
            <a:extLst>
              <a:ext uri="{FF2B5EF4-FFF2-40B4-BE49-F238E27FC236}">
                <a16:creationId xmlns:a16="http://schemas.microsoft.com/office/drawing/2014/main" id="{81B1D27F-4EFE-4BB5-893F-BDFD153A0C83}"/>
              </a:ext>
            </a:extLst>
          </p:cNvPr>
          <p:cNvSpPr txBox="1"/>
          <p:nvPr/>
        </p:nvSpPr>
        <p:spPr>
          <a:xfrm>
            <a:off x="7201316" y="83987"/>
            <a:ext cx="4802797" cy="1827193"/>
          </a:xfrm>
          <a:prstGeom prst="cloud">
            <a:avLst/>
          </a:prstGeom>
          <a:noFill/>
          <a:ln w="38100">
            <a:solidFill>
              <a:srgbClr val="0070C0"/>
            </a:solidFill>
          </a:ln>
        </p:spPr>
        <p:txBody>
          <a:bodyPr wrap="square" rtlCol="0">
            <a:spAutoFit/>
          </a:bodyPr>
          <a:lstStyle/>
          <a:p>
            <a:r>
              <a:rPr lang="en-ZA" dirty="0">
                <a:ln w="12700">
                  <a:solidFill>
                    <a:schemeClr val="tx1">
                      <a:lumMod val="95000"/>
                    </a:schemeClr>
                  </a:solidFill>
                </a:ln>
              </a:rPr>
              <a:t>HOW EDUCATED ARE WE AS PRIMARY/COMMUNITY HEALTH CARE PROFFESSIONALS ABOUT MENTAL HEALTH?</a:t>
            </a:r>
          </a:p>
        </p:txBody>
      </p:sp>
      <p:sp>
        <p:nvSpPr>
          <p:cNvPr id="5" name="TextBox 4">
            <a:extLst>
              <a:ext uri="{FF2B5EF4-FFF2-40B4-BE49-F238E27FC236}">
                <a16:creationId xmlns:a16="http://schemas.microsoft.com/office/drawing/2014/main" id="{50658908-BB1B-43F3-8A3C-7F8DD394F439}"/>
              </a:ext>
            </a:extLst>
          </p:cNvPr>
          <p:cNvSpPr txBox="1"/>
          <p:nvPr/>
        </p:nvSpPr>
        <p:spPr>
          <a:xfrm>
            <a:off x="3126825" y="48631"/>
            <a:ext cx="4074491" cy="2248853"/>
          </a:xfrm>
          <a:prstGeom prst="cloud">
            <a:avLst/>
          </a:prstGeom>
          <a:noFill/>
          <a:ln w="38100">
            <a:solidFill>
              <a:schemeClr val="tx1"/>
            </a:solidFill>
          </a:ln>
        </p:spPr>
        <p:txBody>
          <a:bodyPr wrap="square" rtlCol="0">
            <a:spAutoFit/>
          </a:bodyPr>
          <a:lstStyle/>
          <a:p>
            <a:r>
              <a:rPr lang="en-ZA" dirty="0">
                <a:ln w="12700">
                  <a:solidFill>
                    <a:schemeClr val="tx1">
                      <a:lumMod val="95000"/>
                    </a:schemeClr>
                  </a:solidFill>
                </a:ln>
              </a:rPr>
              <a:t>HOW WELL EDUCATED ARE OUR COMMUNITY</a:t>
            </a:r>
          </a:p>
          <a:p>
            <a:r>
              <a:rPr lang="en-ZA" dirty="0">
                <a:ln w="12700">
                  <a:solidFill>
                    <a:schemeClr val="tx1">
                      <a:lumMod val="95000"/>
                    </a:schemeClr>
                  </a:solidFill>
                </a:ln>
              </a:rPr>
              <a:t>MEMBERS ABOUT MENTAL HEALTH? IS THERE STILL STIGMA?</a:t>
            </a:r>
          </a:p>
        </p:txBody>
      </p:sp>
      <p:sp>
        <p:nvSpPr>
          <p:cNvPr id="7" name="TextBox 6">
            <a:extLst>
              <a:ext uri="{FF2B5EF4-FFF2-40B4-BE49-F238E27FC236}">
                <a16:creationId xmlns:a16="http://schemas.microsoft.com/office/drawing/2014/main" id="{4BB6F3FD-A416-4F8F-91FB-9204B8786829}"/>
              </a:ext>
            </a:extLst>
          </p:cNvPr>
          <p:cNvSpPr txBox="1"/>
          <p:nvPr/>
        </p:nvSpPr>
        <p:spPr>
          <a:xfrm>
            <a:off x="3692415" y="2349852"/>
            <a:ext cx="3825739" cy="3092172"/>
          </a:xfrm>
          <a:prstGeom prst="cloud">
            <a:avLst/>
          </a:prstGeom>
          <a:noFill/>
          <a:ln w="38100">
            <a:solidFill>
              <a:srgbClr val="7030A0"/>
            </a:solidFill>
          </a:ln>
        </p:spPr>
        <p:txBody>
          <a:bodyPr wrap="square" rtlCol="0">
            <a:spAutoFit/>
          </a:bodyPr>
          <a:lstStyle/>
          <a:p>
            <a:r>
              <a:rPr lang="en-ZA" dirty="0">
                <a:ln w="12700">
                  <a:solidFill>
                    <a:schemeClr val="tx1">
                      <a:lumMod val="95000"/>
                    </a:schemeClr>
                  </a:solidFill>
                </a:ln>
              </a:rPr>
              <a:t>ARE THERE CULTURAL BELIEFS AROUND MENTAL HEALTH AND BEHAVIOUR THAT WE NEED TO FAMILIARIZE OURSELVES WITH?</a:t>
            </a:r>
          </a:p>
        </p:txBody>
      </p:sp>
      <p:sp>
        <p:nvSpPr>
          <p:cNvPr id="8" name="TextBox 7">
            <a:extLst>
              <a:ext uri="{FF2B5EF4-FFF2-40B4-BE49-F238E27FC236}">
                <a16:creationId xmlns:a16="http://schemas.microsoft.com/office/drawing/2014/main" id="{4430D897-74AE-479A-98C0-4BF8A8CCD504}"/>
              </a:ext>
            </a:extLst>
          </p:cNvPr>
          <p:cNvSpPr txBox="1"/>
          <p:nvPr/>
        </p:nvSpPr>
        <p:spPr>
          <a:xfrm>
            <a:off x="7491465" y="1875825"/>
            <a:ext cx="4404542" cy="2670512"/>
          </a:xfrm>
          <a:prstGeom prst="cloud">
            <a:avLst/>
          </a:prstGeom>
          <a:noFill/>
          <a:ln w="38100">
            <a:solidFill>
              <a:schemeClr val="accent2">
                <a:lumMod val="75000"/>
              </a:schemeClr>
            </a:solidFill>
          </a:ln>
        </p:spPr>
        <p:txBody>
          <a:bodyPr wrap="square" rtlCol="0">
            <a:spAutoFit/>
          </a:bodyPr>
          <a:lstStyle/>
          <a:p>
            <a:r>
              <a:rPr lang="en-ZA" dirty="0">
                <a:ln w="12700">
                  <a:solidFill>
                    <a:schemeClr val="tx1">
                      <a:lumMod val="95000"/>
                    </a:schemeClr>
                  </a:solidFill>
                </a:ln>
              </a:rPr>
              <a:t>WHAT LEGAL PRACTICES AROUND MENTAL HEALTH IN SOUTH AFRICA DO WE NEED TO FAMILIARIZE OURSELVES WITH AS MHCWs?</a:t>
            </a:r>
          </a:p>
        </p:txBody>
      </p:sp>
      <p:sp>
        <p:nvSpPr>
          <p:cNvPr id="9" name="TextBox 8">
            <a:extLst>
              <a:ext uri="{FF2B5EF4-FFF2-40B4-BE49-F238E27FC236}">
                <a16:creationId xmlns:a16="http://schemas.microsoft.com/office/drawing/2014/main" id="{F8997306-DD20-43F2-B639-AAD3C404E170}"/>
              </a:ext>
            </a:extLst>
          </p:cNvPr>
          <p:cNvSpPr txBox="1"/>
          <p:nvPr/>
        </p:nvSpPr>
        <p:spPr>
          <a:xfrm>
            <a:off x="6619180" y="4584379"/>
            <a:ext cx="5315886" cy="2248853"/>
          </a:xfrm>
          <a:prstGeom prst="cloud">
            <a:avLst/>
          </a:prstGeom>
          <a:noFill/>
          <a:ln w="38100">
            <a:solidFill>
              <a:schemeClr val="accent6"/>
            </a:solidFill>
          </a:ln>
        </p:spPr>
        <p:txBody>
          <a:bodyPr wrap="square" rtlCol="0">
            <a:spAutoFit/>
          </a:bodyPr>
          <a:lstStyle/>
          <a:p>
            <a:r>
              <a:rPr lang="en-ZA" dirty="0">
                <a:ln w="12700">
                  <a:solidFill>
                    <a:schemeClr val="tx1">
                      <a:lumMod val="95000"/>
                    </a:schemeClr>
                  </a:solidFill>
                </a:ln>
              </a:rPr>
              <a:t>HOW DO WE GO ABOUT CONDUCTING “PSYCHIATRIC” INTERVIEWS WITH KNOWN AND NEW MENTAL HEALTH CARE USERS? </a:t>
            </a:r>
          </a:p>
        </p:txBody>
      </p:sp>
      <p:sp>
        <p:nvSpPr>
          <p:cNvPr id="10" name="TextBox 9">
            <a:extLst>
              <a:ext uri="{FF2B5EF4-FFF2-40B4-BE49-F238E27FC236}">
                <a16:creationId xmlns:a16="http://schemas.microsoft.com/office/drawing/2014/main" id="{4AC5BF4E-7437-4F2C-A7DB-DF3AA39DE4B0}"/>
              </a:ext>
            </a:extLst>
          </p:cNvPr>
          <p:cNvSpPr txBox="1"/>
          <p:nvPr/>
        </p:nvSpPr>
        <p:spPr>
          <a:xfrm>
            <a:off x="13252" y="1518392"/>
            <a:ext cx="3679163" cy="3092172"/>
          </a:xfrm>
          <a:prstGeom prst="cloud">
            <a:avLst/>
          </a:prstGeom>
          <a:noFill/>
          <a:ln w="38100">
            <a:solidFill>
              <a:srgbClr val="FF0000"/>
            </a:solidFill>
          </a:ln>
        </p:spPr>
        <p:txBody>
          <a:bodyPr wrap="square" rtlCol="0">
            <a:spAutoFit/>
          </a:bodyPr>
          <a:lstStyle/>
          <a:p>
            <a:r>
              <a:rPr lang="en-ZA" dirty="0">
                <a:ln w="12700">
                  <a:solidFill>
                    <a:schemeClr val="tx1">
                      <a:lumMod val="95000"/>
                    </a:schemeClr>
                  </a:solidFill>
                </a:ln>
              </a:rPr>
              <a:t>HOW DO WE ENSURE CONTINUED FOLLOW UP AND EDUCATION SURROUNDING MENTAL HEALTH IN THE COMMUNITY?</a:t>
            </a:r>
          </a:p>
        </p:txBody>
      </p:sp>
    </p:spTree>
    <p:extLst>
      <p:ext uri="{BB962C8B-B14F-4D97-AF65-F5344CB8AC3E}">
        <p14:creationId xmlns:p14="http://schemas.microsoft.com/office/powerpoint/2010/main" val="2012765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3" y="7686"/>
            <a:ext cx="6016487" cy="1111925"/>
          </a:xfrm>
        </p:spPr>
        <p:txBody>
          <a:bodyPr>
            <a:normAutofit fontScale="90000"/>
          </a:bodyPr>
          <a:lstStyle/>
          <a:p>
            <a:pPr algn="ctr"/>
            <a:r>
              <a:rPr lang="en-ZA" u="sng" dirty="0">
                <a:solidFill>
                  <a:srgbClr val="FFFF00"/>
                </a:solidFill>
              </a:rPr>
              <a:t>MAJOR DEPRESSIVE EPISODE/DISORDER</a:t>
            </a:r>
          </a:p>
        </p:txBody>
      </p:sp>
      <p:sp>
        <p:nvSpPr>
          <p:cNvPr id="3" name="Content Placeholder 2"/>
          <p:cNvSpPr>
            <a:spLocks noGrp="1"/>
          </p:cNvSpPr>
          <p:nvPr>
            <p:ph idx="1"/>
          </p:nvPr>
        </p:nvSpPr>
        <p:spPr>
          <a:xfrm>
            <a:off x="79513" y="1329988"/>
            <a:ext cx="7195930" cy="5330665"/>
          </a:xfrm>
        </p:spPr>
        <p:txBody>
          <a:bodyPr>
            <a:normAutofit fontScale="25000" lnSpcReduction="20000"/>
          </a:bodyPr>
          <a:lstStyle/>
          <a:p>
            <a:pPr>
              <a:lnSpc>
                <a:spcPct val="170000"/>
              </a:lnSpc>
            </a:pPr>
            <a:r>
              <a:rPr lang="en-ZA" sz="6400" dirty="0"/>
              <a:t>Major depression is characterised by a depressed mood (sadness) </a:t>
            </a:r>
          </a:p>
          <a:p>
            <a:pPr marL="0" indent="0">
              <a:lnSpc>
                <a:spcPct val="170000"/>
              </a:lnSpc>
              <a:buNone/>
            </a:pPr>
            <a:r>
              <a:rPr lang="en-ZA" sz="6400" dirty="0"/>
              <a:t>accompanied by loss of interest and decreased experience of pleasure, and social withdrawal. </a:t>
            </a:r>
          </a:p>
          <a:p>
            <a:pPr>
              <a:lnSpc>
                <a:spcPct val="170000"/>
              </a:lnSpc>
            </a:pPr>
            <a:r>
              <a:rPr lang="en-ZA" sz="6400" dirty="0"/>
              <a:t>Irritability may also occur, especially amongst adolescents. </a:t>
            </a:r>
          </a:p>
          <a:p>
            <a:pPr>
              <a:lnSpc>
                <a:spcPct val="170000"/>
              </a:lnSpc>
            </a:pPr>
            <a:r>
              <a:rPr lang="en-ZA" sz="6400" dirty="0"/>
              <a:t>Reduction in sleep, appetite, energy, motivation, concentration and memory may occur. </a:t>
            </a:r>
          </a:p>
          <a:p>
            <a:pPr>
              <a:lnSpc>
                <a:spcPct val="170000"/>
              </a:lnSpc>
            </a:pPr>
            <a:r>
              <a:rPr lang="en-ZA" sz="6400" dirty="0"/>
              <a:t>The patient may report feelings of worthlessness and hopelessness, and express thoughts of suicide.</a:t>
            </a:r>
          </a:p>
          <a:p>
            <a:pPr>
              <a:lnSpc>
                <a:spcPct val="170000"/>
              </a:lnSpc>
            </a:pPr>
            <a:r>
              <a:rPr lang="en-ZA" sz="6400" dirty="0"/>
              <a:t> Symptoms are usually present for at least two weeks and impact on the person’s ability to function normally. </a:t>
            </a:r>
          </a:p>
          <a:p>
            <a:pPr>
              <a:lnSpc>
                <a:spcPct val="170000"/>
              </a:lnSpc>
            </a:pPr>
            <a:r>
              <a:rPr lang="en-ZA" sz="6400" dirty="0"/>
              <a:t>Exclude underlying medical conditions that may present with depression,  e.g. thyroid disease. </a:t>
            </a:r>
          </a:p>
          <a:p>
            <a:pPr marL="0" indent="0">
              <a:lnSpc>
                <a:spcPct val="170000"/>
              </a:lnSpc>
              <a:buNone/>
            </a:pPr>
            <a:endParaRPr lang="en-ZA" sz="6400" dirty="0"/>
          </a:p>
          <a:p>
            <a:pPr marL="0" indent="0">
              <a:lnSpc>
                <a:spcPct val="170000"/>
              </a:lnSpc>
              <a:buNone/>
            </a:pPr>
            <a:endParaRPr lang="en-ZA" sz="5600" dirty="0"/>
          </a:p>
          <a:p>
            <a:pPr marL="0" indent="0">
              <a:buNone/>
            </a:pPr>
            <a:endParaRPr lang="en-ZA" sz="5600" dirty="0"/>
          </a:p>
          <a:p>
            <a:pPr marL="0" indent="0">
              <a:buNone/>
            </a:pPr>
            <a:r>
              <a:rPr lang="en-ZA" sz="5600" dirty="0"/>
              <a:t>		</a:t>
            </a:r>
          </a:p>
          <a:p>
            <a:pPr marL="0" indent="0">
              <a:buNone/>
            </a:pPr>
            <a:r>
              <a:rPr lang="en-ZA" dirty="0"/>
              <a:t>		</a:t>
            </a:r>
          </a:p>
          <a:p>
            <a:pPr marL="0" indent="0">
              <a:buNone/>
            </a:pPr>
            <a:endParaRPr lang="en-ZA" dirty="0"/>
          </a:p>
        </p:txBody>
      </p:sp>
      <p:sp>
        <p:nvSpPr>
          <p:cNvPr id="5" name="TextBox 4">
            <a:extLst>
              <a:ext uri="{FF2B5EF4-FFF2-40B4-BE49-F238E27FC236}">
                <a16:creationId xmlns:a16="http://schemas.microsoft.com/office/drawing/2014/main" id="{198CCB9A-482A-47D9-948B-AA4068E17B7C}"/>
              </a:ext>
            </a:extLst>
          </p:cNvPr>
          <p:cNvSpPr txBox="1"/>
          <p:nvPr/>
        </p:nvSpPr>
        <p:spPr>
          <a:xfrm>
            <a:off x="7429431" y="197346"/>
            <a:ext cx="4550534" cy="6463308"/>
          </a:xfrm>
          <a:prstGeom prst="rect">
            <a:avLst/>
          </a:prstGeom>
          <a:noFill/>
          <a:ln w="28575">
            <a:solidFill>
              <a:srgbClr val="FFFF00"/>
            </a:solidFill>
          </a:ln>
        </p:spPr>
        <p:txBody>
          <a:bodyPr wrap="square">
            <a:spAutoFit/>
          </a:bodyPr>
          <a:lstStyle/>
          <a:p>
            <a:r>
              <a:rPr lang="en-ZA" b="1" u="sng" dirty="0"/>
              <a:t>Biological</a:t>
            </a:r>
            <a:r>
              <a:rPr lang="en-ZA" dirty="0"/>
              <a:t>: antidepressants primarily: </a:t>
            </a:r>
          </a:p>
          <a:p>
            <a:r>
              <a:rPr lang="en-ZA" b="1" u="sng" dirty="0"/>
              <a:t>First line </a:t>
            </a:r>
            <a:r>
              <a:rPr lang="en-ZA" dirty="0"/>
              <a:t> Selective serotonin reuptake inhibitors, e.g.: </a:t>
            </a:r>
            <a:r>
              <a:rPr lang="en-ZA" dirty="0">
                <a:solidFill>
                  <a:srgbClr val="FFFF00"/>
                </a:solidFill>
              </a:rPr>
              <a:t>Fluoxetine</a:t>
            </a:r>
            <a:r>
              <a:rPr lang="en-ZA" dirty="0"/>
              <a:t>, oral. o Initial dose: 20 mg o If there is no or partial response after 4–8 weeks, increase to 40 mg, if well tolerated. OR </a:t>
            </a:r>
            <a:r>
              <a:rPr lang="en-ZA" dirty="0">
                <a:solidFill>
                  <a:srgbClr val="FFFF00"/>
                </a:solidFill>
              </a:rPr>
              <a:t>Citalopram</a:t>
            </a:r>
            <a:r>
              <a:rPr lang="en-ZA" dirty="0"/>
              <a:t>, oral. o Initial dose: 20 mg o If there is no or partial response after 4–8 weeks, increase to 40 mg, if well tolerated. OR </a:t>
            </a:r>
            <a:r>
              <a:rPr lang="en-ZA" dirty="0">
                <a:solidFill>
                  <a:srgbClr val="FFFF00"/>
                </a:solidFill>
              </a:rPr>
              <a:t>Tricyclic antidepressants</a:t>
            </a:r>
            <a:r>
              <a:rPr lang="en-ZA" dirty="0"/>
              <a:t>, e.g. </a:t>
            </a:r>
            <a:r>
              <a:rPr lang="en-ZA" dirty="0">
                <a:solidFill>
                  <a:srgbClr val="FFFF00"/>
                </a:solidFill>
              </a:rPr>
              <a:t>Amitriptyline</a:t>
            </a:r>
            <a:r>
              <a:rPr lang="en-ZA" dirty="0"/>
              <a:t>, oral, at bedtime. o Dose range: 75 – 150 mg. Start with: 25 mg, increase by 25 mg/day at 3–4 day interval</a:t>
            </a:r>
          </a:p>
          <a:p>
            <a:endParaRPr lang="en-ZA" dirty="0"/>
          </a:p>
          <a:p>
            <a:r>
              <a:rPr lang="en-ZA" b="1" u="sng" dirty="0"/>
              <a:t>Psychological:</a:t>
            </a:r>
            <a:r>
              <a:rPr lang="en-ZA" dirty="0"/>
              <a:t> individual therapy (psychodynamic, interpersonal, CBT), family therapy, group therapy</a:t>
            </a:r>
          </a:p>
          <a:p>
            <a:r>
              <a:rPr lang="en-ZA" b="1" u="sng" dirty="0"/>
              <a:t>Social</a:t>
            </a:r>
            <a:r>
              <a:rPr lang="en-ZA" dirty="0"/>
              <a:t>: vocational rehabilitation, social skills training</a:t>
            </a:r>
          </a:p>
          <a:p>
            <a:r>
              <a:rPr lang="en-ZA" b="1" u="sng" dirty="0"/>
              <a:t>REFERRAL: </a:t>
            </a:r>
            <a:r>
              <a:rPr lang="en-ZA" dirty="0"/>
              <a:t>Inadequate response to treatment. High suicide risk. Psychotic features.</a:t>
            </a:r>
          </a:p>
        </p:txBody>
      </p:sp>
    </p:spTree>
    <p:extLst>
      <p:ext uri="{BB962C8B-B14F-4D97-AF65-F5344CB8AC3E}">
        <p14:creationId xmlns:p14="http://schemas.microsoft.com/office/powerpoint/2010/main" val="1704532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AE40-9531-EC4D-8ABE-DE5C3706DBEA}"/>
              </a:ext>
            </a:extLst>
          </p:cNvPr>
          <p:cNvSpPr>
            <a:spLocks noGrp="1"/>
          </p:cNvSpPr>
          <p:nvPr>
            <p:ph type="title"/>
          </p:nvPr>
        </p:nvSpPr>
        <p:spPr>
          <a:xfrm>
            <a:off x="905565" y="210954"/>
            <a:ext cx="10515600" cy="796211"/>
          </a:xfrm>
        </p:spPr>
        <p:txBody>
          <a:bodyPr/>
          <a:lstStyle/>
          <a:p>
            <a:r>
              <a:rPr lang="en-US" b="1" u="sng" dirty="0">
                <a:solidFill>
                  <a:srgbClr val="FFFF00"/>
                </a:solidFill>
              </a:rPr>
              <a:t>Suicide Risk assessment </a:t>
            </a:r>
            <a:r>
              <a:rPr lang="en-US" u="sng" dirty="0">
                <a:solidFill>
                  <a:srgbClr val="FFFF00"/>
                </a:solidFill>
              </a:rPr>
              <a:t> </a:t>
            </a:r>
          </a:p>
        </p:txBody>
      </p:sp>
      <p:pic>
        <p:nvPicPr>
          <p:cNvPr id="7" name="Content Placeholder 6">
            <a:extLst>
              <a:ext uri="{FF2B5EF4-FFF2-40B4-BE49-F238E27FC236}">
                <a16:creationId xmlns:a16="http://schemas.microsoft.com/office/drawing/2014/main" id="{FAAC1C85-97FA-FB41-ACFB-C8766F2F2F44}"/>
              </a:ext>
            </a:extLst>
          </p:cNvPr>
          <p:cNvPicPr>
            <a:picLocks noGrp="1" noChangeAspect="1"/>
          </p:cNvPicPr>
          <p:nvPr>
            <p:ph idx="1"/>
          </p:nvPr>
        </p:nvPicPr>
        <p:blipFill rotWithShape="1">
          <a:blip r:embed="rId3"/>
          <a:srcRect t="1864" b="11276"/>
          <a:stretch/>
        </p:blipFill>
        <p:spPr>
          <a:xfrm>
            <a:off x="517114" y="1100669"/>
            <a:ext cx="4325819" cy="5396348"/>
          </a:xfrm>
          <a:prstGeom prst="rect">
            <a:avLst/>
          </a:prstGeom>
        </p:spPr>
      </p:pic>
      <p:sp>
        <p:nvSpPr>
          <p:cNvPr id="9" name="TextBox 8">
            <a:extLst>
              <a:ext uri="{FF2B5EF4-FFF2-40B4-BE49-F238E27FC236}">
                <a16:creationId xmlns:a16="http://schemas.microsoft.com/office/drawing/2014/main" id="{DA6479F7-8989-0F40-9FBC-9B005BFC6E99}"/>
              </a:ext>
            </a:extLst>
          </p:cNvPr>
          <p:cNvSpPr txBox="1"/>
          <p:nvPr/>
        </p:nvSpPr>
        <p:spPr>
          <a:xfrm>
            <a:off x="5503333" y="1378389"/>
            <a:ext cx="5952067" cy="2308324"/>
          </a:xfrm>
          <a:prstGeom prst="rect">
            <a:avLst/>
          </a:prstGeom>
          <a:noFill/>
          <a:ln w="57150">
            <a:solidFill>
              <a:schemeClr val="tx1"/>
            </a:solidFill>
          </a:ln>
        </p:spPr>
        <p:txBody>
          <a:bodyPr wrap="square" rtlCol="0">
            <a:spAutoFit/>
          </a:bodyPr>
          <a:lstStyle/>
          <a:p>
            <a:r>
              <a:rPr lang="en-GB" b="1" dirty="0"/>
              <a:t>REFERRAL </a:t>
            </a:r>
          </a:p>
          <a:p>
            <a:pPr marL="285750" indent="-285750">
              <a:buFont typeface="Arial" panose="020B0604020202020204" pitchFamily="34" charset="0"/>
              <a:buChar char="•"/>
            </a:pPr>
            <a:r>
              <a:rPr lang="en-GB" dirty="0"/>
              <a:t>All patients who have attempted a medically serious act of self-harm/suicide. </a:t>
            </a:r>
          </a:p>
          <a:p>
            <a:pPr marL="285750" indent="-285750">
              <a:buFont typeface="Arial" panose="020B0604020202020204" pitchFamily="34" charset="0"/>
              <a:buChar char="•"/>
            </a:pPr>
            <a:r>
              <a:rPr lang="en-GB" dirty="0"/>
              <a:t>All patients where there is an imminent risk of self-harm/suicide. </a:t>
            </a:r>
          </a:p>
          <a:p>
            <a:pPr marL="285750" indent="-285750">
              <a:buFont typeface="Arial" panose="020B0604020202020204" pitchFamily="34" charset="0"/>
              <a:buChar char="•"/>
            </a:pPr>
            <a:r>
              <a:rPr lang="en-GB" dirty="0"/>
              <a:t>All patients with a high index of suspicion.</a:t>
            </a:r>
          </a:p>
          <a:p>
            <a:pPr marL="285750" indent="-285750">
              <a:buFont typeface="Arial" panose="020B0604020202020204" pitchFamily="34" charset="0"/>
              <a:buChar char="•"/>
            </a:pPr>
            <a:r>
              <a:rPr lang="en-GB" dirty="0">
                <a:effectLst/>
              </a:rPr>
              <a:t>All </a:t>
            </a:r>
            <a:r>
              <a:rPr lang="en-GB" dirty="0"/>
              <a:t>patients who are medically unstable </a:t>
            </a:r>
            <a:endParaRPr lang="en-GB" dirty="0">
              <a:effectLst/>
            </a:endParaRPr>
          </a:p>
          <a:p>
            <a:endParaRPr lang="en-US" dirty="0"/>
          </a:p>
        </p:txBody>
      </p:sp>
      <p:sp>
        <p:nvSpPr>
          <p:cNvPr id="10" name="TextBox 9">
            <a:extLst>
              <a:ext uri="{FF2B5EF4-FFF2-40B4-BE49-F238E27FC236}">
                <a16:creationId xmlns:a16="http://schemas.microsoft.com/office/drawing/2014/main" id="{5F606F12-2966-AB47-AFD4-5704F255CD98}"/>
              </a:ext>
            </a:extLst>
          </p:cNvPr>
          <p:cNvSpPr txBox="1"/>
          <p:nvPr/>
        </p:nvSpPr>
        <p:spPr>
          <a:xfrm>
            <a:off x="5554133" y="3798843"/>
            <a:ext cx="5901267" cy="1754326"/>
          </a:xfrm>
          <a:prstGeom prst="rect">
            <a:avLst/>
          </a:prstGeom>
          <a:noFill/>
        </p:spPr>
        <p:txBody>
          <a:bodyPr wrap="square" rtlCol="0">
            <a:spAutoFit/>
          </a:bodyPr>
          <a:lstStyle/>
          <a:p>
            <a:r>
              <a:rPr lang="en-US" b="1" u="sng" dirty="0"/>
              <a:t>If not requiring referral:</a:t>
            </a:r>
          </a:p>
          <a:p>
            <a:endParaRPr lang="en-US" dirty="0"/>
          </a:p>
          <a:p>
            <a:r>
              <a:rPr lang="en-US" dirty="0"/>
              <a:t>Manage underlying factors: medical conditions, substances, psychiatric conditions </a:t>
            </a:r>
          </a:p>
          <a:p>
            <a:endParaRPr lang="en-US" dirty="0"/>
          </a:p>
          <a:p>
            <a:r>
              <a:rPr lang="en-US" dirty="0"/>
              <a:t>Psychosocial management most important  </a:t>
            </a:r>
          </a:p>
        </p:txBody>
      </p:sp>
    </p:spTree>
    <p:extLst>
      <p:ext uri="{BB962C8B-B14F-4D97-AF65-F5344CB8AC3E}">
        <p14:creationId xmlns:p14="http://schemas.microsoft.com/office/powerpoint/2010/main" val="1324212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552"/>
            <a:ext cx="5860706" cy="674973"/>
          </a:xfrm>
        </p:spPr>
        <p:txBody>
          <a:bodyPr/>
          <a:lstStyle/>
          <a:p>
            <a:pPr algn="ctr"/>
            <a:r>
              <a:rPr lang="en-ZA" u="sng" dirty="0">
                <a:solidFill>
                  <a:srgbClr val="FFFF00"/>
                </a:solidFill>
              </a:rPr>
              <a:t>BIPOLAR DISORDER</a:t>
            </a:r>
            <a:br>
              <a:rPr lang="en-ZA" dirty="0">
                <a:solidFill>
                  <a:srgbClr val="FFFF00"/>
                </a:solidFill>
              </a:rPr>
            </a:br>
            <a:endParaRPr lang="en-ZA" dirty="0">
              <a:solidFill>
                <a:srgbClr val="FFFF00"/>
              </a:solidFill>
            </a:endParaRPr>
          </a:p>
        </p:txBody>
      </p:sp>
      <p:sp>
        <p:nvSpPr>
          <p:cNvPr id="3" name="Content Placeholder 2"/>
          <p:cNvSpPr>
            <a:spLocks noGrp="1"/>
          </p:cNvSpPr>
          <p:nvPr>
            <p:ph idx="1"/>
          </p:nvPr>
        </p:nvSpPr>
        <p:spPr>
          <a:xfrm>
            <a:off x="124308" y="1060174"/>
            <a:ext cx="7455935" cy="5499652"/>
          </a:xfrm>
        </p:spPr>
        <p:txBody>
          <a:bodyPr>
            <a:normAutofit lnSpcReduction="10000"/>
          </a:bodyPr>
          <a:lstStyle/>
          <a:p>
            <a:r>
              <a:rPr lang="en-ZA" sz="1800" dirty="0"/>
              <a:t>Bipolar disorder  may have an episodic, variable course. The patient may present with manic, hypomanic, or depressive. By definition, a diagnosis of bipolar disorder requires either a current or previous episode of mania or hypomania, and a past or current major depressive episode. </a:t>
            </a:r>
          </a:p>
          <a:p>
            <a:r>
              <a:rPr lang="en-ZA" sz="1800" dirty="0"/>
              <a:t>An episode of mania is typically characterised by an elevated mood (e.g. </a:t>
            </a:r>
          </a:p>
          <a:p>
            <a:r>
              <a:rPr lang="en-ZA" sz="1800" dirty="0"/>
              <a:t>extreme happiness or irritability). This mood disturbance may be associated </a:t>
            </a:r>
          </a:p>
          <a:p>
            <a:r>
              <a:rPr lang="en-ZA" sz="1800" dirty="0"/>
              <a:t>with increased energy/goal-directed activity, talkativeness and flight of ideas, </a:t>
            </a:r>
          </a:p>
          <a:p>
            <a:r>
              <a:rPr lang="en-ZA" sz="1800" dirty="0"/>
              <a:t>a reduction in the need for sleep, and grandiosity and/or religious delusions. </a:t>
            </a:r>
          </a:p>
          <a:p>
            <a:r>
              <a:rPr lang="en-ZA" sz="1800" dirty="0"/>
              <a:t>Even during periods of relative </a:t>
            </a:r>
            <a:r>
              <a:rPr lang="en-ZA" sz="1800" dirty="0" err="1"/>
              <a:t>euthymia</a:t>
            </a:r>
            <a:r>
              <a:rPr lang="en-ZA" sz="1800" dirty="0"/>
              <a:t>, i.e. without either clearly manic or </a:t>
            </a:r>
          </a:p>
          <a:p>
            <a:r>
              <a:rPr lang="en-ZA" sz="1800" dirty="0"/>
              <a:t>depressive features, patients may still experience impairments in </a:t>
            </a:r>
          </a:p>
          <a:p>
            <a:r>
              <a:rPr lang="en-ZA" sz="1800" dirty="0"/>
              <a:t>psychosocial functioning. </a:t>
            </a:r>
          </a:p>
        </p:txBody>
      </p:sp>
      <p:pic>
        <p:nvPicPr>
          <p:cNvPr id="5" name="Picture 4">
            <a:extLst>
              <a:ext uri="{FF2B5EF4-FFF2-40B4-BE49-F238E27FC236}">
                <a16:creationId xmlns:a16="http://schemas.microsoft.com/office/drawing/2014/main" id="{173A7B38-DC17-436E-A339-FECF76B28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883333">
            <a:off x="7101852" y="2257189"/>
            <a:ext cx="5263217" cy="2952336"/>
          </a:xfrm>
          <a:prstGeom prst="rect">
            <a:avLst/>
          </a:prstGeom>
        </p:spPr>
      </p:pic>
    </p:spTree>
    <p:extLst>
      <p:ext uri="{BB962C8B-B14F-4D97-AF65-F5344CB8AC3E}">
        <p14:creationId xmlns:p14="http://schemas.microsoft.com/office/powerpoint/2010/main" val="1041346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4" y="246513"/>
            <a:ext cx="9404723" cy="1400530"/>
          </a:xfrm>
        </p:spPr>
        <p:txBody>
          <a:bodyPr/>
          <a:lstStyle/>
          <a:p>
            <a:pPr algn="ctr"/>
            <a:r>
              <a:rPr lang="en-ZA" u="sng" dirty="0">
                <a:solidFill>
                  <a:srgbClr val="FFFF00"/>
                </a:solidFill>
              </a:rPr>
              <a:t>BIPOLAR DISORDER </a:t>
            </a:r>
            <a:br>
              <a:rPr lang="en-ZA" dirty="0"/>
            </a:br>
            <a:r>
              <a:rPr lang="en-ZA" sz="4000" u="sng" dirty="0">
                <a:solidFill>
                  <a:srgbClr val="FFFF00"/>
                </a:solidFill>
              </a:rPr>
              <a:t>BRIEF OVERVIEW OF MANAGEMENT</a:t>
            </a:r>
          </a:p>
        </p:txBody>
      </p:sp>
      <p:sp>
        <p:nvSpPr>
          <p:cNvPr id="3" name="Content Placeholder 2"/>
          <p:cNvSpPr>
            <a:spLocks noGrp="1"/>
          </p:cNvSpPr>
          <p:nvPr>
            <p:ph idx="1"/>
          </p:nvPr>
        </p:nvSpPr>
        <p:spPr>
          <a:xfrm>
            <a:off x="231408" y="1647043"/>
            <a:ext cx="10436591" cy="5121965"/>
          </a:xfrm>
        </p:spPr>
        <p:txBody>
          <a:bodyPr>
            <a:normAutofit fontScale="92500" lnSpcReduction="20000"/>
          </a:bodyPr>
          <a:lstStyle/>
          <a:p>
            <a:r>
              <a:rPr lang="en-ZA" b="1" u="sng" dirty="0"/>
              <a:t>Biological</a:t>
            </a:r>
            <a:r>
              <a:rPr lang="en-ZA" dirty="0"/>
              <a:t>: </a:t>
            </a:r>
            <a:r>
              <a:rPr lang="en-ZA" dirty="0">
                <a:solidFill>
                  <a:srgbClr val="FFFF00"/>
                </a:solidFill>
              </a:rPr>
              <a:t>Lithium</a:t>
            </a:r>
            <a:r>
              <a:rPr lang="en-ZA" dirty="0"/>
              <a:t> is the drug if choice (an oral dose of 250 mg 12 hourly. Usual dose range: 200–500 mg/dose 12 hourly). May be given as a single total daily dose at night to enhance adherence. The therapeutic range is 0.4–0.8 mmol/L for maintenance therapy. Monitoring of renal function is also NB. AND/OR </a:t>
            </a:r>
            <a:r>
              <a:rPr lang="en-ZA" dirty="0">
                <a:solidFill>
                  <a:srgbClr val="FFFF00"/>
                </a:solidFill>
              </a:rPr>
              <a:t>Valproate</a:t>
            </a:r>
            <a:r>
              <a:rPr lang="en-ZA" dirty="0"/>
              <a:t> (oral, 300 mg 12 hourly). Dose can be increased to a maximum dose of 20 mg/kg/day 12 hourly. </a:t>
            </a:r>
            <a:r>
              <a:rPr lang="en-ZA" i="1" dirty="0">
                <a:solidFill>
                  <a:schemeClr val="accent2">
                    <a:lumMod val="60000"/>
                    <a:lumOff val="40000"/>
                  </a:schemeClr>
                </a:solidFill>
              </a:rPr>
              <a:t>[Treatment of bipolar depression must be done extremely cautiously, as a switch from depression to mania can result; monotherapy with antidepressants should be avoided] </a:t>
            </a:r>
            <a:r>
              <a:rPr lang="en-ZA" i="1" dirty="0"/>
              <a:t> </a:t>
            </a:r>
          </a:p>
          <a:p>
            <a:r>
              <a:rPr lang="en-ZA" i="1" dirty="0">
                <a:solidFill>
                  <a:srgbClr val="FFFF00"/>
                </a:solidFill>
              </a:rPr>
              <a:t>Drugs as Quetiapine, Risperdal, Lamotrigine and </a:t>
            </a:r>
            <a:r>
              <a:rPr lang="en-ZA" i="1" dirty="0" err="1">
                <a:solidFill>
                  <a:srgbClr val="FFFF00"/>
                </a:solidFill>
              </a:rPr>
              <a:t>Olanzipine</a:t>
            </a:r>
            <a:r>
              <a:rPr lang="en-ZA" i="1" dirty="0">
                <a:solidFill>
                  <a:srgbClr val="FFFF00"/>
                </a:solidFill>
              </a:rPr>
              <a:t> are also used in our setting for acute manic episodes as well as for maintenance.</a:t>
            </a:r>
          </a:p>
          <a:p>
            <a:r>
              <a:rPr lang="en-ZA" b="1" u="sng" dirty="0"/>
              <a:t>Psychological</a:t>
            </a:r>
            <a:r>
              <a:rPr lang="en-ZA" dirty="0"/>
              <a:t>: supportive or psychodynamic psychotherapy, CBT, IPT or interpersonal social rhythm therapy, family focused treatment</a:t>
            </a:r>
          </a:p>
          <a:p>
            <a:r>
              <a:rPr lang="en-ZA" b="1" u="sng" dirty="0"/>
              <a:t>Social</a:t>
            </a:r>
            <a:r>
              <a:rPr lang="en-ZA" dirty="0"/>
              <a:t>: vocational rehabilitation, consider leave of absence from school/work, assess capacity to manage finances, drug and </a:t>
            </a:r>
            <a:r>
              <a:rPr lang="en-ZA" dirty="0" err="1"/>
              <a:t>EtOH</a:t>
            </a:r>
            <a:r>
              <a:rPr lang="en-ZA" dirty="0"/>
              <a:t> cessation, sleep hygiene, social skills training, education for family members</a:t>
            </a:r>
          </a:p>
          <a:p>
            <a:r>
              <a:rPr lang="en-ZA" b="1" u="sng" dirty="0"/>
              <a:t>REFERRAL</a:t>
            </a:r>
            <a:r>
              <a:rPr lang="en-ZA" dirty="0"/>
              <a:t>: Mixed features or rapid cycling bipolar disorder. Depressive episodes in bipolar patients not responding to second line treatment. Manic episodes not responding to treatment or mania with severe psychotic features.</a:t>
            </a:r>
          </a:p>
        </p:txBody>
      </p:sp>
    </p:spTree>
    <p:extLst>
      <p:ext uri="{BB962C8B-B14F-4D97-AF65-F5344CB8AC3E}">
        <p14:creationId xmlns:p14="http://schemas.microsoft.com/office/powerpoint/2010/main" val="2902348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86" y="226545"/>
            <a:ext cx="8911687" cy="887698"/>
          </a:xfrm>
        </p:spPr>
        <p:txBody>
          <a:bodyPr/>
          <a:lstStyle/>
          <a:p>
            <a:pPr algn="ctr"/>
            <a:r>
              <a:rPr lang="en-ZA" u="sng" dirty="0">
                <a:solidFill>
                  <a:srgbClr val="FFFF00"/>
                </a:solidFill>
              </a:rPr>
              <a:t>COMMON SIDE EFFECTS </a:t>
            </a:r>
          </a:p>
        </p:txBody>
      </p:sp>
      <p:sp>
        <p:nvSpPr>
          <p:cNvPr id="3" name="Content Placeholder 2"/>
          <p:cNvSpPr>
            <a:spLocks noGrp="1"/>
          </p:cNvSpPr>
          <p:nvPr>
            <p:ph idx="1"/>
          </p:nvPr>
        </p:nvSpPr>
        <p:spPr>
          <a:xfrm>
            <a:off x="357807" y="1426463"/>
            <a:ext cx="9475305" cy="5204991"/>
          </a:xfrm>
        </p:spPr>
        <p:txBody>
          <a:bodyPr>
            <a:normAutofit lnSpcReduction="10000"/>
          </a:bodyPr>
          <a:lstStyle/>
          <a:p>
            <a:r>
              <a:rPr lang="en-ZA" b="1" u="sng" dirty="0"/>
              <a:t>SSRI’S</a:t>
            </a:r>
            <a:r>
              <a:rPr lang="en-ZA" dirty="0"/>
              <a:t>: mostly GIT side effects(</a:t>
            </a:r>
            <a:r>
              <a:rPr lang="en-ZA" dirty="0" err="1"/>
              <a:t>eg</a:t>
            </a:r>
            <a:r>
              <a:rPr lang="en-ZA" dirty="0"/>
              <a:t>. nausea, vomiting, dyspepsia, abdominal pain, diarrhoea);headache, restlessness, anxiety, insomnia; sexual dysfunction. Serotonin syndrome: Symptoms occur within minutes to hours, and may include: Agitation or restlessness; </a:t>
            </a:r>
            <a:r>
              <a:rPr lang="en-ZA" dirty="0" err="1"/>
              <a:t>Diarrhea</a:t>
            </a:r>
            <a:r>
              <a:rPr lang="en-ZA" dirty="0"/>
              <a:t>; Fast heart beat and high blood pressure; Hallucinations; Increased body temperature; Loss of coordination; Nausea; Overactive reflexes; Rapid changes in blood pressure; Vomiting.</a:t>
            </a:r>
          </a:p>
          <a:p>
            <a:r>
              <a:rPr lang="en-ZA" b="1" u="sng" dirty="0"/>
              <a:t>TCA’s</a:t>
            </a:r>
            <a:r>
              <a:rPr lang="en-ZA" dirty="0"/>
              <a:t>- side effects limit their use, especially in elderly and suicidal </a:t>
            </a:r>
            <a:r>
              <a:rPr lang="en-ZA" dirty="0" err="1"/>
              <a:t>pts.Anticholinergic</a:t>
            </a:r>
            <a:r>
              <a:rPr lang="en-ZA" dirty="0"/>
              <a:t> and </a:t>
            </a:r>
            <a:r>
              <a:rPr lang="en-ZA" dirty="0" err="1"/>
              <a:t>antihistaminergic</a:t>
            </a:r>
            <a:r>
              <a:rPr lang="en-ZA" dirty="0"/>
              <a:t> problems- weight gain, sedation, cardiac arrhythmias, seizures, toxicity and death in overdose.</a:t>
            </a:r>
          </a:p>
          <a:p>
            <a:r>
              <a:rPr lang="en-ZA" b="1" u="sng" dirty="0"/>
              <a:t>Lithium</a:t>
            </a:r>
            <a:r>
              <a:rPr lang="en-ZA" dirty="0"/>
              <a:t>: Most side effects are dose-related; Thirst/polydipsia; polyuria; fine tremor (can Rx with propranolol); weight gain; nausea, vomiting, </a:t>
            </a:r>
            <a:r>
              <a:rPr lang="en-ZA" dirty="0" err="1"/>
              <a:t>diarrhea</a:t>
            </a:r>
            <a:r>
              <a:rPr lang="en-ZA" dirty="0"/>
              <a:t>; nephrogenic diabetes insipidus; hypothyroidism; mild oedema; cardiac arrhythmias; sexual side effects; cognitive “greying”; acne; psoriasis; hair loss; leucocytosis; renal failure. Teratogenicity- cardiac/ </a:t>
            </a:r>
            <a:r>
              <a:rPr lang="en-ZA" dirty="0" err="1"/>
              <a:t>Ebstein’s</a:t>
            </a:r>
            <a:r>
              <a:rPr lang="en-ZA" dirty="0"/>
              <a:t> </a:t>
            </a:r>
            <a:r>
              <a:rPr lang="en-ZA" dirty="0" err="1"/>
              <a:t>anomaly;Neonatal</a:t>
            </a:r>
            <a:r>
              <a:rPr lang="en-ZA" dirty="0"/>
              <a:t> goitre.</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048142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6BBDC6-45CF-4C06-A77E-16FA9B16B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8176" y="380999"/>
            <a:ext cx="5424716" cy="3048001"/>
          </a:xfrm>
          <a:prstGeom prst="rect">
            <a:avLst/>
          </a:prstGeom>
        </p:spPr>
      </p:pic>
      <p:sp>
        <p:nvSpPr>
          <p:cNvPr id="6" name="TextBox 5">
            <a:extLst>
              <a:ext uri="{FF2B5EF4-FFF2-40B4-BE49-F238E27FC236}">
                <a16:creationId xmlns:a16="http://schemas.microsoft.com/office/drawing/2014/main" id="{6F6342EF-7060-4D5E-8AEF-0CC7234814C6}"/>
              </a:ext>
            </a:extLst>
          </p:cNvPr>
          <p:cNvSpPr txBox="1"/>
          <p:nvPr/>
        </p:nvSpPr>
        <p:spPr>
          <a:xfrm>
            <a:off x="-1" y="176922"/>
            <a:ext cx="6361043" cy="6740307"/>
          </a:xfrm>
          <a:prstGeom prst="rect">
            <a:avLst/>
          </a:prstGeom>
          <a:noFill/>
        </p:spPr>
        <p:txBody>
          <a:bodyPr wrap="square" rtlCol="0">
            <a:spAutoFit/>
          </a:bodyPr>
          <a:lstStyle/>
          <a:p>
            <a:r>
              <a:rPr lang="en-ZA" sz="5400" u="sng" dirty="0">
                <a:solidFill>
                  <a:srgbClr val="FFFF00"/>
                </a:solidFill>
              </a:rPr>
              <a:t>IN SUMMARY:</a:t>
            </a:r>
          </a:p>
          <a:p>
            <a:endParaRPr lang="en-ZA" dirty="0"/>
          </a:p>
          <a:p>
            <a:pPr marL="342900" indent="-342900">
              <a:buAutoNum type="arabicPeriod"/>
            </a:pPr>
            <a:r>
              <a:rPr lang="en-ZA" sz="2400" u="sng" dirty="0">
                <a:solidFill>
                  <a:schemeClr val="accent1">
                    <a:lumMod val="40000"/>
                    <a:lumOff val="60000"/>
                  </a:schemeClr>
                </a:solidFill>
              </a:rPr>
              <a:t>Continued education</a:t>
            </a:r>
            <a:r>
              <a:rPr lang="en-ZA" sz="2400" dirty="0"/>
              <a:t> of ourselves and patients is important is ensuring continuity of care and good help seeking behaviour</a:t>
            </a:r>
          </a:p>
          <a:p>
            <a:endParaRPr lang="en-ZA" sz="2400" dirty="0"/>
          </a:p>
          <a:p>
            <a:pPr marL="342900" indent="-342900">
              <a:buAutoNum type="arabicPeriod"/>
            </a:pPr>
            <a:r>
              <a:rPr lang="en-ZA" sz="2400" dirty="0"/>
              <a:t>Understanding the </a:t>
            </a:r>
            <a:r>
              <a:rPr lang="en-ZA" sz="2400" u="sng" dirty="0">
                <a:solidFill>
                  <a:schemeClr val="accent1">
                    <a:lumMod val="40000"/>
                    <a:lumOff val="60000"/>
                  </a:schemeClr>
                </a:solidFill>
              </a:rPr>
              <a:t>processes of referral and treatment</a:t>
            </a:r>
            <a:r>
              <a:rPr lang="en-ZA" sz="2400" dirty="0"/>
              <a:t> relevant at each level of care is important to ensure that our communities receive the best care</a:t>
            </a:r>
          </a:p>
          <a:p>
            <a:endParaRPr lang="en-ZA" sz="2400" dirty="0"/>
          </a:p>
          <a:p>
            <a:pPr marL="342900" indent="-342900">
              <a:buAutoNum type="arabicPeriod"/>
            </a:pPr>
            <a:r>
              <a:rPr lang="en-ZA" sz="2400" u="sng" dirty="0">
                <a:solidFill>
                  <a:schemeClr val="accent1">
                    <a:lumMod val="40000"/>
                    <a:lumOff val="60000"/>
                  </a:schemeClr>
                </a:solidFill>
              </a:rPr>
              <a:t>Destigmatizing mental health </a:t>
            </a:r>
            <a:r>
              <a:rPr lang="en-ZA" sz="2400" dirty="0"/>
              <a:t>– with the awareness of our cultural context – is important to ensure that adherence, help seeking and good mental health is maintained</a:t>
            </a:r>
          </a:p>
        </p:txBody>
      </p:sp>
    </p:spTree>
    <p:extLst>
      <p:ext uri="{BB962C8B-B14F-4D97-AF65-F5344CB8AC3E}">
        <p14:creationId xmlns:p14="http://schemas.microsoft.com/office/powerpoint/2010/main" val="20715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690476-6DEC-4EDA-99D5-3FED0F24B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53878" cy="6858000"/>
          </a:xfrm>
          <a:prstGeom prst="rect">
            <a:avLst/>
          </a:prstGeom>
        </p:spPr>
      </p:pic>
      <p:sp>
        <p:nvSpPr>
          <p:cNvPr id="4" name="TextBox 3">
            <a:extLst>
              <a:ext uri="{FF2B5EF4-FFF2-40B4-BE49-F238E27FC236}">
                <a16:creationId xmlns:a16="http://schemas.microsoft.com/office/drawing/2014/main" id="{2476E53E-C4D5-4C5D-8BE1-42FBCB30EE07}"/>
              </a:ext>
            </a:extLst>
          </p:cNvPr>
          <p:cNvSpPr txBox="1"/>
          <p:nvPr/>
        </p:nvSpPr>
        <p:spPr>
          <a:xfrm>
            <a:off x="5526156" y="2321004"/>
            <a:ext cx="6520069" cy="3139321"/>
          </a:xfrm>
          <a:prstGeom prst="rect">
            <a:avLst/>
          </a:prstGeom>
          <a:noFill/>
        </p:spPr>
        <p:txBody>
          <a:bodyPr wrap="square" rtlCol="0">
            <a:spAutoFit/>
          </a:bodyPr>
          <a:lstStyle/>
          <a:p>
            <a:r>
              <a:rPr lang="en-ZA" u="sng" dirty="0"/>
              <a:t>PART OF AWARENESS IS: </a:t>
            </a:r>
          </a:p>
          <a:p>
            <a:endParaRPr lang="en-ZA" sz="6000" dirty="0">
              <a:solidFill>
                <a:srgbClr val="FFFF00"/>
              </a:solidFill>
            </a:endParaRPr>
          </a:p>
          <a:p>
            <a:r>
              <a:rPr lang="en-ZA" sz="6000" dirty="0">
                <a:solidFill>
                  <a:srgbClr val="FFFF00"/>
                </a:solidFill>
              </a:rPr>
              <a:t>CULTURAL AWARENESS</a:t>
            </a:r>
            <a:endParaRPr lang="en-ZA" dirty="0"/>
          </a:p>
        </p:txBody>
      </p:sp>
      <p:pic>
        <p:nvPicPr>
          <p:cNvPr id="5" name="Picture 4">
            <a:extLst>
              <a:ext uri="{FF2B5EF4-FFF2-40B4-BE49-F238E27FC236}">
                <a16:creationId xmlns:a16="http://schemas.microsoft.com/office/drawing/2014/main" id="{2EF728EF-136B-4A5F-B3E8-C2A1E4C41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2075" y="1435179"/>
            <a:ext cx="2581275" cy="1771650"/>
          </a:xfrm>
          <a:prstGeom prst="rect">
            <a:avLst/>
          </a:prstGeom>
        </p:spPr>
      </p:pic>
    </p:spTree>
    <p:extLst>
      <p:ext uri="{BB962C8B-B14F-4D97-AF65-F5344CB8AC3E}">
        <p14:creationId xmlns:p14="http://schemas.microsoft.com/office/powerpoint/2010/main" val="322436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EF28DC-D69D-426C-8199-4ECDC8906194}"/>
              </a:ext>
            </a:extLst>
          </p:cNvPr>
          <p:cNvSpPr txBox="1"/>
          <p:nvPr/>
        </p:nvSpPr>
        <p:spPr>
          <a:xfrm>
            <a:off x="641773" y="761255"/>
            <a:ext cx="10172002" cy="646331"/>
          </a:xfrm>
          <a:prstGeom prst="rect">
            <a:avLst/>
          </a:prstGeom>
          <a:noFill/>
        </p:spPr>
        <p:txBody>
          <a:bodyPr wrap="square" rtlCol="0">
            <a:spAutoFit/>
          </a:bodyPr>
          <a:lstStyle/>
          <a:p>
            <a:r>
              <a:rPr lang="en-ZA" sz="3600" b="1" u="sng" dirty="0">
                <a:solidFill>
                  <a:srgbClr val="FFFF00"/>
                </a:solidFill>
              </a:rPr>
              <a:t>No. 17 of 2002: Mental Health Care Act, 2002.</a:t>
            </a:r>
          </a:p>
        </p:txBody>
      </p:sp>
      <p:sp>
        <p:nvSpPr>
          <p:cNvPr id="3" name="TextBox 2">
            <a:extLst>
              <a:ext uri="{FF2B5EF4-FFF2-40B4-BE49-F238E27FC236}">
                <a16:creationId xmlns:a16="http://schemas.microsoft.com/office/drawing/2014/main" id="{82EA2F86-6B38-4418-ABBE-3EF541CF250D}"/>
              </a:ext>
            </a:extLst>
          </p:cNvPr>
          <p:cNvSpPr txBox="1"/>
          <p:nvPr/>
        </p:nvSpPr>
        <p:spPr>
          <a:xfrm>
            <a:off x="0" y="0"/>
            <a:ext cx="11847443" cy="1084421"/>
          </a:xfrm>
          <a:prstGeom prst="downArrowCallout">
            <a:avLst/>
          </a:prstGeom>
          <a:noFill/>
        </p:spPr>
        <p:txBody>
          <a:bodyPr wrap="square" rtlCol="0">
            <a:spAutoFit/>
          </a:bodyPr>
          <a:lstStyle/>
          <a:p>
            <a:r>
              <a:rPr lang="en-ZA" sz="2000" b="1" u="sng" dirty="0"/>
              <a:t>CURRENT LAW GOVERNING DEFINITIONS IN MENTAL HEALTH,  THE RIGHTS OF MHCUs, LEGAL PROCEDURES ETC:</a:t>
            </a:r>
          </a:p>
        </p:txBody>
      </p:sp>
      <p:sp>
        <p:nvSpPr>
          <p:cNvPr id="4" name="TextBox 3">
            <a:extLst>
              <a:ext uri="{FF2B5EF4-FFF2-40B4-BE49-F238E27FC236}">
                <a16:creationId xmlns:a16="http://schemas.microsoft.com/office/drawing/2014/main" id="{752713EF-74DE-4354-A65D-82D737263B5B}"/>
              </a:ext>
            </a:extLst>
          </p:cNvPr>
          <p:cNvSpPr txBox="1"/>
          <p:nvPr/>
        </p:nvSpPr>
        <p:spPr>
          <a:xfrm>
            <a:off x="137948" y="1527730"/>
            <a:ext cx="5457181" cy="5078313"/>
          </a:xfrm>
          <a:prstGeom prst="rect">
            <a:avLst/>
          </a:prstGeom>
          <a:noFill/>
        </p:spPr>
        <p:txBody>
          <a:bodyPr wrap="square" rtlCol="0">
            <a:spAutoFit/>
          </a:bodyPr>
          <a:lstStyle/>
          <a:p>
            <a:r>
              <a:rPr lang="en-ZA" dirty="0"/>
              <a:t>“The </a:t>
            </a:r>
            <a:r>
              <a:rPr lang="en-ZA" b="1" u="sng" dirty="0"/>
              <a:t>objectives of this Act </a:t>
            </a:r>
            <a:r>
              <a:rPr lang="en-ZA" dirty="0"/>
              <a:t>are to:</a:t>
            </a:r>
          </a:p>
          <a:p>
            <a:endParaRPr lang="en-ZA" dirty="0"/>
          </a:p>
          <a:p>
            <a:r>
              <a:rPr lang="en-ZA" dirty="0"/>
              <a:t>(1) regulate mental health care in a manner that:</a:t>
            </a:r>
          </a:p>
          <a:p>
            <a:endParaRPr lang="en-ZA" dirty="0"/>
          </a:p>
          <a:p>
            <a:pPr marL="400050" indent="-400050">
              <a:buAutoNum type="romanLcParenBoth"/>
            </a:pPr>
            <a:r>
              <a:rPr lang="en-ZA" dirty="0"/>
              <a:t>makes the best possible mental health care, treatment and rehabilitation services available to the population equitably, efficiently and in the best interest of mental health care users within the limits of the available resources</a:t>
            </a:r>
          </a:p>
          <a:p>
            <a:pPr marL="400050" indent="-400050">
              <a:buAutoNum type="romanLcParenBoth"/>
            </a:pPr>
            <a:r>
              <a:rPr lang="en-ZA" dirty="0"/>
              <a:t>co-ordinates access to mental health care, treatment and rehabilitation services to various categories of mental health care users; </a:t>
            </a:r>
          </a:p>
          <a:p>
            <a:pPr marL="400050" indent="-400050">
              <a:buAutoNum type="romanLcParenBoth"/>
            </a:pPr>
            <a:r>
              <a:rPr lang="en-ZA" dirty="0"/>
              <a:t>integrates the provision of mental health care services into the general 5 health services environment</a:t>
            </a:r>
          </a:p>
        </p:txBody>
      </p:sp>
      <p:sp>
        <p:nvSpPr>
          <p:cNvPr id="5" name="TextBox 4">
            <a:extLst>
              <a:ext uri="{FF2B5EF4-FFF2-40B4-BE49-F238E27FC236}">
                <a16:creationId xmlns:a16="http://schemas.microsoft.com/office/drawing/2014/main" id="{09EBE924-E613-43FC-9AFD-C63C386E5663}"/>
              </a:ext>
            </a:extLst>
          </p:cNvPr>
          <p:cNvSpPr txBox="1"/>
          <p:nvPr/>
        </p:nvSpPr>
        <p:spPr>
          <a:xfrm>
            <a:off x="6095997" y="1802946"/>
            <a:ext cx="5457181" cy="4801314"/>
          </a:xfrm>
          <a:prstGeom prst="rect">
            <a:avLst/>
          </a:prstGeom>
          <a:noFill/>
        </p:spPr>
        <p:txBody>
          <a:bodyPr wrap="square" rtlCol="0">
            <a:spAutoFit/>
          </a:bodyPr>
          <a:lstStyle/>
          <a:p>
            <a:r>
              <a:rPr lang="en-ZA" dirty="0"/>
              <a:t>(2) Regulate access to and provide mental health care, treatment and rehabilitation services to:</a:t>
            </a:r>
          </a:p>
          <a:p>
            <a:endParaRPr lang="en-ZA" dirty="0"/>
          </a:p>
          <a:p>
            <a:pPr marL="400050" indent="-400050">
              <a:buAutoNum type="romanLcParenBoth"/>
            </a:pPr>
            <a:r>
              <a:rPr lang="en-ZA" dirty="0"/>
              <a:t>voluntary, assisted and involuntary mental health care users; </a:t>
            </a:r>
          </a:p>
          <a:p>
            <a:pPr marL="400050" indent="-400050">
              <a:buAutoNum type="romanLcParenBoth"/>
            </a:pPr>
            <a:r>
              <a:rPr lang="en-ZA" dirty="0"/>
              <a:t>State patients; </a:t>
            </a:r>
          </a:p>
          <a:p>
            <a:pPr marL="400050" indent="-400050">
              <a:buAutoNum type="romanLcParenBoth"/>
            </a:pPr>
            <a:r>
              <a:rPr lang="en-ZA" dirty="0"/>
              <a:t>mentally ill prisoners;</a:t>
            </a:r>
          </a:p>
          <a:p>
            <a:pPr marL="400050" indent="-400050">
              <a:buAutoNum type="romanLcParenBoth"/>
            </a:pPr>
            <a:endParaRPr lang="en-ZA" dirty="0"/>
          </a:p>
          <a:p>
            <a:r>
              <a:rPr lang="en-ZA" dirty="0"/>
              <a:t>(3) Clarify the rights and obligations of mental health care users and the obligations of mental health care providers</a:t>
            </a:r>
          </a:p>
          <a:p>
            <a:endParaRPr lang="en-ZA" dirty="0"/>
          </a:p>
          <a:p>
            <a:r>
              <a:rPr lang="en-ZA" dirty="0"/>
              <a:t>(4) Regulate the manner in which the property of persons with mental illness and persons with severe or profound intellectual disability may be dealt with by a court of law.”</a:t>
            </a:r>
          </a:p>
        </p:txBody>
      </p:sp>
    </p:spTree>
    <p:extLst>
      <p:ext uri="{BB962C8B-B14F-4D97-AF65-F5344CB8AC3E}">
        <p14:creationId xmlns:p14="http://schemas.microsoft.com/office/powerpoint/2010/main" val="142476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6C376F-149E-49F0-879F-A4173C1C7FB4}"/>
              </a:ext>
            </a:extLst>
          </p:cNvPr>
          <p:cNvSpPr txBox="1"/>
          <p:nvPr/>
        </p:nvSpPr>
        <p:spPr>
          <a:xfrm>
            <a:off x="0" y="0"/>
            <a:ext cx="11469807" cy="584775"/>
          </a:xfrm>
          <a:prstGeom prst="rect">
            <a:avLst/>
          </a:prstGeom>
          <a:noFill/>
        </p:spPr>
        <p:txBody>
          <a:bodyPr wrap="none" rtlCol="0">
            <a:spAutoFit/>
          </a:bodyPr>
          <a:lstStyle/>
          <a:p>
            <a:r>
              <a:rPr lang="en-ZA" sz="3200" u="sng" dirty="0">
                <a:solidFill>
                  <a:srgbClr val="FFFF00"/>
                </a:solidFill>
              </a:rPr>
              <a:t>THE ROLE OF PRIMARY HEALTH CARE IN MENTAL HEALTH…</a:t>
            </a:r>
          </a:p>
        </p:txBody>
      </p:sp>
      <p:sp>
        <p:nvSpPr>
          <p:cNvPr id="3" name="TextBox 2">
            <a:extLst>
              <a:ext uri="{FF2B5EF4-FFF2-40B4-BE49-F238E27FC236}">
                <a16:creationId xmlns:a16="http://schemas.microsoft.com/office/drawing/2014/main" id="{23CF134B-8500-4E0E-81CB-33C7922F6B5B}"/>
              </a:ext>
            </a:extLst>
          </p:cNvPr>
          <p:cNvSpPr txBox="1"/>
          <p:nvPr/>
        </p:nvSpPr>
        <p:spPr>
          <a:xfrm>
            <a:off x="0" y="584775"/>
            <a:ext cx="7089913" cy="6370975"/>
          </a:xfrm>
          <a:prstGeom prst="rect">
            <a:avLst/>
          </a:prstGeom>
          <a:noFill/>
          <a:ln w="9525">
            <a:noFill/>
          </a:ln>
        </p:spPr>
        <p:txBody>
          <a:bodyPr wrap="square" rtlCol="0">
            <a:spAutoFit/>
          </a:bodyPr>
          <a:lstStyle/>
          <a:p>
            <a:r>
              <a:rPr lang="en-ZA" sz="2000" u="sng" dirty="0"/>
              <a:t>ACCORDING TO A WHO ARTICLE TITLED:</a:t>
            </a:r>
          </a:p>
          <a:p>
            <a:endParaRPr lang="en-ZA" sz="2000" u="sng" dirty="0"/>
          </a:p>
          <a:p>
            <a:r>
              <a:rPr lang="en-ZA" sz="2000" i="1" dirty="0">
                <a:solidFill>
                  <a:srgbClr val="00B0F0"/>
                </a:solidFill>
              </a:rPr>
              <a:t>“MENTAL HEALTH IN PRIMARY CARE: ILLUSION OR INCLUSION?” IN A SERIES ON PRIMARY HEALTH CARE PUBLUSHED IN 2018:</a:t>
            </a:r>
            <a:r>
              <a:rPr lang="en-ZA" sz="2000" i="1" u="sng" dirty="0">
                <a:solidFill>
                  <a:srgbClr val="00B0F0"/>
                </a:solidFill>
              </a:rPr>
              <a:t> </a:t>
            </a:r>
          </a:p>
          <a:p>
            <a:endParaRPr lang="en-ZA" sz="2000" u="sng" dirty="0"/>
          </a:p>
          <a:p>
            <a:r>
              <a:rPr lang="en-ZA" u="sng" dirty="0"/>
              <a:t>THE MAIN OBJECTIVES AND ACTIONS REQUIRED TO SUPPORT INTEGRATION OF MENTAL HEALTH SERVICES IN PRIMARY CARE INCLUDE:</a:t>
            </a:r>
          </a:p>
          <a:p>
            <a:endParaRPr lang="en-ZA" dirty="0"/>
          </a:p>
          <a:p>
            <a:pPr marL="342900" indent="-342900">
              <a:buAutoNum type="arabicPeriod"/>
            </a:pPr>
            <a:r>
              <a:rPr lang="en-ZA" dirty="0"/>
              <a:t>Empowering and engaging individuals and community. </a:t>
            </a:r>
          </a:p>
          <a:p>
            <a:pPr marL="342900" indent="-342900">
              <a:buAutoNum type="arabicPeriod"/>
            </a:pPr>
            <a:r>
              <a:rPr lang="en-ZA" dirty="0"/>
              <a:t>Overcoming the myths and prejudices and for reducing stigma and discrimination. </a:t>
            </a:r>
          </a:p>
          <a:p>
            <a:pPr marL="342900" indent="-342900">
              <a:buAutoNum type="arabicPeriod"/>
            </a:pPr>
            <a:r>
              <a:rPr lang="en-ZA" dirty="0"/>
              <a:t>Empowering and engaging people with mental disorders in key aspects of service planning and decision making is essential such as self-care, carer support, community support groups and training of community care providers Shifting care from institutions to communities with improved community-based services. </a:t>
            </a:r>
          </a:p>
          <a:p>
            <a:pPr marL="342900" indent="-342900">
              <a:buAutoNum type="arabicPeriod"/>
            </a:pPr>
            <a:r>
              <a:rPr lang="en-ZA" dirty="0"/>
              <a:t>Ensuring that primary care services are supported by specialist services in hospitals to take referrals, with an efficient referral and back-referral system.</a:t>
            </a:r>
          </a:p>
        </p:txBody>
      </p:sp>
      <p:pic>
        <p:nvPicPr>
          <p:cNvPr id="7" name="Picture 6">
            <a:extLst>
              <a:ext uri="{FF2B5EF4-FFF2-40B4-BE49-F238E27FC236}">
                <a16:creationId xmlns:a16="http://schemas.microsoft.com/office/drawing/2014/main" id="{DABAD1C0-BB35-4D20-81EC-A149E3BD4F34}"/>
              </a:ext>
            </a:extLst>
          </p:cNvPr>
          <p:cNvPicPr>
            <a:picLocks noChangeAspect="1"/>
          </p:cNvPicPr>
          <p:nvPr/>
        </p:nvPicPr>
        <p:blipFill rotWithShape="1">
          <a:blip r:embed="rId2">
            <a:extLst>
              <a:ext uri="{28A0092B-C50C-407E-A947-70E740481C1C}">
                <a14:useLocalDpi xmlns:a14="http://schemas.microsoft.com/office/drawing/2010/main" val="0"/>
              </a:ext>
            </a:extLst>
          </a:blip>
          <a:srcRect l="1942" t="2251" r="1721" b="11302"/>
          <a:stretch/>
        </p:blipFill>
        <p:spPr>
          <a:xfrm>
            <a:off x="7089913" y="937315"/>
            <a:ext cx="5077175" cy="4983370"/>
          </a:xfrm>
          <a:prstGeom prst="rect">
            <a:avLst/>
          </a:prstGeom>
        </p:spPr>
      </p:pic>
      <p:sp>
        <p:nvSpPr>
          <p:cNvPr id="8" name="TextBox 7">
            <a:extLst>
              <a:ext uri="{FF2B5EF4-FFF2-40B4-BE49-F238E27FC236}">
                <a16:creationId xmlns:a16="http://schemas.microsoft.com/office/drawing/2014/main" id="{A2EF1E00-59B3-429E-BB4D-D5279C561A5B}"/>
              </a:ext>
            </a:extLst>
          </p:cNvPr>
          <p:cNvSpPr txBox="1"/>
          <p:nvPr/>
        </p:nvSpPr>
        <p:spPr>
          <a:xfrm>
            <a:off x="8132879" y="6045199"/>
            <a:ext cx="4059121" cy="707886"/>
          </a:xfrm>
          <a:prstGeom prst="rect">
            <a:avLst/>
          </a:prstGeom>
          <a:noFill/>
        </p:spPr>
        <p:txBody>
          <a:bodyPr wrap="square" rtlCol="0">
            <a:spAutoFit/>
          </a:bodyPr>
          <a:lstStyle/>
          <a:p>
            <a:r>
              <a:rPr lang="en-ZA" sz="800" dirty="0"/>
              <a:t>“</a:t>
            </a:r>
            <a:r>
              <a:rPr lang="en-ZA" sz="800" b="1" i="0" dirty="0">
                <a:effectLst/>
                <a:latin typeface="Verdana" panose="020B0604030504040204" pitchFamily="34" charset="0"/>
              </a:rPr>
              <a:t>Challenges affecting the implementation of the Policy on Integration of Mental Health Care into primary healthcare in KwaZulu-Natal province</a:t>
            </a:r>
          </a:p>
          <a:p>
            <a:endParaRPr lang="en-ZA" sz="800" b="1" dirty="0">
              <a:latin typeface="Verdana" panose="020B0604030504040204" pitchFamily="34" charset="0"/>
            </a:endParaRPr>
          </a:p>
          <a:p>
            <a:r>
              <a:rPr lang="en-ZA" sz="800" b="1" dirty="0">
                <a:latin typeface="Verdana" panose="020B0604030504040204" pitchFamily="34" charset="0"/>
              </a:rPr>
              <a:t>(Esther N. </a:t>
            </a:r>
            <a:r>
              <a:rPr lang="en-ZA" sz="800" b="1" dirty="0" err="1">
                <a:latin typeface="Verdana" panose="020B0604030504040204" pitchFamily="34" charset="0"/>
              </a:rPr>
              <a:t>HlongwaI</a:t>
            </a:r>
            <a:r>
              <a:rPr lang="en-ZA" sz="800" b="1" dirty="0">
                <a:latin typeface="Verdana" panose="020B0604030504040204" pitchFamily="34" charset="0"/>
              </a:rPr>
              <a:t>; Maureen N. </a:t>
            </a:r>
            <a:r>
              <a:rPr lang="en-ZA" sz="800" b="1" dirty="0" err="1">
                <a:latin typeface="Verdana" panose="020B0604030504040204" pitchFamily="34" charset="0"/>
              </a:rPr>
              <a:t>SibiyaII</a:t>
            </a:r>
            <a:r>
              <a:rPr lang="en-ZA" sz="800" b="1" dirty="0">
                <a:latin typeface="Verdana" panose="020B0604030504040204" pitchFamily="34" charset="0"/>
              </a:rPr>
              <a:t>, 2019)</a:t>
            </a:r>
            <a:endParaRPr lang="en-ZA" sz="800" dirty="0"/>
          </a:p>
        </p:txBody>
      </p:sp>
    </p:spTree>
    <p:extLst>
      <p:ext uri="{BB962C8B-B14F-4D97-AF65-F5344CB8AC3E}">
        <p14:creationId xmlns:p14="http://schemas.microsoft.com/office/powerpoint/2010/main" val="3124613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CE9FA4-F797-49DF-AEDA-BC448E43E6E5}"/>
              </a:ext>
            </a:extLst>
          </p:cNvPr>
          <p:cNvSpPr txBox="1"/>
          <p:nvPr/>
        </p:nvSpPr>
        <p:spPr>
          <a:xfrm>
            <a:off x="122828" y="262756"/>
            <a:ext cx="12192000" cy="1077218"/>
          </a:xfrm>
          <a:prstGeom prst="rect">
            <a:avLst/>
          </a:prstGeom>
          <a:noFill/>
        </p:spPr>
        <p:txBody>
          <a:bodyPr wrap="square" rtlCol="0">
            <a:spAutoFit/>
          </a:bodyPr>
          <a:lstStyle/>
          <a:p>
            <a:r>
              <a:rPr lang="en-ZA" sz="3200" u="sng" dirty="0">
                <a:solidFill>
                  <a:srgbClr val="FFFF00"/>
                </a:solidFill>
              </a:rPr>
              <a:t>WHAT ARE THE COMMON MENTAL HEALTH ISSUES WE SEE IN PRIMARY HEALTH CARE?</a:t>
            </a:r>
          </a:p>
        </p:txBody>
      </p:sp>
      <p:sp>
        <p:nvSpPr>
          <p:cNvPr id="3" name="TextBox 2">
            <a:extLst>
              <a:ext uri="{FF2B5EF4-FFF2-40B4-BE49-F238E27FC236}">
                <a16:creationId xmlns:a16="http://schemas.microsoft.com/office/drawing/2014/main" id="{1583E7B4-6434-4A19-A41F-A4C50B97341E}"/>
              </a:ext>
            </a:extLst>
          </p:cNvPr>
          <p:cNvSpPr txBox="1"/>
          <p:nvPr/>
        </p:nvSpPr>
        <p:spPr>
          <a:xfrm>
            <a:off x="122828" y="1552733"/>
            <a:ext cx="7219667" cy="4832092"/>
          </a:xfrm>
          <a:prstGeom prst="rect">
            <a:avLst/>
          </a:prstGeom>
          <a:noFill/>
        </p:spPr>
        <p:txBody>
          <a:bodyPr wrap="square" rtlCol="0">
            <a:spAutoFit/>
          </a:bodyPr>
          <a:lstStyle/>
          <a:p>
            <a:pPr marL="342900" indent="-342900">
              <a:buAutoNum type="arabicPeriod"/>
            </a:pPr>
            <a:r>
              <a:rPr lang="en-ZA" sz="2800" dirty="0"/>
              <a:t>SUBSTANCE-INDUCED PSYCHOTIC/MOOD DISORDERS</a:t>
            </a:r>
          </a:p>
          <a:p>
            <a:pPr marL="342900" indent="-342900">
              <a:buAutoNum type="arabicPeriod"/>
            </a:pPr>
            <a:r>
              <a:rPr lang="en-ZA" sz="2800" dirty="0"/>
              <a:t>MOOD DISORDERS</a:t>
            </a:r>
          </a:p>
          <a:p>
            <a:pPr marL="342900" indent="-342900">
              <a:buAutoNum type="arabicPeriod"/>
            </a:pPr>
            <a:r>
              <a:rPr lang="en-ZA" sz="2800" dirty="0"/>
              <a:t>PSYCHOTIC DISORDERS</a:t>
            </a:r>
          </a:p>
          <a:p>
            <a:pPr marL="342900" indent="-342900">
              <a:buAutoNum type="arabicPeriod"/>
            </a:pPr>
            <a:r>
              <a:rPr lang="en-ZA" sz="2800" dirty="0"/>
              <a:t>BEHAVIOURAL PROBLEMS ASSOCIATED WITH SUBSTANCES OR INTELLECTUAL DISABILITIES</a:t>
            </a:r>
          </a:p>
          <a:p>
            <a:pPr marL="342900" indent="-342900">
              <a:buAutoNum type="arabicPeriod"/>
            </a:pPr>
            <a:r>
              <a:rPr lang="en-ZA" sz="2800" dirty="0"/>
              <a:t>SUBSTANCE USE DISORDERS</a:t>
            </a:r>
          </a:p>
          <a:p>
            <a:pPr marL="342900" indent="-342900">
              <a:buAutoNum type="arabicPeriod"/>
            </a:pPr>
            <a:r>
              <a:rPr lang="en-ZA" sz="2800" dirty="0"/>
              <a:t>UNDERLYING PERSONALITY DISORDERS</a:t>
            </a:r>
          </a:p>
          <a:p>
            <a:pPr marL="342900" indent="-342900">
              <a:buAutoNum type="arabicPeriod"/>
            </a:pPr>
            <a:r>
              <a:rPr lang="en-ZA" sz="2800" dirty="0"/>
              <a:t>CO-MORBID ANXIETY DISORDERS</a:t>
            </a:r>
          </a:p>
          <a:p>
            <a:pPr marL="342900" indent="-342900">
              <a:buAutoNum type="arabicPeriod"/>
            </a:pPr>
            <a:r>
              <a:rPr lang="en-ZA" sz="2800" dirty="0"/>
              <a:t>ELDERLY ASSOCIATED – DEMENTIA </a:t>
            </a:r>
          </a:p>
        </p:txBody>
      </p:sp>
      <p:sp>
        <p:nvSpPr>
          <p:cNvPr id="4" name="TextBox 3">
            <a:extLst>
              <a:ext uri="{FF2B5EF4-FFF2-40B4-BE49-F238E27FC236}">
                <a16:creationId xmlns:a16="http://schemas.microsoft.com/office/drawing/2014/main" id="{334647F5-7C50-4452-8B66-1D890D74F46E}"/>
              </a:ext>
            </a:extLst>
          </p:cNvPr>
          <p:cNvSpPr txBox="1"/>
          <p:nvPr/>
        </p:nvSpPr>
        <p:spPr>
          <a:xfrm>
            <a:off x="7233110" y="1166972"/>
            <a:ext cx="4958890" cy="4024967"/>
          </a:xfrm>
          <a:prstGeom prst="wedgeEllipseCallout">
            <a:avLst>
              <a:gd name="adj1" fmla="val -54238"/>
              <a:gd name="adj2" fmla="val 40075"/>
            </a:avLst>
          </a:prstGeom>
          <a:noFill/>
          <a:ln w="38100">
            <a:solidFill>
              <a:srgbClr val="00B0F0"/>
            </a:solidFill>
          </a:ln>
        </p:spPr>
        <p:txBody>
          <a:bodyPr wrap="square" rtlCol="0">
            <a:spAutoFit/>
          </a:bodyPr>
          <a:lstStyle/>
          <a:p>
            <a:r>
              <a:rPr lang="en-ZA" dirty="0">
                <a:solidFill>
                  <a:schemeClr val="accent2">
                    <a:lumMod val="60000"/>
                    <a:lumOff val="40000"/>
                  </a:schemeClr>
                </a:solidFill>
              </a:rPr>
              <a:t>-  Common </a:t>
            </a:r>
            <a:r>
              <a:rPr lang="en-ZA" u="sng" dirty="0">
                <a:solidFill>
                  <a:schemeClr val="accent2">
                    <a:lumMod val="60000"/>
                    <a:lumOff val="40000"/>
                  </a:schemeClr>
                </a:solidFill>
              </a:rPr>
              <a:t>age groups</a:t>
            </a:r>
            <a:r>
              <a:rPr lang="en-ZA" dirty="0">
                <a:solidFill>
                  <a:schemeClr val="accent2">
                    <a:lumMod val="60000"/>
                    <a:lumOff val="40000"/>
                  </a:schemeClr>
                </a:solidFill>
              </a:rPr>
              <a:t>: 19 – 35</a:t>
            </a:r>
          </a:p>
          <a:p>
            <a:r>
              <a:rPr lang="en-ZA" dirty="0">
                <a:solidFill>
                  <a:schemeClr val="accent2">
                    <a:lumMod val="60000"/>
                    <a:lumOff val="40000"/>
                  </a:schemeClr>
                </a:solidFill>
              </a:rPr>
              <a:t>-  Commonly used </a:t>
            </a:r>
            <a:r>
              <a:rPr lang="en-ZA" u="sng" dirty="0">
                <a:solidFill>
                  <a:schemeClr val="accent2">
                    <a:lumMod val="60000"/>
                    <a:lumOff val="40000"/>
                  </a:schemeClr>
                </a:solidFill>
              </a:rPr>
              <a:t>substances</a:t>
            </a:r>
            <a:r>
              <a:rPr lang="en-ZA" dirty="0">
                <a:solidFill>
                  <a:schemeClr val="accent2">
                    <a:lumMod val="60000"/>
                    <a:lumOff val="40000"/>
                  </a:schemeClr>
                </a:solidFill>
              </a:rPr>
              <a:t>: Marijuana, </a:t>
            </a:r>
          </a:p>
          <a:p>
            <a:r>
              <a:rPr lang="en-ZA" dirty="0">
                <a:solidFill>
                  <a:schemeClr val="accent2">
                    <a:lumMod val="60000"/>
                    <a:lumOff val="40000"/>
                  </a:schemeClr>
                </a:solidFill>
              </a:rPr>
              <a:t>   Crystal Meth, CAT, Nyaope</a:t>
            </a:r>
          </a:p>
          <a:p>
            <a:r>
              <a:rPr lang="en-ZA" dirty="0">
                <a:solidFill>
                  <a:schemeClr val="accent2">
                    <a:lumMod val="60000"/>
                    <a:lumOff val="40000"/>
                  </a:schemeClr>
                </a:solidFill>
              </a:rPr>
              <a:t>-  Commonly </a:t>
            </a:r>
            <a:r>
              <a:rPr lang="en-ZA" u="sng" dirty="0">
                <a:solidFill>
                  <a:schemeClr val="accent2">
                    <a:lumMod val="60000"/>
                    <a:lumOff val="40000"/>
                  </a:schemeClr>
                </a:solidFill>
              </a:rPr>
              <a:t>male &gt; female</a:t>
            </a:r>
          </a:p>
          <a:p>
            <a:r>
              <a:rPr lang="en-ZA" dirty="0">
                <a:solidFill>
                  <a:schemeClr val="accent2">
                    <a:lumMod val="60000"/>
                    <a:lumOff val="40000"/>
                  </a:schemeClr>
                </a:solidFill>
              </a:rPr>
              <a:t>-  Commonly associated with    poor home environments and multiple psychosocial stressors</a:t>
            </a:r>
          </a:p>
          <a:p>
            <a:endParaRPr lang="en-ZA" dirty="0"/>
          </a:p>
        </p:txBody>
      </p:sp>
    </p:spTree>
    <p:extLst>
      <p:ext uri="{BB962C8B-B14F-4D97-AF65-F5344CB8AC3E}">
        <p14:creationId xmlns:p14="http://schemas.microsoft.com/office/powerpoint/2010/main" val="1891379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7588A0-504C-4B8C-8B4F-2B4B3A28869E}"/>
              </a:ext>
            </a:extLst>
          </p:cNvPr>
          <p:cNvSpPr txBox="1"/>
          <p:nvPr/>
        </p:nvSpPr>
        <p:spPr>
          <a:xfrm>
            <a:off x="516835" y="198783"/>
            <a:ext cx="10774017" cy="769441"/>
          </a:xfrm>
          <a:prstGeom prst="rect">
            <a:avLst/>
          </a:prstGeom>
          <a:noFill/>
        </p:spPr>
        <p:txBody>
          <a:bodyPr wrap="square" rtlCol="0">
            <a:spAutoFit/>
          </a:bodyPr>
          <a:lstStyle/>
          <a:p>
            <a:r>
              <a:rPr lang="en-ZA" sz="4400" u="sng" dirty="0">
                <a:solidFill>
                  <a:srgbClr val="FFFF00"/>
                </a:solidFill>
              </a:rPr>
              <a:t>PRIMARY MENTAL HEALTH CARE IN ACTION…</a:t>
            </a:r>
          </a:p>
        </p:txBody>
      </p:sp>
      <p:sp>
        <p:nvSpPr>
          <p:cNvPr id="3" name="TextBox 2">
            <a:extLst>
              <a:ext uri="{FF2B5EF4-FFF2-40B4-BE49-F238E27FC236}">
                <a16:creationId xmlns:a16="http://schemas.microsoft.com/office/drawing/2014/main" id="{05792AB3-A496-46E4-B059-2684DE0735DC}"/>
              </a:ext>
            </a:extLst>
          </p:cNvPr>
          <p:cNvSpPr txBox="1"/>
          <p:nvPr/>
        </p:nvSpPr>
        <p:spPr>
          <a:xfrm>
            <a:off x="437322" y="2628779"/>
            <a:ext cx="4041913" cy="1200329"/>
          </a:xfrm>
          <a:prstGeom prst="rect">
            <a:avLst/>
          </a:prstGeom>
          <a:noFill/>
          <a:ln w="38100">
            <a:solidFill>
              <a:schemeClr val="tx1"/>
            </a:solidFill>
          </a:ln>
        </p:spPr>
        <p:txBody>
          <a:bodyPr wrap="square" rtlCol="0">
            <a:spAutoFit/>
          </a:bodyPr>
          <a:lstStyle/>
          <a:p>
            <a:r>
              <a:rPr lang="en-ZA" dirty="0"/>
              <a:t>ENCOUNTERING A NEW OR KNOWN PSYCHIATRIC PATIENT/MENTAL HEALTH CARE USER</a:t>
            </a:r>
          </a:p>
        </p:txBody>
      </p:sp>
      <p:cxnSp>
        <p:nvCxnSpPr>
          <p:cNvPr id="5" name="Straight Arrow Connector 4">
            <a:extLst>
              <a:ext uri="{FF2B5EF4-FFF2-40B4-BE49-F238E27FC236}">
                <a16:creationId xmlns:a16="http://schemas.microsoft.com/office/drawing/2014/main" id="{8D43341D-87B5-41EF-B9BF-EED33D08344C}"/>
              </a:ext>
            </a:extLst>
          </p:cNvPr>
          <p:cNvCxnSpPr>
            <a:cxnSpLocks/>
          </p:cNvCxnSpPr>
          <p:nvPr/>
        </p:nvCxnSpPr>
        <p:spPr>
          <a:xfrm flipV="1">
            <a:off x="4651514" y="2120349"/>
            <a:ext cx="2610677" cy="8083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FE8FC32-A399-4085-AAFC-045FBC4E5E62}"/>
              </a:ext>
            </a:extLst>
          </p:cNvPr>
          <p:cNvCxnSpPr>
            <a:cxnSpLocks/>
          </p:cNvCxnSpPr>
          <p:nvPr/>
        </p:nvCxnSpPr>
        <p:spPr>
          <a:xfrm>
            <a:off x="4651514" y="3313043"/>
            <a:ext cx="2796208" cy="3843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FA83247-5BAD-4085-A91A-690B6CC2C9F0}"/>
              </a:ext>
            </a:extLst>
          </p:cNvPr>
          <p:cNvCxnSpPr>
            <a:cxnSpLocks/>
          </p:cNvCxnSpPr>
          <p:nvPr/>
        </p:nvCxnSpPr>
        <p:spPr>
          <a:xfrm>
            <a:off x="4651514" y="3829108"/>
            <a:ext cx="2067338" cy="14055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225B30-8BB6-4BA6-B1C3-891AD479149B}"/>
              </a:ext>
            </a:extLst>
          </p:cNvPr>
          <p:cNvCxnSpPr>
            <a:cxnSpLocks/>
          </p:cNvCxnSpPr>
          <p:nvPr/>
        </p:nvCxnSpPr>
        <p:spPr>
          <a:xfrm>
            <a:off x="4041912" y="3963515"/>
            <a:ext cx="145775" cy="13903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6AF2A0A-7576-4E3B-9287-3107ABB0C85A}"/>
              </a:ext>
            </a:extLst>
          </p:cNvPr>
          <p:cNvSpPr txBox="1"/>
          <p:nvPr/>
        </p:nvSpPr>
        <p:spPr>
          <a:xfrm>
            <a:off x="7447722" y="1789043"/>
            <a:ext cx="3684104" cy="923330"/>
          </a:xfrm>
          <a:prstGeom prst="rect">
            <a:avLst/>
          </a:prstGeom>
          <a:noFill/>
          <a:ln w="38100">
            <a:solidFill>
              <a:schemeClr val="tx1"/>
            </a:solidFill>
          </a:ln>
        </p:spPr>
        <p:txBody>
          <a:bodyPr wrap="square" rtlCol="0">
            <a:spAutoFit/>
          </a:bodyPr>
          <a:lstStyle/>
          <a:p>
            <a:r>
              <a:rPr lang="en-ZA" dirty="0"/>
              <a:t>CONSULTATION IN A CLINIC SETTING/ THE PSYCHIATRIC</a:t>
            </a:r>
          </a:p>
          <a:p>
            <a:r>
              <a:rPr lang="en-ZA" dirty="0"/>
              <a:t>INTERVIEW</a:t>
            </a:r>
          </a:p>
        </p:txBody>
      </p:sp>
      <p:sp>
        <p:nvSpPr>
          <p:cNvPr id="13" name="TextBox 12">
            <a:extLst>
              <a:ext uri="{FF2B5EF4-FFF2-40B4-BE49-F238E27FC236}">
                <a16:creationId xmlns:a16="http://schemas.microsoft.com/office/drawing/2014/main" id="{4A331499-3A1E-4D21-90DB-3075B603991F}"/>
              </a:ext>
            </a:extLst>
          </p:cNvPr>
          <p:cNvSpPr txBox="1"/>
          <p:nvPr/>
        </p:nvSpPr>
        <p:spPr>
          <a:xfrm>
            <a:off x="7540487" y="3428999"/>
            <a:ext cx="4041913" cy="923330"/>
          </a:xfrm>
          <a:prstGeom prst="rect">
            <a:avLst/>
          </a:prstGeom>
          <a:noFill/>
          <a:ln w="38100">
            <a:solidFill>
              <a:schemeClr val="tx1"/>
            </a:solidFill>
          </a:ln>
        </p:spPr>
        <p:txBody>
          <a:bodyPr wrap="square" rtlCol="0">
            <a:spAutoFit/>
          </a:bodyPr>
          <a:lstStyle/>
          <a:p>
            <a:r>
              <a:rPr lang="en-ZA" dirty="0"/>
              <a:t>DEALING WITH THE FAMILY OF A MHCU – BASIC COUSELLING AND</a:t>
            </a:r>
          </a:p>
          <a:p>
            <a:r>
              <a:rPr lang="en-ZA" dirty="0"/>
              <a:t>ADVICE</a:t>
            </a:r>
          </a:p>
        </p:txBody>
      </p:sp>
      <p:sp>
        <p:nvSpPr>
          <p:cNvPr id="14" name="TextBox 13">
            <a:extLst>
              <a:ext uri="{FF2B5EF4-FFF2-40B4-BE49-F238E27FC236}">
                <a16:creationId xmlns:a16="http://schemas.microsoft.com/office/drawing/2014/main" id="{E9FCBD57-3805-4A39-BD1C-FE690A3C017B}"/>
              </a:ext>
            </a:extLst>
          </p:cNvPr>
          <p:cNvSpPr txBox="1"/>
          <p:nvPr/>
        </p:nvSpPr>
        <p:spPr>
          <a:xfrm>
            <a:off x="6864626" y="4876799"/>
            <a:ext cx="5208104" cy="1200329"/>
          </a:xfrm>
          <a:prstGeom prst="rect">
            <a:avLst/>
          </a:prstGeom>
          <a:noFill/>
          <a:ln w="38100">
            <a:solidFill>
              <a:schemeClr val="tx1"/>
            </a:solidFill>
          </a:ln>
        </p:spPr>
        <p:txBody>
          <a:bodyPr wrap="square" rtlCol="0">
            <a:spAutoFit/>
          </a:bodyPr>
          <a:lstStyle/>
          <a:p>
            <a:r>
              <a:rPr lang="en-ZA" dirty="0"/>
              <a:t>REFERRAL WHEN NECESSARY – TO A DISTRICT/TERTIARY LEVEL IN CONTACT WITH RELEVANT SPECIALISTS AND IN LINE WITH ADMINISTRATIVE PROTOCOL</a:t>
            </a:r>
          </a:p>
        </p:txBody>
      </p:sp>
      <p:sp>
        <p:nvSpPr>
          <p:cNvPr id="15" name="TextBox 14">
            <a:extLst>
              <a:ext uri="{FF2B5EF4-FFF2-40B4-BE49-F238E27FC236}">
                <a16:creationId xmlns:a16="http://schemas.microsoft.com/office/drawing/2014/main" id="{D66D8CA8-5632-4703-AE3A-16F890809F42}"/>
              </a:ext>
            </a:extLst>
          </p:cNvPr>
          <p:cNvSpPr txBox="1"/>
          <p:nvPr/>
        </p:nvSpPr>
        <p:spPr>
          <a:xfrm>
            <a:off x="2610679" y="5488285"/>
            <a:ext cx="3737112" cy="1200329"/>
          </a:xfrm>
          <a:prstGeom prst="rect">
            <a:avLst/>
          </a:prstGeom>
          <a:noFill/>
          <a:ln w="38100">
            <a:solidFill>
              <a:schemeClr val="tx1"/>
            </a:solidFill>
          </a:ln>
        </p:spPr>
        <p:txBody>
          <a:bodyPr wrap="square" rtlCol="0">
            <a:spAutoFit/>
          </a:bodyPr>
          <a:lstStyle/>
          <a:p>
            <a:r>
              <a:rPr lang="en-ZA" dirty="0"/>
              <a:t>MENTAL HEALTH CARE ACT FORMS – KNOWING THE BASIC OVERVIEW AT A PRIMARY/DISTRICT LEVEL</a:t>
            </a:r>
          </a:p>
        </p:txBody>
      </p:sp>
    </p:spTree>
    <p:extLst>
      <p:ext uri="{BB962C8B-B14F-4D97-AF65-F5344CB8AC3E}">
        <p14:creationId xmlns:p14="http://schemas.microsoft.com/office/powerpoint/2010/main" val="2647177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EA8318-21C8-4726-BE1E-D16101D2D6DA}"/>
              </a:ext>
            </a:extLst>
          </p:cNvPr>
          <p:cNvSpPr txBox="1"/>
          <p:nvPr/>
        </p:nvSpPr>
        <p:spPr>
          <a:xfrm>
            <a:off x="198783" y="197346"/>
            <a:ext cx="11423374" cy="6463308"/>
          </a:xfrm>
          <a:prstGeom prst="rect">
            <a:avLst/>
          </a:prstGeom>
          <a:noFill/>
        </p:spPr>
        <p:txBody>
          <a:bodyPr wrap="square" rtlCol="0">
            <a:spAutoFit/>
          </a:bodyPr>
          <a:lstStyle/>
          <a:p>
            <a:r>
              <a:rPr lang="en-ZA" sz="2400" u="sng" dirty="0">
                <a:solidFill>
                  <a:srgbClr val="FFFF00"/>
                </a:solidFill>
              </a:rPr>
              <a:t>THE PSYCHIATRIC INTERVIEW:</a:t>
            </a:r>
          </a:p>
          <a:p>
            <a:endParaRPr lang="en-ZA" dirty="0"/>
          </a:p>
          <a:p>
            <a:pPr marL="342900" indent="-342900">
              <a:buAutoNum type="arabicPeriod"/>
            </a:pPr>
            <a:r>
              <a:rPr lang="en-ZA" dirty="0"/>
              <a:t>GENERAL DEMOGRAPHICS</a:t>
            </a:r>
          </a:p>
          <a:p>
            <a:pPr marL="342900" indent="-342900">
              <a:buAutoNum type="arabicPeriod"/>
            </a:pPr>
            <a:r>
              <a:rPr lang="en-ZA" dirty="0"/>
              <a:t>MAIN COMPLAINT – may be from patient themselves, family, law enforcement or EMS</a:t>
            </a:r>
          </a:p>
          <a:p>
            <a:pPr marL="342900" indent="-342900">
              <a:buAutoNum type="arabicPeriod"/>
            </a:pPr>
            <a:r>
              <a:rPr lang="en-ZA" dirty="0"/>
              <a:t>EXPLORING MAIN COMPLAINTS:</a:t>
            </a:r>
          </a:p>
          <a:p>
            <a:pPr marL="2114550" lvl="4" indent="-285750">
              <a:buFont typeface="Wingdings" panose="05000000000000000000" pitchFamily="2" charset="2"/>
              <a:buChar char="ü"/>
            </a:pPr>
            <a:r>
              <a:rPr lang="en-ZA" u="sng" dirty="0">
                <a:solidFill>
                  <a:srgbClr val="00B0F0"/>
                </a:solidFill>
              </a:rPr>
              <a:t>MOOD CLUSTER</a:t>
            </a:r>
            <a:r>
              <a:rPr lang="en-ZA" u="sng" dirty="0"/>
              <a:t> </a:t>
            </a:r>
            <a:r>
              <a:rPr lang="en-ZA" dirty="0"/>
              <a:t>– MOOD, SLEEP, INTEREST, ENERGY, CONCENTRATION, APPETTITE, </a:t>
            </a:r>
          </a:p>
          <a:p>
            <a:pPr lvl="4"/>
            <a:r>
              <a:rPr lang="en-ZA" dirty="0"/>
              <a:t>     FEELINGS OF GUILT, HOPELESSNESS OR WORTHLESSNESS, SUICIDALITY. OTHER </a:t>
            </a:r>
          </a:p>
          <a:p>
            <a:pPr lvl="4"/>
            <a:r>
              <a:rPr lang="en-ZA" dirty="0"/>
              <a:t>    SYMPTOMPS OF MANIA – RACING THOUGHTS, GOAL DIRECTED BEHAVIOUR</a:t>
            </a:r>
          </a:p>
          <a:p>
            <a:pPr marL="2114550" lvl="4" indent="-285750">
              <a:buFont typeface="Wingdings" panose="05000000000000000000" pitchFamily="2" charset="2"/>
              <a:buChar char="ü"/>
            </a:pPr>
            <a:r>
              <a:rPr lang="en-ZA" u="sng" dirty="0">
                <a:solidFill>
                  <a:srgbClr val="00B0F0"/>
                </a:solidFill>
              </a:rPr>
              <a:t>PSYCHOTIC CLUSTER</a:t>
            </a:r>
            <a:r>
              <a:rPr lang="en-ZA" dirty="0"/>
              <a:t> – HALLUCINATIONS (VISUAL &amp; AUDITORY MORE COMMON),</a:t>
            </a:r>
          </a:p>
          <a:p>
            <a:pPr lvl="4"/>
            <a:r>
              <a:rPr lang="en-ZA" dirty="0"/>
              <a:t>     EXPLORE DELUSIONS, SPECIAL POWERS/MESSAGES</a:t>
            </a:r>
          </a:p>
          <a:p>
            <a:pPr marL="2114550" lvl="4" indent="-285750">
              <a:buFont typeface="Wingdings" panose="05000000000000000000" pitchFamily="2" charset="2"/>
              <a:buChar char="ü"/>
            </a:pPr>
            <a:r>
              <a:rPr lang="en-ZA" u="sng" dirty="0">
                <a:solidFill>
                  <a:srgbClr val="00B0F0"/>
                </a:solidFill>
              </a:rPr>
              <a:t>ANXIETY CLUSTER</a:t>
            </a:r>
            <a:r>
              <a:rPr lang="en-ZA" dirty="0"/>
              <a:t> – FEARS, PHOBIAS, FEELINGS OF WORRY, TENSION, HISTORY OF PANIC ATTACKS</a:t>
            </a:r>
          </a:p>
          <a:p>
            <a:pPr marL="2114550" lvl="4" indent="-285750">
              <a:buFont typeface="Wingdings" panose="05000000000000000000" pitchFamily="2" charset="2"/>
              <a:buChar char="ü"/>
            </a:pPr>
            <a:r>
              <a:rPr lang="en-ZA" u="sng" dirty="0">
                <a:solidFill>
                  <a:srgbClr val="00B0F0"/>
                </a:solidFill>
              </a:rPr>
              <a:t>TRAUMA</a:t>
            </a:r>
            <a:r>
              <a:rPr lang="en-ZA" dirty="0"/>
              <a:t> – ESPECIALLY RELEVANT IN OUR COUNTRY. HISTORY OF HEAD INJURY, ASSAULT ETC.</a:t>
            </a:r>
          </a:p>
          <a:p>
            <a:pPr marL="2114550" lvl="4" indent="-285750">
              <a:buFont typeface="Wingdings" panose="05000000000000000000" pitchFamily="2" charset="2"/>
              <a:buChar char="ü"/>
            </a:pPr>
            <a:r>
              <a:rPr lang="en-ZA" u="sng" dirty="0">
                <a:solidFill>
                  <a:srgbClr val="00B0F0"/>
                </a:solidFill>
              </a:rPr>
              <a:t>ICTAL CLUSTER</a:t>
            </a:r>
            <a:r>
              <a:rPr lang="en-ZA" dirty="0"/>
              <a:t> – HISTORY OF SEIZURES, DISSOCIATION</a:t>
            </a:r>
          </a:p>
          <a:p>
            <a:pPr lvl="4"/>
            <a:r>
              <a:rPr lang="en-ZA" sz="1600" i="1" dirty="0">
                <a:solidFill>
                  <a:srgbClr val="FFFF00"/>
                </a:solidFill>
              </a:rPr>
              <a:t>THERE ARE MANY MORE CLUSTERS BUT THIS SUMMARY IS USEFUL ESPECIALLY IN THE</a:t>
            </a:r>
          </a:p>
          <a:p>
            <a:pPr lvl="4"/>
            <a:r>
              <a:rPr lang="en-ZA" sz="1600" i="1" dirty="0">
                <a:solidFill>
                  <a:srgbClr val="FFFF00"/>
                </a:solidFill>
              </a:rPr>
              <a:t>RESTRICTED TIME FRAMES WE FACE IN THE CLINICS.</a:t>
            </a:r>
          </a:p>
          <a:p>
            <a:pPr lvl="4"/>
            <a:endParaRPr lang="en-ZA" sz="1600" i="1" dirty="0">
              <a:solidFill>
                <a:srgbClr val="FFFF00"/>
              </a:solidFill>
            </a:endParaRPr>
          </a:p>
          <a:p>
            <a:r>
              <a:rPr lang="en-ZA" dirty="0"/>
              <a:t>4. PAST PSYCHIATRIC HISTORY</a:t>
            </a:r>
          </a:p>
          <a:p>
            <a:r>
              <a:rPr lang="en-ZA" dirty="0"/>
              <a:t>5. PAST MEDICAL AND SURGICAL HISTORY + ALLERGIES AND MEDICATIONS</a:t>
            </a:r>
          </a:p>
          <a:p>
            <a:r>
              <a:rPr lang="en-ZA" dirty="0"/>
              <a:t>6. SOCIAL HISTORY WITH HABITS (EXPLORE SUBSTANCE USE AS FAR AS POSSIBLE)</a:t>
            </a:r>
          </a:p>
          <a:p>
            <a:r>
              <a:rPr lang="en-ZA" dirty="0"/>
              <a:t>7. BRIEF ACCOUNT OF CHILDHOOD AND SCHOOLING AND PAST RELATIONSHIPS (FOR PERSONALITY D/O OVERVIEW)</a:t>
            </a:r>
          </a:p>
        </p:txBody>
      </p:sp>
    </p:spTree>
    <p:extLst>
      <p:ext uri="{BB962C8B-B14F-4D97-AF65-F5344CB8AC3E}">
        <p14:creationId xmlns:p14="http://schemas.microsoft.com/office/powerpoint/2010/main" val="140049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033165-1A17-4936-8696-D85F69A1D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548" y="0"/>
            <a:ext cx="8852452" cy="6858000"/>
          </a:xfrm>
          <a:prstGeom prst="rect">
            <a:avLst/>
          </a:prstGeom>
        </p:spPr>
      </p:pic>
      <p:pic>
        <p:nvPicPr>
          <p:cNvPr id="6" name="Picture 5">
            <a:extLst>
              <a:ext uri="{FF2B5EF4-FFF2-40B4-BE49-F238E27FC236}">
                <a16:creationId xmlns:a16="http://schemas.microsoft.com/office/drawing/2014/main" id="{47944A35-79FB-48DF-A49D-BBA9F5534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39548" cy="3429000"/>
          </a:xfrm>
          <a:prstGeom prst="rect">
            <a:avLst/>
          </a:prstGeom>
        </p:spPr>
      </p:pic>
      <p:sp>
        <p:nvSpPr>
          <p:cNvPr id="9" name="TextBox 8">
            <a:extLst>
              <a:ext uri="{FF2B5EF4-FFF2-40B4-BE49-F238E27FC236}">
                <a16:creationId xmlns:a16="http://schemas.microsoft.com/office/drawing/2014/main" id="{087059AB-855A-4937-AA6B-8ED7D4A58CE9}"/>
              </a:ext>
            </a:extLst>
          </p:cNvPr>
          <p:cNvSpPr txBox="1"/>
          <p:nvPr/>
        </p:nvSpPr>
        <p:spPr>
          <a:xfrm>
            <a:off x="0" y="3428999"/>
            <a:ext cx="3339548" cy="3539430"/>
          </a:xfrm>
          <a:prstGeom prst="rect">
            <a:avLst/>
          </a:prstGeom>
          <a:noFill/>
        </p:spPr>
        <p:txBody>
          <a:bodyPr wrap="square" rtlCol="0">
            <a:spAutoFit/>
          </a:bodyPr>
          <a:lstStyle/>
          <a:p>
            <a:r>
              <a:rPr lang="en-ZA" sz="1600" dirty="0"/>
              <a:t>The mnemonic </a:t>
            </a:r>
            <a:r>
              <a:rPr lang="en-ZA" sz="1600" dirty="0">
                <a:solidFill>
                  <a:srgbClr val="FFFF00"/>
                </a:solidFill>
              </a:rPr>
              <a:t>ASEPTIC</a:t>
            </a:r>
            <a:r>
              <a:rPr lang="en-ZA" sz="1600" dirty="0"/>
              <a:t> can be used to remember the components of the MSE:</a:t>
            </a:r>
          </a:p>
          <a:p>
            <a:endParaRPr lang="en-ZA" sz="1600" dirty="0"/>
          </a:p>
          <a:p>
            <a:r>
              <a:rPr lang="en-ZA" sz="1600" b="1" dirty="0">
                <a:solidFill>
                  <a:srgbClr val="FFFF00"/>
                </a:solidFill>
              </a:rPr>
              <a:t>A</a:t>
            </a:r>
            <a:r>
              <a:rPr lang="en-ZA" sz="1600" dirty="0"/>
              <a:t> - Appearance/Behaviour</a:t>
            </a:r>
          </a:p>
          <a:p>
            <a:r>
              <a:rPr lang="en-ZA" sz="1600" b="1" dirty="0">
                <a:solidFill>
                  <a:srgbClr val="FFFF00"/>
                </a:solidFill>
              </a:rPr>
              <a:t>S</a:t>
            </a:r>
            <a:r>
              <a:rPr lang="en-ZA" sz="1600" dirty="0"/>
              <a:t> - Speech</a:t>
            </a:r>
          </a:p>
          <a:p>
            <a:r>
              <a:rPr lang="en-ZA" sz="1600" b="1" dirty="0">
                <a:solidFill>
                  <a:srgbClr val="FFFF00"/>
                </a:solidFill>
              </a:rPr>
              <a:t>E</a:t>
            </a:r>
            <a:r>
              <a:rPr lang="en-ZA" sz="1600" dirty="0"/>
              <a:t> - Emotion (Mood and Affect)</a:t>
            </a:r>
          </a:p>
          <a:p>
            <a:r>
              <a:rPr lang="en-ZA" sz="1600" b="1" dirty="0">
                <a:solidFill>
                  <a:srgbClr val="FFFF00"/>
                </a:solidFill>
              </a:rPr>
              <a:t>P</a:t>
            </a:r>
            <a:r>
              <a:rPr lang="en-ZA" sz="1600" dirty="0"/>
              <a:t> - Perception (Auditory/Visual    Hallucinations)</a:t>
            </a:r>
          </a:p>
          <a:p>
            <a:r>
              <a:rPr lang="en-ZA" sz="1600" b="1" dirty="0">
                <a:solidFill>
                  <a:srgbClr val="FFFF00"/>
                </a:solidFill>
              </a:rPr>
              <a:t>T</a:t>
            </a:r>
            <a:r>
              <a:rPr lang="en-ZA" sz="1600" dirty="0"/>
              <a:t> - Thought Content   (Suicidal/Homicidal Ideation) and Process</a:t>
            </a:r>
          </a:p>
          <a:p>
            <a:r>
              <a:rPr lang="en-ZA" sz="1600" b="1" dirty="0">
                <a:solidFill>
                  <a:srgbClr val="FFFF00"/>
                </a:solidFill>
              </a:rPr>
              <a:t>I</a:t>
            </a:r>
            <a:r>
              <a:rPr lang="en-ZA" sz="1600" dirty="0"/>
              <a:t> - Insight and Judgement</a:t>
            </a:r>
          </a:p>
          <a:p>
            <a:r>
              <a:rPr lang="en-ZA" sz="1600" b="1" dirty="0">
                <a:solidFill>
                  <a:srgbClr val="FFFF00"/>
                </a:solidFill>
              </a:rPr>
              <a:t>C</a:t>
            </a:r>
            <a:r>
              <a:rPr lang="en-ZA" sz="1600" dirty="0"/>
              <a:t> - Cognition</a:t>
            </a:r>
          </a:p>
        </p:txBody>
      </p:sp>
    </p:spTree>
    <p:extLst>
      <p:ext uri="{BB962C8B-B14F-4D97-AF65-F5344CB8AC3E}">
        <p14:creationId xmlns:p14="http://schemas.microsoft.com/office/powerpoint/2010/main" val="33573150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349</TotalTime>
  <Words>3300</Words>
  <Application>Microsoft Macintosh PowerPoint</Application>
  <PresentationFormat>Widescreen</PresentationFormat>
  <Paragraphs>313</Paragraphs>
  <Slides>25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Century Gothic</vt:lpstr>
      <vt:lpstr>Microsoft Sans Serif</vt:lpstr>
      <vt:lpstr>Verdana</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Psychotic disorders </vt:lpstr>
      <vt:lpstr>Biopsychosocial approach </vt:lpstr>
      <vt:lpstr>Pharmaceutical management</vt:lpstr>
      <vt:lpstr>Antipsychotic side effects: EPSE </vt:lpstr>
      <vt:lpstr>Antipsychotic side effects: NMS </vt:lpstr>
      <vt:lpstr>PowerPoint Presentation</vt:lpstr>
      <vt:lpstr>PowerPoint Presentation</vt:lpstr>
      <vt:lpstr>MOOD DISORDERS  BRIEF OVERVIEW </vt:lpstr>
      <vt:lpstr>MAJOR DEPRESSIVE EPISODE/DISORDER</vt:lpstr>
      <vt:lpstr>Suicide Risk assessment  </vt:lpstr>
      <vt:lpstr>BIPOLAR DISORDER </vt:lpstr>
      <vt:lpstr>BIPOLAR DISORDER  BRIEF OVERVIEW OF MANAGEMENT</vt:lpstr>
      <vt:lpstr>COMMON SIDE EFFECTS </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Palesa Mosia</dc:creator>
  <cp:lastModifiedBy>Lebo Mash</cp:lastModifiedBy>
  <cp:revision>88</cp:revision>
  <dcterms:created xsi:type="dcterms:W3CDTF">2021-03-23T10:36:39Z</dcterms:created>
  <dcterms:modified xsi:type="dcterms:W3CDTF">2021-03-23T19:18:08Z</dcterms:modified>
</cp:coreProperties>
</file>