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311" r:id="rId1"/>
  </p:sldMasterIdLst>
  <p:notesMasterIdLst>
    <p:notesMasterId r:id="rId17"/>
  </p:notesMasterIdLst>
  <p:sldIdLst>
    <p:sldId id="256" r:id="rId2"/>
    <p:sldId id="257" r:id="rId3"/>
    <p:sldId id="258" r:id="rId4"/>
    <p:sldId id="259" r:id="rId5"/>
    <p:sldId id="260" r:id="rId6"/>
    <p:sldId id="27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Arial Black" panose="020B0604020202020204" pitchFamily="34" charset="0"/>
      <p:bold r:id="rId18"/>
    </p:embeddedFont>
    <p:embeddedFont>
      <p:font typeface="Calibri" panose="020F0502020204030204" pitchFamily="34" charset="0"/>
      <p:regular r:id="rId19"/>
      <p:bold r:id="rId20"/>
      <p:italic r:id="rId21"/>
      <p:boldItalic r:id="rId22"/>
    </p:embeddedFont>
    <p:embeddedFont>
      <p:font typeface="Century Schoolbook" panose="02040604050505020304" pitchFamily="18" charset="0"/>
      <p:regular r:id="rId23"/>
      <p:bold r:id="rId24"/>
      <p:italic r:id="rId25"/>
      <p:boldItalic r:id="rId26"/>
    </p:embeddedFont>
    <p:embeddedFont>
      <p:font typeface="Corbel" panose="020B0503020204020204" pitchFamily="3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71B"/>
    <a:srgbClr val="1C1D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69868"/>
  </p:normalViewPr>
  <p:slideViewPr>
    <p:cSldViewPr snapToGrid="0">
      <p:cViewPr varScale="1">
        <p:scale>
          <a:sx n="93" d="100"/>
          <a:sy n="93" d="100"/>
        </p:scale>
        <p:origin x="1664" y="192"/>
      </p:cViewPr>
      <p:guideLst>
        <p:guide orient="horz" pos="162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Good afternoon everyone. </a:t>
            </a:r>
          </a:p>
          <a:p>
            <a:pPr marL="0" lvl="0" indent="0" algn="l" rtl="0">
              <a:spcBef>
                <a:spcPts val="0"/>
              </a:spcBef>
              <a:spcAft>
                <a:spcPts val="0"/>
              </a:spcAft>
              <a:buNone/>
            </a:pPr>
            <a:r>
              <a:rPr lang="en-US" dirty="0"/>
              <a:t>Today we will be presenting the topic: Motivational interviewing. I’m Carlota Sekhokoane and our other two presenters are Nakisa </a:t>
            </a:r>
            <a:r>
              <a:rPr lang="en-US" dirty="0" err="1"/>
              <a:t>Quma</a:t>
            </a:r>
            <a:r>
              <a:rPr lang="en-US" dirty="0"/>
              <a:t> and Rachelle Toi. (next slide)</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b9ce82f6e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b9ce82f6e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dirty="0"/>
              <a:t>Time constraints: due to the high patient load and being understaffed, consultations are limited</a:t>
            </a:r>
            <a:endParaRPr dirty="0"/>
          </a:p>
          <a:p>
            <a:pPr marL="457200" lvl="0" indent="-298450" algn="l" rtl="0">
              <a:spcBef>
                <a:spcPts val="0"/>
              </a:spcBef>
              <a:spcAft>
                <a:spcPts val="0"/>
              </a:spcAft>
              <a:buSzPts val="1100"/>
              <a:buAutoNum type="arabicPeriod"/>
            </a:pPr>
            <a:r>
              <a:rPr lang="en" dirty="0"/>
              <a:t>Language barriers: MI is best done when the patient understands in their home language</a:t>
            </a:r>
            <a:endParaRPr dirty="0"/>
          </a:p>
          <a:p>
            <a:pPr marL="457200" lvl="0" indent="-298450" algn="l" rtl="0">
              <a:spcBef>
                <a:spcPts val="0"/>
              </a:spcBef>
              <a:spcAft>
                <a:spcPts val="0"/>
              </a:spcAft>
              <a:buSzPts val="1100"/>
              <a:buAutoNum type="arabicPeriod"/>
            </a:pPr>
            <a:r>
              <a:rPr lang="en" dirty="0"/>
              <a:t>Cultures: one has to be </a:t>
            </a:r>
            <a:r>
              <a:rPr lang="en" dirty="0" err="1"/>
              <a:t>cognisant</a:t>
            </a:r>
            <a:r>
              <a:rPr lang="en" dirty="0"/>
              <a:t> of all the different cultures we have in our country that could potentially lead to certain limitations. I am going to highlight some of the cultural limitations we must be aware of. We must be aware of the different roles in families, how traditional practices influence our patient’s behaviours. We must be aware that not everyone is fortunate enough to have an extensive background in health literacy. For many people, they were brought up in the type of culture where self reflection does not come easily. Expressing ones fears and desires may be particularly challenging to them. I think an important one to mention is also the gang community and pop culture that also plays a big role in our society. For many people, drugs and alcohol is a right of passage in their life. In terms of pop culture, we have all seen the impacts of it on society, specifically young teenage females with regard to eating disorders.</a:t>
            </a:r>
            <a:endParaRPr dirty="0"/>
          </a:p>
          <a:p>
            <a:pPr marL="457200" lvl="0" indent="-298450" algn="l" rtl="0">
              <a:spcBef>
                <a:spcPts val="0"/>
              </a:spcBef>
              <a:spcAft>
                <a:spcPts val="0"/>
              </a:spcAft>
              <a:buSzPts val="1100"/>
              <a:buAutoNum type="arabicPeriod"/>
            </a:pPr>
            <a:r>
              <a:rPr lang="en" dirty="0"/>
              <a:t>Privacy: there aren’t private rooms in the places we work, </a:t>
            </a:r>
            <a:r>
              <a:rPr lang="en" dirty="0" err="1"/>
              <a:t>e.g</a:t>
            </a:r>
            <a:r>
              <a:rPr lang="en" dirty="0"/>
              <a:t> ED</a:t>
            </a:r>
            <a:endParaRPr dirty="0"/>
          </a:p>
          <a:p>
            <a:pPr marL="457200" lvl="0" indent="-298450" algn="l" rtl="0">
              <a:spcBef>
                <a:spcPts val="0"/>
              </a:spcBef>
              <a:spcAft>
                <a:spcPts val="0"/>
              </a:spcAft>
              <a:buSzPts val="1100"/>
              <a:buAutoNum type="arabicPeriod"/>
            </a:pPr>
            <a:r>
              <a:rPr lang="en" dirty="0"/>
              <a:t>Lack of training: MI is a relatively new phenomenon, although it is incorporated into most university training programs, its still a work in progress and the training varies</a:t>
            </a:r>
            <a:endParaRPr dirty="0"/>
          </a:p>
          <a:p>
            <a:pPr marL="457200" lvl="0" indent="-298450" algn="l" rtl="0">
              <a:spcBef>
                <a:spcPts val="0"/>
              </a:spcBef>
              <a:spcAft>
                <a:spcPts val="0"/>
              </a:spcAft>
              <a:buSzPts val="1100"/>
              <a:buAutoNum type="arabicPeriod"/>
            </a:pPr>
            <a:r>
              <a:rPr lang="en" dirty="0"/>
              <a:t>Follow up: this limits us on 2 levels. 1 - when we are seeing patients in areas where follow up isn’t necessarily included in the plan even though they may require MI. 2 - some patients have loss to follow up in the system, whether at a clinic or hospital.</a:t>
            </a:r>
            <a:endParaRPr dirty="0"/>
          </a:p>
          <a:p>
            <a:pPr marL="457200" lvl="0" indent="-298450" algn="l" rtl="0">
              <a:spcBef>
                <a:spcPts val="0"/>
              </a:spcBef>
              <a:spcAft>
                <a:spcPts val="0"/>
              </a:spcAft>
              <a:buSzPts val="1100"/>
              <a:buAutoNum type="arabicPeriod"/>
            </a:pPr>
            <a:r>
              <a:rPr lang="en" dirty="0"/>
              <a:t>Finances: generally if you are seeing a doctor in private, you’re more likely to get MI at the time of consultations purely on the basis that the above limitations are not usually a problem. </a:t>
            </a:r>
            <a:r>
              <a:rPr lang="en" dirty="0" err="1"/>
              <a:t>I.e</a:t>
            </a:r>
            <a:r>
              <a:rPr lang="en" dirty="0"/>
              <a:t> </a:t>
            </a:r>
            <a:r>
              <a:rPr lang="en" dirty="0" err="1"/>
              <a:t>youre</a:t>
            </a:r>
            <a:r>
              <a:rPr lang="en" dirty="0"/>
              <a:t> more likely to see a doctor who speaks your language, consultation times are longer, there is privacy etc.</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5bc443a2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b5bc443a2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b5bc443a2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b5bc443a2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b9ce82f6e9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b9ce82f6e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81700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b9ce82f6e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b9ce82f6e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So, what is motivational interviewing and what is its purpose?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The practice was originally described over 20 years ago and was later tailored and modified to what we know it to be now.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It is formally defined as: A directive, client-</a:t>
            </a:r>
            <a:r>
              <a:rPr lang="en-ZA" sz="1800" dirty="0" err="1">
                <a:effectLst/>
                <a:latin typeface="Arial" panose="020B0604020202020204" pitchFamily="34" charset="0"/>
                <a:ea typeface="Calibri" panose="020F0502020204030204" pitchFamily="34" charset="0"/>
                <a:cs typeface="Times New Roman" panose="02020603050405020304" pitchFamily="18" charset="0"/>
              </a:rPr>
              <a:t>centered</a:t>
            </a:r>
            <a:r>
              <a:rPr lang="en-ZA" sz="1800" dirty="0">
                <a:effectLst/>
                <a:latin typeface="Arial" panose="020B0604020202020204" pitchFamily="34" charset="0"/>
                <a:ea typeface="Calibri" panose="020F0502020204030204" pitchFamily="34" charset="0"/>
                <a:cs typeface="Times New Roman" panose="02020603050405020304" pitchFamily="18" charset="0"/>
              </a:rPr>
              <a:t> counselling style for eliciting behaviour change by helping clients to explore and resolve ambivalence.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In much simpler terms it’s a way of guiding someone to try bring out/ draw out behavioural change by helping them look into and settle clashing feeling or thoughts about things.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The purpose of this is to help individuals explore, identify and resolve areas in their lives that could potentially benefit from change and assisting them to overcome barriers that prevent the individual from achieving this desired outcome while also acknowledging conflicting beliefs or feelings they may have. (next slide)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b9ce82f6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b9ce82f6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Where does it come from you may ask?</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ZA" sz="1800" dirty="0">
                <a:effectLst/>
                <a:latin typeface="Arial" panose="020B0604020202020204" pitchFamily="34" charset="0"/>
                <a:ea typeface="Calibri" panose="020F0502020204030204" pitchFamily="34" charset="0"/>
                <a:cs typeface="Times New Roman" panose="02020603050405020304" pitchFamily="18" charset="0"/>
              </a:rPr>
              <a:t>Motivational interviewing originated in 1983 by an American clinical psychologist, William Richard Miller, who later became a professor of psychology and psychiatry in Albuquerque.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ZA" sz="1800" dirty="0">
                <a:effectLst/>
                <a:latin typeface="Arial" panose="020B0604020202020204" pitchFamily="34" charset="0"/>
                <a:ea typeface="Calibri" panose="020F0502020204030204" pitchFamily="34" charset="0"/>
                <a:cs typeface="Times New Roman" panose="02020603050405020304" pitchFamily="18" charset="0"/>
              </a:rPr>
              <a:t>He realized quite early in his career that when counselling patient’s struggling with substance abuse, specifically alcoholism, the most effective treatment was often more active and empathetic like brief interviewing and motivational enhancements while the least effective were passive like films, lectures or confrontation. So he pioneered this therapeutic approach we now know.</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ZA" sz="1800" dirty="0">
                <a:effectLst/>
                <a:latin typeface="Arial" panose="020B0604020202020204" pitchFamily="34" charset="0"/>
                <a:ea typeface="Calibri" panose="020F0502020204030204" pitchFamily="34" charset="0"/>
                <a:cs typeface="Times New Roman" panose="02020603050405020304" pitchFamily="18" charset="0"/>
              </a:rPr>
              <a:t>He later teamed up with a South African psychologist, Stephen Rollnick, in the early 1990s to co-write a book on the techniques practiced in motivational interviewing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ZA" sz="1800" dirty="0">
                <a:effectLst/>
                <a:latin typeface="Arial" panose="020B0604020202020204" pitchFamily="34" charset="0"/>
                <a:ea typeface="Calibri" panose="020F0502020204030204" pitchFamily="34" charset="0"/>
                <a:cs typeface="Times New Roman" panose="02020603050405020304" pitchFamily="18" charset="0"/>
              </a:rPr>
              <a:t>This intervention strategy was originally used in the treatment of alcoholism but was later developed and seen as useful in the prevention and treatment of lifestyle conditions </a:t>
            </a:r>
            <a:r>
              <a:rPr lang="en-ZA" sz="1800" dirty="0" err="1">
                <a:effectLst/>
                <a:latin typeface="Arial" panose="020B0604020202020204" pitchFamily="34" charset="0"/>
                <a:ea typeface="Calibri" panose="020F0502020204030204" pitchFamily="34" charset="0"/>
                <a:cs typeface="Times New Roman" panose="02020603050405020304" pitchFamily="18" charset="0"/>
              </a:rPr>
              <a:t>eg.</a:t>
            </a:r>
            <a:r>
              <a:rPr lang="en-ZA" sz="1800" dirty="0">
                <a:effectLst/>
                <a:latin typeface="Arial" panose="020B0604020202020204" pitchFamily="34" charset="0"/>
                <a:ea typeface="Calibri" panose="020F0502020204030204" pitchFamily="34" charset="0"/>
                <a:cs typeface="Times New Roman" panose="02020603050405020304" pitchFamily="18" charset="0"/>
              </a:rPr>
              <a:t> diabetes, eating disorders, etc. (next slide)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5bc443a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b5bc443a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Principles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There are 5 central principles of Motivational Interviewing we need to look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ZA" sz="1800" dirty="0">
                <a:effectLst/>
                <a:latin typeface="Arial" panose="020B0604020202020204" pitchFamily="34" charset="0"/>
                <a:ea typeface="Calibri" panose="020F0502020204030204" pitchFamily="34" charset="0"/>
                <a:cs typeface="Times New Roman" panose="02020603050405020304" pitchFamily="18" charset="0"/>
              </a:rPr>
              <a:t>Express empathy: </a:t>
            </a:r>
            <a:br>
              <a:rPr lang="en-ZA" sz="1800" dirty="0">
                <a:effectLst/>
                <a:latin typeface="Arial" panose="020B0604020202020204" pitchFamily="34" charset="0"/>
                <a:ea typeface="Calibri" panose="020F0502020204030204" pitchFamily="34" charset="0"/>
                <a:cs typeface="Times New Roman" panose="02020603050405020304" pitchFamily="18" charset="0"/>
              </a:rPr>
            </a:br>
            <a:r>
              <a:rPr lang="en-ZA" sz="1800" dirty="0">
                <a:effectLst/>
                <a:latin typeface="Arial" panose="020B0604020202020204" pitchFamily="34" charset="0"/>
                <a:ea typeface="Calibri" panose="020F0502020204030204" pitchFamily="34" charset="0"/>
                <a:cs typeface="Times New Roman" panose="02020603050405020304" pitchFamily="18" charset="0"/>
              </a:rPr>
              <a:t>This principle is key to MI. It requires one to use reflective listening while communicating respect and support for your patient. Establish a safe and open environment to help the patient believe that ambivalence is completely normal. Acceptance facilitates change.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ZA" sz="1800" dirty="0">
                <a:effectLst/>
                <a:latin typeface="Arial" panose="020B0604020202020204" pitchFamily="34" charset="0"/>
                <a:ea typeface="Calibri" panose="020F0502020204030204" pitchFamily="34" charset="0"/>
                <a:cs typeface="Times New Roman" panose="02020603050405020304" pitchFamily="18" charset="0"/>
              </a:rPr>
              <a:t>Develop discrepancy</a:t>
            </a:r>
            <a:br>
              <a:rPr lang="en-ZA" sz="1800" dirty="0">
                <a:effectLst/>
                <a:latin typeface="Arial" panose="020B0604020202020204" pitchFamily="34" charset="0"/>
                <a:ea typeface="Calibri" panose="020F0502020204030204" pitchFamily="34" charset="0"/>
                <a:cs typeface="Times New Roman" panose="02020603050405020304" pitchFamily="18" charset="0"/>
              </a:rPr>
            </a:br>
            <a:r>
              <a:rPr lang="en-ZA" sz="1800" dirty="0">
                <a:effectLst/>
                <a:latin typeface="Arial" panose="020B0604020202020204" pitchFamily="34" charset="0"/>
                <a:ea typeface="Calibri" panose="020F0502020204030204" pitchFamily="34" charset="0"/>
                <a:cs typeface="Times New Roman" panose="02020603050405020304" pitchFamily="18" charset="0"/>
              </a:rPr>
              <a:t>In this principle, it is the health professionals’ job to magnify the difference between the patient's current behaviour and their goals in order to allow the patient to present an argument for change by raising their awareness of the negative consequences surrounding problem behaviour.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ZA" sz="1800" dirty="0">
                <a:effectLst/>
                <a:latin typeface="Arial" panose="020B0604020202020204" pitchFamily="34" charset="0"/>
                <a:ea typeface="Calibri" panose="020F0502020204030204" pitchFamily="34" charset="0"/>
                <a:cs typeface="Times New Roman" panose="02020603050405020304" pitchFamily="18" charset="0"/>
              </a:rPr>
              <a:t>Avoid Argument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Trying to convince your patient that a problem exists or that they need to change could result in more resistance. This can rapidly result in a power struggle and does not enhance motivation. The goal is to “walk” with the individual,  not “drag” them.</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4"/>
              <a:tabLst>
                <a:tab pos="457200" algn="l"/>
              </a:tabLst>
            </a:pPr>
            <a:r>
              <a:rPr lang="en-ZA" sz="1800" dirty="0">
                <a:effectLst/>
                <a:latin typeface="Arial" panose="020B0604020202020204" pitchFamily="34" charset="0"/>
                <a:ea typeface="Calibri" panose="020F0502020204030204" pitchFamily="34" charset="0"/>
                <a:cs typeface="Times New Roman" panose="02020603050405020304" pitchFamily="18" charset="0"/>
              </a:rPr>
              <a:t>Rolling with resistance</a:t>
            </a:r>
            <a:br>
              <a:rPr lang="en-ZA" sz="1800" dirty="0">
                <a:effectLst/>
                <a:latin typeface="Arial" panose="020B0604020202020204" pitchFamily="34" charset="0"/>
                <a:ea typeface="Calibri" panose="020F0502020204030204" pitchFamily="34" charset="0"/>
                <a:cs typeface="Times New Roman" panose="02020603050405020304" pitchFamily="18" charset="0"/>
              </a:rPr>
            </a:br>
            <a:r>
              <a:rPr lang="en-ZA" sz="1800" dirty="0" err="1">
                <a:effectLst/>
                <a:latin typeface="Arial" panose="020B0604020202020204" pitchFamily="34" charset="0"/>
                <a:ea typeface="Calibri" panose="020F0502020204030204" pitchFamily="34" charset="0"/>
                <a:cs typeface="Times New Roman" panose="02020603050405020304" pitchFamily="18" charset="0"/>
              </a:rPr>
              <a:t>Resistance</a:t>
            </a:r>
            <a:r>
              <a:rPr lang="en-ZA" sz="1800" dirty="0">
                <a:effectLst/>
                <a:latin typeface="Arial" panose="020B0604020202020204" pitchFamily="34" charset="0"/>
                <a:ea typeface="Calibri" panose="020F0502020204030204" pitchFamily="34" charset="0"/>
                <a:cs typeface="Times New Roman" panose="02020603050405020304" pitchFamily="18" charset="0"/>
              </a:rPr>
              <a:t> is almost inevitable however should not be opposed but rather be acknowledged and explored. Resistance is an indication that there is a need to change strategies OR listen more carefully.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4"/>
              <a:tabLst>
                <a:tab pos="457200" algn="l"/>
              </a:tabLst>
            </a:pPr>
            <a:r>
              <a:rPr lang="en-ZA" sz="1800" dirty="0">
                <a:effectLst/>
                <a:latin typeface="Arial" panose="020B0604020202020204" pitchFamily="34" charset="0"/>
                <a:ea typeface="Calibri" panose="020F0502020204030204" pitchFamily="34" charset="0"/>
                <a:cs typeface="Times New Roman" panose="02020603050405020304" pitchFamily="18" charset="0"/>
              </a:rPr>
              <a:t>Support self-efficacy</a:t>
            </a:r>
            <a:br>
              <a:rPr lang="en-ZA" sz="1800" dirty="0">
                <a:effectLst/>
                <a:latin typeface="Arial" panose="020B0604020202020204" pitchFamily="34" charset="0"/>
                <a:ea typeface="Calibri" panose="020F0502020204030204" pitchFamily="34" charset="0"/>
                <a:cs typeface="Times New Roman" panose="02020603050405020304" pitchFamily="18" charset="0"/>
              </a:rPr>
            </a:br>
            <a:r>
              <a:rPr lang="en-ZA" sz="1800" dirty="0">
                <a:effectLst/>
                <a:latin typeface="Arial" panose="020B0604020202020204" pitchFamily="34" charset="0"/>
                <a:ea typeface="Calibri" panose="020F0502020204030204" pitchFamily="34" charset="0"/>
                <a:cs typeface="Times New Roman" panose="02020603050405020304" pitchFamily="18" charset="0"/>
              </a:rPr>
              <a:t>This principle focuses on building confidence in patients to believe that they will find solutions to the problems they identify and will be responsible for the method of bringing about change. This is a critical component of behavioural change so its crucial that you as a health practitioner also believe in your patient’s capacity to reach their goals.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(Nakisa will be taking over from here)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158750" lvl="0" indent="0" algn="l" rtl="0">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b9ce82f6e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b9ce82f6e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There are multiple trainable MI techniques that are described by Rollnick and Miller. </a:t>
            </a:r>
            <a:br>
              <a:rPr lang="en" dirty="0"/>
            </a:br>
            <a:r>
              <a:rPr lang="en" dirty="0"/>
              <a:t>The use of the FRAMES acronym is an application of MI techniques in it use for effective brief interventions. This acronym therefore provides a useful way to remember techniques in a consultation. The FRAMES technique will therefore forms the focus of our discussion of the MI techniques.</a:t>
            </a:r>
            <a:br>
              <a:rPr lang="en" dirty="0"/>
            </a:br>
            <a:endParaRPr dirty="0"/>
          </a:p>
          <a:p>
            <a:pPr marL="673100" marR="215900" lvl="0" indent="-285750" algn="l" rtl="0">
              <a:lnSpc>
                <a:spcPct val="115000"/>
              </a:lnSpc>
              <a:spcBef>
                <a:spcPts val="0"/>
              </a:spcBef>
              <a:spcAft>
                <a:spcPts val="0"/>
              </a:spcAft>
              <a:buClr>
                <a:srgbClr val="222222"/>
              </a:buClr>
              <a:buSzPts val="900"/>
              <a:buChar char="●"/>
            </a:pPr>
            <a:r>
              <a:rPr lang="en" sz="900" b="1" dirty="0">
                <a:solidFill>
                  <a:srgbClr val="222222"/>
                </a:solidFill>
              </a:rPr>
              <a:t>Feedback:</a:t>
            </a:r>
            <a:r>
              <a:rPr lang="en" sz="900" dirty="0">
                <a:solidFill>
                  <a:srgbClr val="222222"/>
                </a:solidFill>
              </a:rPr>
              <a:t> </a:t>
            </a:r>
            <a:br>
              <a:rPr lang="en" sz="900" dirty="0">
                <a:solidFill>
                  <a:srgbClr val="222222"/>
                </a:solidFill>
              </a:rPr>
            </a:br>
            <a:r>
              <a:rPr lang="en" sz="900" dirty="0">
                <a:solidFill>
                  <a:srgbClr val="222222"/>
                </a:solidFill>
              </a:rPr>
              <a:t>The act of constructive, non-judgmental feedback of the patient behaviour </a:t>
            </a:r>
            <a:r>
              <a:rPr lang="en" sz="900" dirty="0">
                <a:solidFill>
                  <a:schemeClr val="dk1"/>
                </a:solidFill>
                <a:highlight>
                  <a:srgbClr val="FFFFFF"/>
                </a:highlight>
                <a:latin typeface="Times New Roman"/>
                <a:ea typeface="Times New Roman"/>
                <a:cs typeface="Times New Roman"/>
                <a:sym typeface="Times New Roman"/>
              </a:rPr>
              <a:t>based on information from structured and objective assessments.</a:t>
            </a:r>
            <a:br>
              <a:rPr lang="en" sz="900" dirty="0">
                <a:solidFill>
                  <a:srgbClr val="222222"/>
                </a:solidFill>
              </a:rPr>
            </a:br>
            <a:r>
              <a:rPr lang="en" sz="900" dirty="0">
                <a:solidFill>
                  <a:srgbClr val="222222"/>
                </a:solidFill>
              </a:rPr>
              <a:t>Give feedback on the risks and negative consequences of behaviour and then Seek the patients reaction and listen.</a:t>
            </a:r>
            <a:br>
              <a:rPr lang="en" sz="1200" dirty="0">
                <a:solidFill>
                  <a:schemeClr val="dk1"/>
                </a:solidFill>
                <a:highlight>
                  <a:srgbClr val="FFFFFF"/>
                </a:highlight>
                <a:latin typeface="Times New Roman"/>
                <a:ea typeface="Times New Roman"/>
                <a:cs typeface="Times New Roman"/>
                <a:sym typeface="Times New Roman"/>
              </a:rPr>
            </a:br>
            <a:r>
              <a:rPr lang="en" sz="1200" dirty="0">
                <a:solidFill>
                  <a:schemeClr val="dk1"/>
                </a:solidFill>
                <a:highlight>
                  <a:srgbClr val="FFFFFF"/>
                </a:highlight>
                <a:latin typeface="Times New Roman"/>
                <a:ea typeface="Times New Roman"/>
                <a:cs typeface="Times New Roman"/>
                <a:sym typeface="Times New Roman"/>
              </a:rPr>
              <a:t>Delivery shou</a:t>
            </a:r>
            <a:r>
              <a:rPr lang="en-US" sz="1200" dirty="0" err="1">
                <a:solidFill>
                  <a:schemeClr val="dk1"/>
                </a:solidFill>
                <a:highlight>
                  <a:srgbClr val="FFFFFF"/>
                </a:highlight>
                <a:latin typeface="Times New Roman"/>
                <a:ea typeface="Times New Roman"/>
                <a:cs typeface="Times New Roman"/>
                <a:sym typeface="Times New Roman"/>
              </a:rPr>
              <a:t>ld</a:t>
            </a:r>
            <a:r>
              <a:rPr lang="en" sz="1200" dirty="0">
                <a:solidFill>
                  <a:schemeClr val="dk1"/>
                </a:solidFill>
                <a:highlight>
                  <a:srgbClr val="FFFFFF"/>
                </a:highlight>
                <a:latin typeface="Times New Roman"/>
                <a:ea typeface="Times New Roman"/>
                <a:cs typeface="Times New Roman"/>
                <a:sym typeface="Times New Roman"/>
              </a:rPr>
              <a:t> be respectful, straight forward, easy-to-understand and culturally appropriate. </a:t>
            </a:r>
            <a:br>
              <a:rPr lang="en" sz="1200" dirty="0">
                <a:solidFill>
                  <a:schemeClr val="dk1"/>
                </a:solidFill>
                <a:highlight>
                  <a:srgbClr val="FFFFFF"/>
                </a:highlight>
                <a:latin typeface="Times New Roman"/>
                <a:ea typeface="Times New Roman"/>
                <a:cs typeface="Times New Roman"/>
                <a:sym typeface="Times New Roman"/>
              </a:rPr>
            </a:br>
            <a:r>
              <a:rPr lang="en" sz="1200" dirty="0">
                <a:solidFill>
                  <a:schemeClr val="dk1"/>
                </a:solidFill>
                <a:highlight>
                  <a:srgbClr val="FFFFFF"/>
                </a:highlight>
                <a:latin typeface="Times New Roman"/>
                <a:ea typeface="Times New Roman"/>
                <a:cs typeface="Times New Roman"/>
                <a:sym typeface="Times New Roman"/>
              </a:rPr>
              <a:t>One shou</a:t>
            </a:r>
            <a:r>
              <a:rPr lang="en-US" sz="1200" dirty="0" err="1">
                <a:solidFill>
                  <a:schemeClr val="dk1"/>
                </a:solidFill>
                <a:highlight>
                  <a:srgbClr val="FFFFFF"/>
                </a:highlight>
                <a:latin typeface="Times New Roman"/>
                <a:ea typeface="Times New Roman"/>
                <a:cs typeface="Times New Roman"/>
                <a:sym typeface="Times New Roman"/>
              </a:rPr>
              <a:t>ld</a:t>
            </a:r>
            <a:r>
              <a:rPr lang="en" sz="1200" dirty="0">
                <a:solidFill>
                  <a:schemeClr val="dk1"/>
                </a:solidFill>
                <a:highlight>
                  <a:srgbClr val="FFFFFF"/>
                </a:highlight>
                <a:latin typeface="Times New Roman"/>
                <a:ea typeface="Times New Roman"/>
                <a:cs typeface="Times New Roman"/>
                <a:sym typeface="Times New Roman"/>
              </a:rPr>
              <a:t> practice Reflective listening and an empathic style </a:t>
            </a:r>
            <a:endParaRPr sz="900" dirty="0">
              <a:solidFill>
                <a:srgbClr val="222222"/>
              </a:solidFill>
            </a:endParaRPr>
          </a:p>
          <a:p>
            <a:pPr marL="673100" marR="215900" lvl="0" indent="-285750" algn="l" rtl="0">
              <a:lnSpc>
                <a:spcPct val="115000"/>
              </a:lnSpc>
              <a:spcBef>
                <a:spcPts val="0"/>
              </a:spcBef>
              <a:spcAft>
                <a:spcPts val="0"/>
              </a:spcAft>
              <a:buClr>
                <a:srgbClr val="222222"/>
              </a:buClr>
              <a:buSzPts val="900"/>
              <a:buChar char="●"/>
            </a:pPr>
            <a:r>
              <a:rPr lang="en" sz="900" b="1" dirty="0">
                <a:solidFill>
                  <a:srgbClr val="222222"/>
                </a:solidFill>
              </a:rPr>
              <a:t>Responsibility:</a:t>
            </a:r>
            <a:r>
              <a:rPr lang="en" sz="900" dirty="0">
                <a:solidFill>
                  <a:srgbClr val="222222"/>
                </a:solidFill>
              </a:rPr>
              <a:t> </a:t>
            </a:r>
            <a:br>
              <a:rPr lang="en" sz="900" dirty="0">
                <a:solidFill>
                  <a:srgbClr val="222222"/>
                </a:solidFill>
              </a:rPr>
            </a:br>
            <a:r>
              <a:rPr lang="en" sz="900" dirty="0">
                <a:solidFill>
                  <a:srgbClr val="222222"/>
                </a:solidFill>
              </a:rPr>
              <a:t>Emphasize that the individual is responsible for making his or her own decision about the discussed behaviour.</a:t>
            </a:r>
            <a:br>
              <a:rPr lang="en" sz="900" dirty="0">
                <a:solidFill>
                  <a:srgbClr val="222222"/>
                </a:solidFill>
              </a:rPr>
            </a:br>
            <a:r>
              <a:rPr lang="en" sz="900" dirty="0">
                <a:solidFill>
                  <a:srgbClr val="222222"/>
                </a:solidFill>
              </a:rPr>
              <a:t>Their role is </a:t>
            </a:r>
            <a:r>
              <a:rPr lang="en" sz="1200" dirty="0">
                <a:solidFill>
                  <a:schemeClr val="dk1"/>
                </a:solidFill>
                <a:highlight>
                  <a:srgbClr val="FFFFFF"/>
                </a:highlight>
                <a:latin typeface="Times New Roman"/>
                <a:ea typeface="Times New Roman"/>
                <a:cs typeface="Times New Roman"/>
                <a:sym typeface="Times New Roman"/>
              </a:rPr>
              <a:t>active rather than passive in both choosing the treatment and carrying it out</a:t>
            </a:r>
          </a:p>
          <a:p>
            <a:pPr marL="673100" marR="215900" lvl="0" indent="-285750" algn="l" defTabSz="914400" rtl="0" eaLnBrk="1" fontAlgn="auto" latinLnBrk="0" hangingPunct="1">
              <a:lnSpc>
                <a:spcPct val="115000"/>
              </a:lnSpc>
              <a:spcBef>
                <a:spcPts val="0"/>
              </a:spcBef>
              <a:spcAft>
                <a:spcPts val="0"/>
              </a:spcAft>
              <a:buClr>
                <a:srgbClr val="222222"/>
              </a:buClr>
              <a:buSzPts val="900"/>
              <a:buFont typeface="Arial"/>
              <a:buChar char="●"/>
              <a:tabLst/>
              <a:defRPr/>
            </a:pPr>
            <a:r>
              <a:rPr lang="en" sz="900" b="1" dirty="0">
                <a:solidFill>
                  <a:srgbClr val="222222"/>
                </a:solidFill>
              </a:rPr>
              <a:t>Advice:</a:t>
            </a:r>
            <a:r>
              <a:rPr lang="en" sz="900" dirty="0">
                <a:solidFill>
                  <a:srgbClr val="222222"/>
                </a:solidFill>
              </a:rPr>
              <a:t> </a:t>
            </a:r>
            <a:br>
              <a:rPr lang="en" sz="900" dirty="0">
                <a:solidFill>
                  <a:srgbClr val="222222"/>
                </a:solidFill>
              </a:rPr>
            </a:br>
            <a:r>
              <a:rPr lang="en" sz="900" dirty="0">
                <a:solidFill>
                  <a:srgbClr val="222222"/>
                </a:solidFill>
              </a:rPr>
              <a:t>Prior to giving advice, the patient shou</a:t>
            </a:r>
            <a:r>
              <a:rPr lang="en-US" sz="900" dirty="0" err="1">
                <a:solidFill>
                  <a:srgbClr val="222222"/>
                </a:solidFill>
              </a:rPr>
              <a:t>ld</a:t>
            </a:r>
            <a:r>
              <a:rPr lang="en" sz="900" dirty="0">
                <a:solidFill>
                  <a:srgbClr val="222222"/>
                </a:solidFill>
              </a:rPr>
              <a:t> </a:t>
            </a:r>
            <a:r>
              <a:rPr lang="en-US" sz="900" dirty="0">
                <a:solidFill>
                  <a:schemeClr val="dk1"/>
                </a:solidFill>
                <a:highlight>
                  <a:srgbClr val="FFFFFF"/>
                </a:highlight>
                <a:latin typeface="Times New Roman"/>
                <a:cs typeface="Times New Roman"/>
                <a:sym typeface="Times New Roman"/>
              </a:rPr>
              <a:t>be </a:t>
            </a:r>
            <a:r>
              <a:rPr lang="en-US" sz="900" dirty="0">
                <a:solidFill>
                  <a:schemeClr val="dk1"/>
                </a:solidFill>
                <a:highlight>
                  <a:srgbClr val="FFFFFF"/>
                </a:highlight>
                <a:latin typeface="Times New Roman"/>
                <a:ea typeface="Times New Roman"/>
                <a:cs typeface="Times New Roman"/>
                <a:sym typeface="Times New Roman"/>
              </a:rPr>
              <a:t>asked for permission to talk about behaviour and to give advice. </a:t>
            </a:r>
            <a:br>
              <a:rPr lang="en" sz="900" dirty="0">
                <a:solidFill>
                  <a:srgbClr val="222222"/>
                </a:solidFill>
              </a:rPr>
            </a:br>
            <a:r>
              <a:rPr lang="en" sz="900" dirty="0">
                <a:solidFill>
                  <a:srgbClr val="222222"/>
                </a:solidFill>
              </a:rPr>
              <a:t>Advice shou</a:t>
            </a:r>
            <a:r>
              <a:rPr lang="en-US" sz="900" dirty="0" err="1">
                <a:solidFill>
                  <a:srgbClr val="222222"/>
                </a:solidFill>
              </a:rPr>
              <a:t>ld</a:t>
            </a:r>
            <a:r>
              <a:rPr lang="en" sz="900" dirty="0">
                <a:solidFill>
                  <a:srgbClr val="222222"/>
                </a:solidFill>
              </a:rPr>
              <a:t> be: </a:t>
            </a:r>
            <a:r>
              <a:rPr lang="en-US" sz="900" dirty="0">
                <a:solidFill>
                  <a:schemeClr val="dk1"/>
                </a:solidFill>
                <a:highlight>
                  <a:srgbClr val="FFFFFF"/>
                </a:highlight>
                <a:latin typeface="Times New Roman"/>
                <a:ea typeface="Times New Roman"/>
                <a:cs typeface="Times New Roman"/>
                <a:sym typeface="Times New Roman"/>
              </a:rPr>
              <a:t>simple, not overwhelming, and matched to the client's level of understanding and readiness, the urgency of the situation, and her culture.</a:t>
            </a:r>
            <a:br>
              <a:rPr lang="en" sz="900" dirty="0">
                <a:solidFill>
                  <a:srgbClr val="222222"/>
                </a:solidFill>
              </a:rPr>
            </a:br>
            <a:r>
              <a:rPr lang="en" sz="900" dirty="0">
                <a:solidFill>
                  <a:srgbClr val="222222"/>
                </a:solidFill>
              </a:rPr>
              <a:t>Should </a:t>
            </a:r>
            <a:r>
              <a:rPr lang="en" sz="1200" dirty="0">
                <a:solidFill>
                  <a:schemeClr val="dk1"/>
                </a:solidFill>
                <a:highlight>
                  <a:srgbClr val="FFFFFF"/>
                </a:highlight>
                <a:latin typeface="Times New Roman"/>
                <a:ea typeface="Times New Roman"/>
                <a:cs typeface="Times New Roman"/>
                <a:sym typeface="Times New Roman"/>
              </a:rPr>
              <a:t>not to </a:t>
            </a:r>
            <a:r>
              <a:rPr lang="en" sz="1200" i="1" dirty="0">
                <a:solidFill>
                  <a:schemeClr val="dk1"/>
                </a:solidFill>
                <a:latin typeface="Times New Roman"/>
                <a:ea typeface="Times New Roman"/>
                <a:cs typeface="Times New Roman"/>
                <a:sym typeface="Times New Roman"/>
              </a:rPr>
              <a:t>tell</a:t>
            </a:r>
            <a:r>
              <a:rPr lang="en" sz="1200" dirty="0">
                <a:solidFill>
                  <a:schemeClr val="dk1"/>
                </a:solidFill>
                <a:highlight>
                  <a:srgbClr val="FFFFFF"/>
                </a:highlight>
                <a:latin typeface="Times New Roman"/>
                <a:ea typeface="Times New Roman"/>
                <a:cs typeface="Times New Roman"/>
                <a:sym typeface="Times New Roman"/>
              </a:rPr>
              <a:t> people what to do</a:t>
            </a:r>
            <a:r>
              <a:rPr lang="en" sz="1200" i="1" dirty="0">
                <a:solidFill>
                  <a:schemeClr val="dk1"/>
                </a:solidFill>
                <a:latin typeface="Times New Roman"/>
                <a:ea typeface="Times New Roman"/>
                <a:cs typeface="Times New Roman"/>
                <a:sym typeface="Times New Roman"/>
              </a:rPr>
              <a:t>—but rat</a:t>
            </a:r>
            <a:r>
              <a:rPr lang="en-US" sz="1200" i="1" dirty="0">
                <a:solidFill>
                  <a:schemeClr val="dk1"/>
                </a:solidFill>
                <a:latin typeface="Times New Roman"/>
                <a:ea typeface="Times New Roman"/>
                <a:cs typeface="Times New Roman"/>
                <a:sym typeface="Times New Roman"/>
              </a:rPr>
              <a:t>he</a:t>
            </a:r>
            <a:r>
              <a:rPr lang="en" sz="1200" i="1" dirty="0">
                <a:solidFill>
                  <a:schemeClr val="dk1"/>
                </a:solidFill>
                <a:latin typeface="Times New Roman"/>
                <a:ea typeface="Times New Roman"/>
                <a:cs typeface="Times New Roman"/>
                <a:sym typeface="Times New Roman"/>
              </a:rPr>
              <a:t>r suggesting</a:t>
            </a:r>
            <a:r>
              <a:rPr lang="en" sz="1200" dirty="0">
                <a:solidFill>
                  <a:schemeClr val="dk1"/>
                </a:solidFill>
                <a:highlight>
                  <a:srgbClr val="FFFFFF"/>
                </a:highlight>
                <a:latin typeface="Times New Roman"/>
                <a:ea typeface="Times New Roman"/>
                <a:cs typeface="Times New Roman"/>
                <a:sym typeface="Times New Roman"/>
              </a:rPr>
              <a:t> </a:t>
            </a:r>
            <a:br>
              <a:rPr lang="en" sz="1200" dirty="0">
                <a:solidFill>
                  <a:schemeClr val="dk1"/>
                </a:solidFill>
                <a:highlight>
                  <a:srgbClr val="FFFFFF"/>
                </a:highlight>
                <a:latin typeface="Times New Roman"/>
                <a:ea typeface="Times New Roman"/>
                <a:cs typeface="Times New Roman"/>
                <a:sym typeface="Times New Roman"/>
              </a:rPr>
            </a:br>
            <a:r>
              <a:rPr lang="en" sz="1200" dirty="0">
                <a:solidFill>
                  <a:schemeClr val="dk1"/>
                </a:solidFill>
                <a:highlight>
                  <a:srgbClr val="FFFFFF"/>
                </a:highlight>
                <a:latin typeface="Times New Roman"/>
                <a:ea typeface="Times New Roman"/>
                <a:cs typeface="Times New Roman"/>
                <a:sym typeface="Times New Roman"/>
              </a:rPr>
              <a:t>the approach may be either directive (making a suggestion) or educational (explaining information). </a:t>
            </a:r>
          </a:p>
          <a:p>
            <a:pPr marL="673100" marR="215900" lvl="0" indent="-285750" algn="l" defTabSz="914400" rtl="0" eaLnBrk="1" fontAlgn="auto" latinLnBrk="0" hangingPunct="1">
              <a:lnSpc>
                <a:spcPct val="115000"/>
              </a:lnSpc>
              <a:spcBef>
                <a:spcPts val="0"/>
              </a:spcBef>
              <a:spcAft>
                <a:spcPts val="0"/>
              </a:spcAft>
              <a:buClr>
                <a:srgbClr val="222222"/>
              </a:buClr>
              <a:buSzPts val="900"/>
              <a:buFont typeface="Arial"/>
              <a:buChar char="●"/>
              <a:tabLst/>
              <a:defRPr/>
            </a:pPr>
            <a:r>
              <a:rPr lang="en" sz="900" b="1" dirty="0">
                <a:solidFill>
                  <a:srgbClr val="222222"/>
                </a:solidFill>
              </a:rPr>
              <a:t>Menu of options:</a:t>
            </a:r>
            <a:r>
              <a:rPr lang="en" sz="900" dirty="0">
                <a:solidFill>
                  <a:srgbClr val="222222"/>
                </a:solidFill>
              </a:rPr>
              <a:t> </a:t>
            </a:r>
            <a:br>
              <a:rPr lang="en" sz="900" dirty="0">
                <a:solidFill>
                  <a:srgbClr val="222222"/>
                </a:solidFill>
              </a:rPr>
            </a:br>
            <a:r>
              <a:rPr lang="en" sz="900" dirty="0">
                <a:solidFill>
                  <a:srgbClr val="222222"/>
                </a:solidFill>
              </a:rPr>
              <a:t>Give menus of options to choose from, fostering the patients involvement in decision-making.</a:t>
            </a:r>
            <a:br>
              <a:rPr lang="en" sz="900" dirty="0">
                <a:solidFill>
                  <a:srgbClr val="222222"/>
                </a:solidFill>
              </a:rPr>
            </a:br>
            <a:r>
              <a:rPr lang="en" sz="900" dirty="0">
                <a:solidFill>
                  <a:srgbClr val="222222"/>
                </a:solidFill>
              </a:rPr>
              <a:t>This may be in the form of </a:t>
            </a:r>
            <a:r>
              <a:rPr lang="en" sz="1200" dirty="0">
                <a:solidFill>
                  <a:schemeClr val="dk1"/>
                </a:solidFill>
                <a:highlight>
                  <a:srgbClr val="FFFFFF"/>
                </a:highlight>
                <a:latin typeface="Times New Roman"/>
                <a:ea typeface="Times New Roman"/>
                <a:cs typeface="Times New Roman"/>
                <a:sym typeface="Times New Roman"/>
              </a:rPr>
              <a:t>choices regarding treatment goals and types of services needed.</a:t>
            </a:r>
          </a:p>
          <a:p>
            <a:pPr marL="673100" marR="215900" lvl="0" indent="-285750" algn="l" defTabSz="914400" rtl="0" eaLnBrk="1" fontAlgn="auto" latinLnBrk="0" hangingPunct="1">
              <a:lnSpc>
                <a:spcPct val="115000"/>
              </a:lnSpc>
              <a:spcBef>
                <a:spcPts val="0"/>
              </a:spcBef>
              <a:spcAft>
                <a:spcPts val="0"/>
              </a:spcAft>
              <a:buClr>
                <a:srgbClr val="222222"/>
              </a:buClr>
              <a:buSzPts val="900"/>
              <a:buFont typeface="Arial"/>
              <a:buChar char="●"/>
              <a:tabLst/>
              <a:defRPr/>
            </a:pPr>
            <a:r>
              <a:rPr lang="en" sz="900" b="1" dirty="0">
                <a:solidFill>
                  <a:srgbClr val="222222"/>
                </a:solidFill>
              </a:rPr>
              <a:t>Empathy:</a:t>
            </a:r>
            <a:r>
              <a:rPr lang="en" sz="900" dirty="0">
                <a:solidFill>
                  <a:srgbClr val="222222"/>
                </a:solidFill>
              </a:rPr>
              <a:t> </a:t>
            </a:r>
            <a:br>
              <a:rPr lang="en" sz="900" dirty="0">
                <a:solidFill>
                  <a:srgbClr val="222222"/>
                </a:solidFill>
              </a:rPr>
            </a:br>
            <a:r>
              <a:rPr lang="en" sz="900" dirty="0">
                <a:solidFill>
                  <a:srgbClr val="222222"/>
                </a:solidFill>
              </a:rPr>
              <a:t>Be empathic, respectful, and non-judgmental.</a:t>
            </a:r>
            <a:br>
              <a:rPr lang="en" sz="900" dirty="0">
                <a:solidFill>
                  <a:srgbClr val="222222"/>
                </a:solidFill>
              </a:rPr>
            </a:br>
            <a:r>
              <a:rPr lang="en" sz="900" dirty="0">
                <a:solidFill>
                  <a:srgbClr val="222222"/>
                </a:solidFill>
              </a:rPr>
              <a:t>In order to display empathy, this</a:t>
            </a:r>
            <a:r>
              <a:rPr lang="en" sz="1200" dirty="0">
                <a:solidFill>
                  <a:schemeClr val="dk1"/>
                </a:solidFill>
                <a:highlight>
                  <a:srgbClr val="FFFFFF"/>
                </a:highlight>
                <a:latin typeface="Times New Roman"/>
                <a:ea typeface="Times New Roman"/>
                <a:cs typeface="Times New Roman"/>
                <a:sym typeface="Times New Roman"/>
              </a:rPr>
              <a:t> usually entails reflective listening (the act of listening and comprehending back to the patient what has been heard in order to ensure that what was heard was correct and to demonstrate to the patient that they have been heard</a:t>
            </a:r>
            <a:endParaRPr sz="900" dirty="0">
              <a:solidFill>
                <a:srgbClr val="222222"/>
              </a:solidFill>
            </a:endParaRPr>
          </a:p>
          <a:p>
            <a:pPr marL="673100" marR="215900" lvl="0" indent="-285750" algn="l" rtl="0">
              <a:lnSpc>
                <a:spcPct val="115000"/>
              </a:lnSpc>
              <a:spcBef>
                <a:spcPts val="0"/>
              </a:spcBef>
              <a:spcAft>
                <a:spcPts val="0"/>
              </a:spcAft>
              <a:buClr>
                <a:srgbClr val="222222"/>
              </a:buClr>
              <a:buSzPts val="900"/>
              <a:buChar char="●"/>
            </a:pPr>
            <a:r>
              <a:rPr lang="en" sz="900" b="1" dirty="0">
                <a:solidFill>
                  <a:srgbClr val="222222"/>
                </a:solidFill>
              </a:rPr>
              <a:t>Self-efficacy:</a:t>
            </a:r>
            <a:r>
              <a:rPr lang="en" sz="900" dirty="0">
                <a:solidFill>
                  <a:srgbClr val="222222"/>
                </a:solidFill>
              </a:rPr>
              <a:t> </a:t>
            </a:r>
            <a:br>
              <a:rPr lang="en" sz="900" dirty="0">
                <a:solidFill>
                  <a:srgbClr val="222222"/>
                </a:solidFill>
              </a:rPr>
            </a:br>
            <a:r>
              <a:rPr lang="en" sz="900" dirty="0">
                <a:solidFill>
                  <a:srgbClr val="222222"/>
                </a:solidFill>
              </a:rPr>
              <a:t>Self-efficacy is one's ability to produce a desired result or effect.</a:t>
            </a:r>
            <a:br>
              <a:rPr lang="en" sz="900" dirty="0">
                <a:solidFill>
                  <a:srgbClr val="222222"/>
                </a:solidFill>
              </a:rPr>
            </a:br>
            <a:r>
              <a:rPr lang="en" sz="900" dirty="0">
                <a:solidFill>
                  <a:srgbClr val="222222"/>
                </a:solidFill>
              </a:rPr>
              <a:t>In this technique, the role of the HCP is to encourage the patient to believe they will be able to make the change possible</a:t>
            </a:r>
            <a:br>
              <a:rPr lang="en" sz="900" dirty="0">
                <a:solidFill>
                  <a:srgbClr val="222222"/>
                </a:solidFill>
              </a:rPr>
            </a:br>
            <a:r>
              <a:rPr lang="en" sz="900" dirty="0">
                <a:solidFill>
                  <a:srgbClr val="222222"/>
                </a:solidFill>
              </a:rPr>
              <a:t>Express optimism that the individual can modify his or her behavior</a:t>
            </a:r>
            <a:br>
              <a:rPr lang="en" sz="900" dirty="0">
                <a:solidFill>
                  <a:srgbClr val="222222"/>
                </a:solidFill>
              </a:rPr>
            </a:b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will now be moving to a podcast of Dr Toi’s Anatomy where we will be in Dr Toi's Consultation room at the local CHC where a 20 year old female has presented for a consultation. Here we will demonstrate some the techniques discussed, focusing mainly on those that are part of FRAMES</a:t>
            </a:r>
          </a:p>
          <a:p>
            <a:endParaRPr lang="en-US" dirty="0"/>
          </a:p>
          <a:p>
            <a:r>
              <a:rPr lang="en-US" dirty="0"/>
              <a:t>From this podcast we see several of the MI principles being demonstrated by Dr Toi</a:t>
            </a:r>
            <a:br>
              <a:rPr lang="en-US" dirty="0"/>
            </a:br>
            <a:r>
              <a:rPr lang="en-US" dirty="0"/>
              <a:t>-Through reflective listening, we see the use of feedback in a sophisticated way. Dr Toi is comprehending the patients history and feeds back in a constructive manner.</a:t>
            </a:r>
            <a:br>
              <a:rPr lang="en-US" dirty="0"/>
            </a:br>
            <a:r>
              <a:rPr lang="en-US" dirty="0"/>
              <a:t>-Through out this podcast the principle of empathy is demonstrated through the doctors reflective style</a:t>
            </a:r>
            <a:br>
              <a:rPr lang="en-US" dirty="0"/>
            </a:br>
            <a:r>
              <a:rPr lang="en-US" dirty="0"/>
              <a:t>-The doctor ends with encouragement and an optimistic statement. This is a demonstration of the principle self efficacy</a:t>
            </a:r>
            <a:br>
              <a:rPr lang="en-US" dirty="0"/>
            </a:br>
            <a:br>
              <a:rPr lang="en-US" dirty="0"/>
            </a:br>
            <a:r>
              <a:rPr lang="en-US" dirty="0"/>
              <a:t>The techniques can be used at various points and repeated during the consultation. Also note that not all techniques need to be used in every consultation.</a:t>
            </a:r>
          </a:p>
        </p:txBody>
      </p:sp>
    </p:spTree>
    <p:extLst>
      <p:ext uri="{BB962C8B-B14F-4D97-AF65-F5344CB8AC3E}">
        <p14:creationId xmlns:p14="http://schemas.microsoft.com/office/powerpoint/2010/main" val="2962909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b9ce82f6e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b9ce82f6e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US" dirty="0"/>
              <a:t>Smoking cessation</a:t>
            </a:r>
          </a:p>
          <a:p>
            <a:pPr marL="457200" lvl="0" indent="-311150" algn="l" rtl="0">
              <a:spcBef>
                <a:spcPts val="0"/>
              </a:spcBef>
              <a:spcAft>
                <a:spcPts val="0"/>
              </a:spcAft>
              <a:buSzPts val="1300"/>
              <a:buChar char="●"/>
            </a:pPr>
            <a:r>
              <a:rPr lang="en-US" dirty="0"/>
              <a:t>Medication compliance </a:t>
            </a:r>
          </a:p>
          <a:p>
            <a:pPr marL="457200" lvl="0" indent="-311150" algn="l" rtl="0">
              <a:spcBef>
                <a:spcPts val="0"/>
              </a:spcBef>
              <a:spcAft>
                <a:spcPts val="0"/>
              </a:spcAft>
              <a:buSzPts val="1300"/>
              <a:buChar char="●"/>
            </a:pPr>
            <a:r>
              <a:rPr lang="en-US" dirty="0"/>
              <a:t>Diabetes management</a:t>
            </a:r>
          </a:p>
          <a:p>
            <a:pPr marL="457200" lvl="0" indent="-311150" algn="l" rtl="0">
              <a:spcBef>
                <a:spcPts val="0"/>
              </a:spcBef>
              <a:spcAft>
                <a:spcPts val="0"/>
              </a:spcAft>
              <a:buSzPts val="1300"/>
              <a:buChar char="●"/>
            </a:pPr>
            <a:r>
              <a:rPr lang="en-US" dirty="0"/>
              <a:t>AIDS risk reduction</a:t>
            </a:r>
          </a:p>
          <a:p>
            <a:pPr marL="457200" lvl="0" indent="-311150" algn="l" rtl="0">
              <a:spcBef>
                <a:spcPts val="0"/>
              </a:spcBef>
              <a:spcAft>
                <a:spcPts val="0"/>
              </a:spcAft>
              <a:buSzPts val="1300"/>
              <a:buChar char="●"/>
            </a:pPr>
            <a:r>
              <a:rPr lang="en-US" dirty="0"/>
              <a:t>Eating disorders </a:t>
            </a:r>
          </a:p>
          <a:p>
            <a:pPr marL="457200" lvl="0" indent="-311150" algn="l" rtl="0">
              <a:spcBef>
                <a:spcPts val="0"/>
              </a:spcBef>
              <a:spcAft>
                <a:spcPts val="0"/>
              </a:spcAft>
              <a:buSzPts val="1300"/>
              <a:buChar char="●"/>
            </a:pPr>
            <a:r>
              <a:rPr lang="en-US" dirty="0"/>
              <a:t>Dietary changes </a:t>
            </a:r>
          </a:p>
          <a:p>
            <a:pPr marL="457200" lvl="0" indent="-311150" algn="l" rtl="0">
              <a:spcBef>
                <a:spcPts val="0"/>
              </a:spcBef>
              <a:spcAft>
                <a:spcPts val="0"/>
              </a:spcAft>
              <a:buSzPts val="1300"/>
              <a:buChar char="●"/>
            </a:pPr>
            <a:r>
              <a:rPr lang="en-US" dirty="0"/>
              <a:t>Substance abuse</a:t>
            </a:r>
          </a:p>
          <a:p>
            <a:pPr marL="457200" lvl="0" indent="-311150" algn="l" rtl="0">
              <a:spcBef>
                <a:spcPts val="0"/>
              </a:spcBef>
              <a:spcAft>
                <a:spcPts val="0"/>
              </a:spcAft>
              <a:buSzPts val="1300"/>
              <a:buChar char="●"/>
            </a:pPr>
            <a:r>
              <a:rPr lang="en-US" dirty="0" err="1"/>
              <a:t>etc</a:t>
            </a:r>
            <a:r>
              <a:rPr lang="en-US" dirty="0"/>
              <a:t>…..</a:t>
            </a:r>
            <a:br>
              <a:rPr lang="en-US" dirty="0"/>
            </a:br>
            <a:br>
              <a:rPr lang="en-US" dirty="0"/>
            </a:br>
            <a:r>
              <a:rPr lang="en-US" dirty="0"/>
              <a:t>(List as per Motivational interviewing in health care)</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b9ce82f6e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b9ce82f6e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b5bc443a2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b5bc443a2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order to ensure that this approach is carried out in the highest </a:t>
            </a:r>
            <a:r>
              <a:rPr lang="en" dirty="0" err="1"/>
              <a:t>quaility</a:t>
            </a:r>
            <a:r>
              <a:rPr lang="en" dirty="0"/>
              <a:t>, not only do we need to know what it is but we need to be clear about what it is not.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1.MI is not a way of tricking people into doing what they don’t want to do.</a:t>
            </a:r>
            <a:endParaRPr dirty="0"/>
          </a:p>
          <a:p>
            <a:pPr marL="0" lvl="0" indent="0" algn="l" rtl="0">
              <a:spcBef>
                <a:spcPts val="0"/>
              </a:spcBef>
              <a:spcAft>
                <a:spcPts val="0"/>
              </a:spcAft>
              <a:buNone/>
            </a:pPr>
            <a:r>
              <a:rPr lang="en" dirty="0"/>
              <a:t>MI is not a way to strip one's autonomy from them in order to do what we want them to do. If there is no inherent motivation to change, MI will not manufacture it.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2. MI is not a form of cognitive-behaviour therapy</a:t>
            </a:r>
            <a:endParaRPr dirty="0"/>
          </a:p>
          <a:p>
            <a:pPr marL="0" lvl="0" indent="0" algn="l" rtl="0">
              <a:spcBef>
                <a:spcPts val="0"/>
              </a:spcBef>
              <a:spcAft>
                <a:spcPts val="0"/>
              </a:spcAft>
              <a:buNone/>
            </a:pPr>
            <a:r>
              <a:rPr lang="en" dirty="0"/>
              <a:t>CBT generally presumes that the patient lacks something, whether is be new coping skills, learning new behaviours etc. However MI is a brief conversation in which we elicit that what is already there, not teaching new skills, new conditioning or re-educating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3. MI is not just client-centered counseling</a:t>
            </a:r>
            <a:endParaRPr dirty="0"/>
          </a:p>
          <a:p>
            <a:pPr marL="0" lvl="0" indent="0" algn="l" rtl="0">
              <a:spcBef>
                <a:spcPts val="0"/>
              </a:spcBef>
              <a:spcAft>
                <a:spcPts val="0"/>
              </a:spcAft>
              <a:buNone/>
            </a:pPr>
            <a:r>
              <a:rPr lang="en" dirty="0"/>
              <a:t>Although there are similarities to the traditional client-centered approach, MI is about being consciously goal-orientated, about having intentional direction to change.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4. Mi is not a panacea</a:t>
            </a:r>
            <a:endParaRPr dirty="0"/>
          </a:p>
          <a:p>
            <a:pPr marL="0" lvl="0" indent="0" algn="l" rtl="0">
              <a:spcBef>
                <a:spcPts val="0"/>
              </a:spcBef>
              <a:spcAft>
                <a:spcPts val="0"/>
              </a:spcAft>
              <a:buNone/>
            </a:pPr>
            <a:r>
              <a:rPr lang="en" dirty="0"/>
              <a:t>MI is not used to address any and all issues that presents itself to a health professional. Those who already have the motivation to change do not need MI. Studies have shown that using MI in areas where a health professional has no business tipping the balance one way or the other has actually caused more harm than good. Hence why it is used in certain areas.</a:t>
            </a: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2382"/>
            <a:ext cx="9148763" cy="5156597"/>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6729989" y="4831893"/>
            <a:ext cx="2057400" cy="273844"/>
          </a:xfrm>
        </p:spPr>
        <p:txBody>
          <a:bodyPr/>
          <a:lstStyle/>
          <a:p>
            <a:fld id="{B7A60D74-7C7C-42C3-A904-EF2279E6B1A5}" type="datetimeFigureOut">
              <a:rPr lang="en-ZA" smtClean="0"/>
              <a:t>2021/02/08</a:t>
            </a:fld>
            <a:endParaRPr lang="en-ZA"/>
          </a:p>
        </p:txBody>
      </p:sp>
      <p:sp>
        <p:nvSpPr>
          <p:cNvPr id="5" name="Footer Placeholder 4"/>
          <p:cNvSpPr>
            <a:spLocks noGrp="1"/>
          </p:cNvSpPr>
          <p:nvPr>
            <p:ph type="ftr" sz="quarter" idx="11"/>
          </p:nvPr>
        </p:nvSpPr>
        <p:spPr>
          <a:xfrm>
            <a:off x="3024158" y="4831893"/>
            <a:ext cx="3086100" cy="273844"/>
          </a:xfrm>
        </p:spPr>
        <p:txBody>
          <a:bodyPr/>
          <a:lstStyle>
            <a:lvl1pPr algn="ctr">
              <a:defRPr/>
            </a:lvl1pPr>
          </a:lstStyle>
          <a:p>
            <a:endParaRPr lang="en-ZA"/>
          </a:p>
        </p:txBody>
      </p:sp>
      <p:sp>
        <p:nvSpPr>
          <p:cNvPr id="6" name="Slide Number Placeholder 5"/>
          <p:cNvSpPr>
            <a:spLocks noGrp="1"/>
          </p:cNvSpPr>
          <p:nvPr>
            <p:ph type="sldNum" sz="quarter" idx="12"/>
          </p:nvPr>
        </p:nvSpPr>
        <p:spPr>
          <a:xfrm>
            <a:off x="349824" y="4831893"/>
            <a:ext cx="2066534" cy="273844"/>
          </a:xfrm>
        </p:spPr>
        <p:txBody>
          <a:bodyPr anchor="ctr"/>
          <a:lstStyle>
            <a:lvl1pPr algn="l">
              <a:defRPr sz="900"/>
            </a:lvl1pPr>
          </a:lstStyle>
          <a:p>
            <a:pPr marL="0" lvl="0" indent="0" algn="r" rtl="0">
              <a:spcBef>
                <a:spcPts val="0"/>
              </a:spcBef>
              <a:spcAft>
                <a:spcPts val="0"/>
              </a:spcAft>
              <a:buNone/>
            </a:pPr>
            <a:fld id="{00000000-1234-1234-1234-123412341234}" type="slidenum">
              <a:rPr lang="en" smtClean="0"/>
              <a:t>‹#›</a:t>
            </a:fld>
            <a:endParaRPr lang="en"/>
          </a:p>
        </p:txBody>
      </p:sp>
      <p:sp>
        <p:nvSpPr>
          <p:cNvPr id="68" name="Freeform 57"/>
          <p:cNvSpPr/>
          <p:nvPr/>
        </p:nvSpPr>
        <p:spPr bwMode="auto">
          <a:xfrm>
            <a:off x="3342085" y="23813"/>
            <a:ext cx="0" cy="1191"/>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5490225" y="350839"/>
            <a:ext cx="3656410" cy="4442222"/>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940564" y="767901"/>
            <a:ext cx="2845259" cy="2512231"/>
          </a:xfrm>
        </p:spPr>
        <p:txBody>
          <a:bodyPr anchor="t">
            <a:normAutofit/>
          </a:bodyPr>
          <a:lstStyle>
            <a:lvl1pPr algn="l">
              <a:lnSpc>
                <a:spcPct val="105000"/>
              </a:lnSpc>
              <a:defRPr sz="2925"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3709033"/>
            <a:ext cx="2845259" cy="778320"/>
          </a:xfrm>
        </p:spPr>
        <p:txBody>
          <a:bodyPr anchor="t">
            <a:normAutofit/>
          </a:bodyPr>
          <a:lstStyle>
            <a:lvl1pPr marL="0" indent="0" algn="l">
              <a:lnSpc>
                <a:spcPct val="130000"/>
              </a:lnSpc>
              <a:buNone/>
              <a:defRPr sz="15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93966436"/>
      </p:ext>
    </p:extLst>
  </p:cSld>
  <p:clrMapOvr>
    <a:masterClrMapping/>
  </p:clrMapOvr>
  <p:hf sldNum="0" hdr="0" ftr="0" dt="0"/>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A60D74-7C7C-42C3-A904-EF2279E6B1A5}" type="datetimeFigureOut">
              <a:rPr lang="en-ZA" smtClean="0"/>
              <a:t>2021/02/08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433727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300536" y="271819"/>
            <a:ext cx="2621984" cy="4653291"/>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6958474" y="380278"/>
            <a:ext cx="1178720" cy="400494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393280"/>
            <a:ext cx="4469683" cy="39919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4722462"/>
            <a:ext cx="1879497" cy="273844"/>
          </a:xfrm>
        </p:spPr>
        <p:txBody>
          <a:bodyPr/>
          <a:lstStyle/>
          <a:p>
            <a:fld id="{B7A60D74-7C7C-42C3-A904-EF2279E6B1A5}" type="datetimeFigureOut">
              <a:rPr lang="en-ZA" smtClean="0"/>
              <a:t>2021/02/08</a:t>
            </a:fld>
            <a:endParaRPr lang="en-ZA"/>
          </a:p>
        </p:txBody>
      </p:sp>
      <p:sp>
        <p:nvSpPr>
          <p:cNvPr id="5" name="Footer Placeholder 4"/>
          <p:cNvSpPr>
            <a:spLocks noGrp="1"/>
          </p:cNvSpPr>
          <p:nvPr>
            <p:ph type="ftr" sz="quarter" idx="11"/>
          </p:nvPr>
        </p:nvSpPr>
        <p:spPr>
          <a:xfrm>
            <a:off x="2200275" y="4722462"/>
            <a:ext cx="4469683" cy="273844"/>
          </a:xfrm>
        </p:spPr>
        <p:txBody>
          <a:bodyPr/>
          <a:lstStyle/>
          <a:p>
            <a:endParaRPr lang="en-ZA"/>
          </a:p>
        </p:txBody>
      </p:sp>
      <p:sp>
        <p:nvSpPr>
          <p:cNvPr id="6" name="Slide Number Placeholder 5"/>
          <p:cNvSpPr>
            <a:spLocks noGrp="1"/>
          </p:cNvSpPr>
          <p:nvPr>
            <p:ph type="sldNum" sz="quarter" idx="12"/>
          </p:nvPr>
        </p:nvSpPr>
        <p:spPr>
          <a:xfrm rot="5400000">
            <a:off x="6550983" y="2139901"/>
            <a:ext cx="4037450" cy="453202"/>
          </a:xfrm>
        </p:spPr>
        <p:txBody>
          <a:bodyPr/>
          <a:lstStyle>
            <a:lvl1pPr algn="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7" name="Straight Connector 6" title="Rule Line"/>
          <p:cNvCxnSpPr/>
          <p:nvPr/>
        </p:nvCxnSpPr>
        <p:spPr>
          <a:xfrm>
            <a:off x="6833687" y="428627"/>
            <a:ext cx="0" cy="39566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9026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4553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A60D74-7C7C-42C3-A904-EF2279E6B1A5}" type="datetimeFigureOut">
              <a:rPr lang="en-ZA" smtClean="0"/>
              <a:t>2021/02/08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8096904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1" y="-3509"/>
            <a:ext cx="9150461" cy="514700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1839516" y="946548"/>
            <a:ext cx="5464969" cy="3250406"/>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6738557" y="4722548"/>
            <a:ext cx="2057400" cy="273844"/>
          </a:xfrm>
        </p:spPr>
        <p:txBody>
          <a:bodyPr/>
          <a:lstStyle>
            <a:lvl1pPr>
              <a:defRPr>
                <a:solidFill>
                  <a:schemeClr val="bg2"/>
                </a:solidFill>
              </a:defRPr>
            </a:lvl1pPr>
          </a:lstStyle>
          <a:p>
            <a:fld id="{B7A60D74-7C7C-42C3-A904-EF2279E6B1A5}" type="datetimeFigureOut">
              <a:rPr lang="en-ZA" smtClean="0"/>
              <a:t>2021/02/08</a:t>
            </a:fld>
            <a:endParaRPr lang="en-ZA"/>
          </a:p>
        </p:txBody>
      </p:sp>
      <p:sp>
        <p:nvSpPr>
          <p:cNvPr id="5" name="Footer Placeholder 4"/>
          <p:cNvSpPr>
            <a:spLocks noGrp="1"/>
          </p:cNvSpPr>
          <p:nvPr>
            <p:ph type="ftr" sz="quarter" idx="11"/>
          </p:nvPr>
        </p:nvSpPr>
        <p:spPr>
          <a:xfrm>
            <a:off x="3030683" y="4722548"/>
            <a:ext cx="3086100" cy="273844"/>
          </a:xfrm>
        </p:spPr>
        <p:txBody>
          <a:bodyPr/>
          <a:lstStyle>
            <a:lvl1pPr algn="ctr">
              <a:defRPr>
                <a:solidFill>
                  <a:schemeClr val="bg2"/>
                </a:solidFill>
              </a:defRPr>
            </a:lvl1pPr>
          </a:lstStyle>
          <a:p>
            <a:endParaRPr lang="en-ZA"/>
          </a:p>
        </p:txBody>
      </p:sp>
      <p:sp>
        <p:nvSpPr>
          <p:cNvPr id="6" name="Slide Number Placeholder 5"/>
          <p:cNvSpPr>
            <a:spLocks noGrp="1"/>
          </p:cNvSpPr>
          <p:nvPr>
            <p:ph type="sldNum" sz="quarter" idx="12"/>
          </p:nvPr>
        </p:nvSpPr>
        <p:spPr>
          <a:xfrm>
            <a:off x="348057" y="4722548"/>
            <a:ext cx="2086157" cy="273844"/>
          </a:xfrm>
        </p:spPr>
        <p:txBody>
          <a:bodyPr anchor="ctr"/>
          <a:lstStyle>
            <a:lvl1pPr algn="l">
              <a:defRPr sz="900">
                <a:solidFill>
                  <a:schemeClr val="bg2"/>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2" name="Title 1"/>
          <p:cNvSpPr>
            <a:spLocks noGrp="1"/>
          </p:cNvSpPr>
          <p:nvPr>
            <p:ph type="title"/>
          </p:nvPr>
        </p:nvSpPr>
        <p:spPr>
          <a:xfrm>
            <a:off x="2371726" y="1372935"/>
            <a:ext cx="4394793" cy="1381286"/>
          </a:xfrm>
        </p:spPr>
        <p:txBody>
          <a:bodyPr anchor="t">
            <a:normAutofit/>
          </a:bodyPr>
          <a:lstStyle>
            <a:lvl1pPr algn="ctr">
              <a:lnSpc>
                <a:spcPct val="105000"/>
              </a:lnSpc>
              <a:defRPr sz="2925"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3132099"/>
            <a:ext cx="3424856" cy="779105"/>
          </a:xfrm>
        </p:spPr>
        <p:txBody>
          <a:bodyPr>
            <a:normAutofit/>
          </a:bodyPr>
          <a:lstStyle>
            <a:lvl1pPr marL="0" indent="0" algn="ctr">
              <a:lnSpc>
                <a:spcPct val="130000"/>
              </a:lnSpc>
              <a:spcBef>
                <a:spcPts val="0"/>
              </a:spcBef>
              <a:buNone/>
              <a:defRPr sz="15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9444857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00274" y="1828800"/>
            <a:ext cx="3120390" cy="2743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7813" y="1828800"/>
            <a:ext cx="3120390" cy="2743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A60D74-7C7C-42C3-A904-EF2279E6B1A5}" type="datetimeFigureOut">
              <a:rPr lang="en-ZA" smtClean="0"/>
              <a:t>2021/02/08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863201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0274" y="425196"/>
            <a:ext cx="6577930" cy="117271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0274" y="1842306"/>
            <a:ext cx="3120390" cy="617934"/>
          </a:xfrm>
        </p:spPr>
        <p:txBody>
          <a:bodyPr anchor="b"/>
          <a:lstStyle>
            <a:lvl1pPr marL="0" indent="0">
              <a:lnSpc>
                <a:spcPct val="99000"/>
              </a:lnSpc>
              <a:buNone/>
              <a:defRPr sz="18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200274" y="2487480"/>
            <a:ext cx="3120390" cy="2084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7813" y="1842306"/>
            <a:ext cx="3120390" cy="617934"/>
          </a:xfrm>
        </p:spPr>
        <p:txBody>
          <a:bodyPr anchor="b"/>
          <a:lstStyle>
            <a:lvl1pPr marL="0" indent="0">
              <a:lnSpc>
                <a:spcPct val="99000"/>
              </a:lnSpc>
              <a:buNone/>
              <a:defRPr sz="18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657813" y="2487480"/>
            <a:ext cx="3120390" cy="2084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A60D74-7C7C-42C3-A904-EF2279E6B1A5}" type="datetimeFigureOut">
              <a:rPr lang="en-ZA" smtClean="0"/>
              <a:t>2021/02/08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2933146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A60D74-7C7C-42C3-A904-EF2279E6B1A5}" type="datetimeFigureOut">
              <a:rPr lang="en-ZA" smtClean="0"/>
              <a:t>2021/02/08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0953448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300536" y="271819"/>
            <a:ext cx="2621984" cy="4653291"/>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7A60D74-7C7C-42C3-A904-EF2279E6B1A5}" type="datetimeFigureOut">
              <a:rPr lang="en-ZA" smtClean="0"/>
              <a:t>2021/02/08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50338364"/>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6429343" y="340261"/>
            <a:ext cx="2557084" cy="4392971"/>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7367" y="1127930"/>
            <a:ext cx="2420786" cy="1265943"/>
          </a:xfrm>
        </p:spPr>
        <p:txBody>
          <a:bodyPr anchor="b">
            <a:normAutofit/>
          </a:bodyPr>
          <a:lstStyle>
            <a:lvl1pPr>
              <a:lnSpc>
                <a:spcPct val="104000"/>
              </a:lnSpc>
              <a:defRPr sz="2550"/>
            </a:lvl1pPr>
          </a:lstStyle>
          <a:p>
            <a:r>
              <a:rPr lang="en-US"/>
              <a:t>Click to edit Master title style</a:t>
            </a:r>
            <a:endParaRPr lang="en-US" dirty="0"/>
          </a:p>
        </p:txBody>
      </p:sp>
      <p:sp>
        <p:nvSpPr>
          <p:cNvPr id="3" name="Content Placeholder 2"/>
          <p:cNvSpPr>
            <a:spLocks noGrp="1"/>
          </p:cNvSpPr>
          <p:nvPr>
            <p:ph idx="1"/>
          </p:nvPr>
        </p:nvSpPr>
        <p:spPr>
          <a:xfrm>
            <a:off x="365798" y="331060"/>
            <a:ext cx="5697780" cy="42409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7367" y="2417853"/>
            <a:ext cx="2420786" cy="2154148"/>
          </a:xfrm>
        </p:spPr>
        <p:txBody>
          <a:bodyPr/>
          <a:lstStyle>
            <a:lvl1pPr marL="0" indent="0">
              <a:spcBef>
                <a:spcPts val="105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357417" y="4714875"/>
            <a:ext cx="2420786" cy="273844"/>
          </a:xfrm>
        </p:spPr>
        <p:txBody>
          <a:bodyPr/>
          <a:lstStyle>
            <a:lvl1pPr algn="l">
              <a:defRPr/>
            </a:lvl1pPr>
          </a:lstStyle>
          <a:p>
            <a:fld id="{B7A60D74-7C7C-42C3-A904-EF2279E6B1A5}" type="datetimeFigureOut">
              <a:rPr lang="en-ZA" smtClean="0"/>
              <a:t>2021/02/08</a:t>
            </a:fld>
            <a:endParaRPr lang="en-ZA"/>
          </a:p>
        </p:txBody>
      </p:sp>
      <p:sp>
        <p:nvSpPr>
          <p:cNvPr id="6" name="Footer Placeholder 5"/>
          <p:cNvSpPr>
            <a:spLocks noGrp="1"/>
          </p:cNvSpPr>
          <p:nvPr>
            <p:ph type="ftr" sz="quarter" idx="11"/>
          </p:nvPr>
        </p:nvSpPr>
        <p:spPr>
          <a:xfrm>
            <a:off x="365798" y="4714875"/>
            <a:ext cx="5697780" cy="273844"/>
          </a:xfrm>
        </p:spPr>
        <p:txBody>
          <a:bodyPr/>
          <a:lstStyle>
            <a:lvl1pPr algn="l">
              <a:defRPr/>
            </a:lvl1pPr>
          </a:lstStyle>
          <a:p>
            <a:endParaRPr lang="en-ZA"/>
          </a:p>
        </p:txBody>
      </p:sp>
      <p:sp>
        <p:nvSpPr>
          <p:cNvPr id="7" name="Slide Number Placeholder 6"/>
          <p:cNvSpPr>
            <a:spLocks noGrp="1"/>
          </p:cNvSpPr>
          <p:nvPr>
            <p:ph type="sldNum" sz="quarter" idx="12"/>
          </p:nvPr>
        </p:nvSpPr>
        <p:spPr>
          <a:xfrm>
            <a:off x="6357367" y="280203"/>
            <a:ext cx="2420786" cy="612361"/>
          </a:xfrm>
        </p:spPr>
        <p:txBody>
          <a:bodyPr anchor="t"/>
          <a:lstStyle>
            <a:lvl1pPr algn="l">
              <a:defRPr sz="3300"/>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47225578"/>
      </p:ext>
    </p:extLst>
  </p:cSld>
  <p:clrMapOvr>
    <a:masterClrMapping/>
  </p:clrMapOvr>
  <p:hf sldNum="0" hdr="0" ftr="0" dt="0"/>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6429343" y="340261"/>
            <a:ext cx="2557084" cy="4392971"/>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7366" y="1127933"/>
            <a:ext cx="2422969" cy="1265943"/>
          </a:xfrm>
        </p:spPr>
        <p:txBody>
          <a:bodyPr anchor="b">
            <a:noAutofit/>
          </a:bodyPr>
          <a:lstStyle>
            <a:lvl1pPr>
              <a:lnSpc>
                <a:spcPct val="104000"/>
              </a:lnSpc>
              <a:defRPr sz="255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51434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57366" y="2417854"/>
            <a:ext cx="2420874" cy="2154146"/>
          </a:xfrm>
        </p:spPr>
        <p:txBody>
          <a:bodyPr/>
          <a:lstStyle>
            <a:lvl1pPr marL="0" indent="0">
              <a:spcBef>
                <a:spcPts val="105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357366" y="4718304"/>
            <a:ext cx="2420874" cy="273844"/>
          </a:xfrm>
        </p:spPr>
        <p:txBody>
          <a:bodyPr/>
          <a:lstStyle>
            <a:lvl1pPr algn="l">
              <a:defRPr/>
            </a:lvl1pPr>
          </a:lstStyle>
          <a:p>
            <a:fld id="{B7A60D74-7C7C-42C3-A904-EF2279E6B1A5}" type="datetimeFigureOut">
              <a:rPr lang="en-ZA" smtClean="0"/>
              <a:t>2021/02/08</a:t>
            </a:fld>
            <a:endParaRPr lang="en-ZA"/>
          </a:p>
        </p:txBody>
      </p:sp>
      <p:sp>
        <p:nvSpPr>
          <p:cNvPr id="6" name="Footer Placeholder 5"/>
          <p:cNvSpPr>
            <a:spLocks noGrp="1"/>
          </p:cNvSpPr>
          <p:nvPr>
            <p:ph type="ftr" sz="quarter" idx="11"/>
          </p:nvPr>
        </p:nvSpPr>
        <p:spPr>
          <a:xfrm>
            <a:off x="365798" y="4718304"/>
            <a:ext cx="5698998" cy="273844"/>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6357366" y="280205"/>
            <a:ext cx="2420874" cy="612362"/>
          </a:xfrm>
        </p:spPr>
        <p:txBody>
          <a:bodyPr anchor="t"/>
          <a:lstStyle>
            <a:lvl1pPr algn="l">
              <a:defRPr sz="3300"/>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4300549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300536" y="271819"/>
            <a:ext cx="2621984" cy="4653291"/>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200276" y="426259"/>
            <a:ext cx="6577928" cy="11705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00276" y="1828800"/>
            <a:ext cx="6577928" cy="27386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20803" y="4722462"/>
            <a:ext cx="2057400" cy="273844"/>
          </a:xfrm>
          <a:prstGeom prst="rect">
            <a:avLst/>
          </a:prstGeom>
        </p:spPr>
        <p:txBody>
          <a:bodyPr vert="horz" lIns="91440" tIns="45720" rIns="91440" bIns="45720" rtlCol="0" anchor="ctr"/>
          <a:lstStyle>
            <a:lvl1pPr algn="r">
              <a:defRPr sz="900" baseline="0">
                <a:solidFill>
                  <a:schemeClr val="tx2">
                    <a:lumMod val="75000"/>
                    <a:lumOff val="25000"/>
                  </a:schemeClr>
                </a:solidFill>
                <a:latin typeface="+mj-lt"/>
              </a:defRPr>
            </a:lvl1pPr>
          </a:lstStyle>
          <a:p>
            <a:fld id="{B7A60D74-7C7C-42C3-A904-EF2279E6B1A5}" type="datetimeFigureOut">
              <a:rPr lang="en-ZA" smtClean="0"/>
              <a:t>2021/02/08</a:t>
            </a:fld>
            <a:endParaRPr lang="en-ZA"/>
          </a:p>
        </p:txBody>
      </p:sp>
      <p:sp>
        <p:nvSpPr>
          <p:cNvPr id="5" name="Footer Placeholder 4"/>
          <p:cNvSpPr>
            <a:spLocks noGrp="1"/>
          </p:cNvSpPr>
          <p:nvPr>
            <p:ph type="ftr" sz="quarter" idx="3"/>
          </p:nvPr>
        </p:nvSpPr>
        <p:spPr>
          <a:xfrm>
            <a:off x="2200275" y="4722462"/>
            <a:ext cx="4250531" cy="273844"/>
          </a:xfrm>
          <a:prstGeom prst="rect">
            <a:avLst/>
          </a:prstGeom>
        </p:spPr>
        <p:txBody>
          <a:bodyPr vert="horz" lIns="91440" tIns="45720" rIns="91440" bIns="45720" rtlCol="0" anchor="ctr"/>
          <a:lstStyle>
            <a:lvl1pPr algn="l">
              <a:defRPr sz="900" baseline="0">
                <a:solidFill>
                  <a:schemeClr val="tx2">
                    <a:lumMod val="75000"/>
                    <a:lumOff val="25000"/>
                  </a:schemeClr>
                </a:solidFill>
                <a:latin typeface="+mj-lt"/>
              </a:defRPr>
            </a:lvl1pPr>
          </a:lstStyle>
          <a:p>
            <a:endParaRPr lang="en-ZA"/>
          </a:p>
        </p:txBody>
      </p:sp>
      <p:sp>
        <p:nvSpPr>
          <p:cNvPr id="6" name="Slide Number Placeholder 5"/>
          <p:cNvSpPr>
            <a:spLocks noGrp="1"/>
          </p:cNvSpPr>
          <p:nvPr>
            <p:ph type="sldNum" sz="quarter" idx="4"/>
          </p:nvPr>
        </p:nvSpPr>
        <p:spPr>
          <a:xfrm>
            <a:off x="384749" y="542496"/>
            <a:ext cx="1413261" cy="453202"/>
          </a:xfrm>
          <a:prstGeom prst="rect">
            <a:avLst/>
          </a:prstGeom>
        </p:spPr>
        <p:txBody>
          <a:bodyPr vert="horz" lIns="91440" tIns="45720" rIns="91440" bIns="45720" rtlCol="0" anchor="b"/>
          <a:lstStyle>
            <a:lvl1pPr algn="r">
              <a:defRPr sz="3300" baseline="0">
                <a:solidFill>
                  <a:schemeClr val="tx2">
                    <a:lumMod val="75000"/>
                    <a:lumOff val="25000"/>
                  </a:schemeClr>
                </a:solidFill>
                <a:latin typeface="+mj-lt"/>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title="Rule Line"/>
          <p:cNvCxnSpPr/>
          <p:nvPr/>
        </p:nvCxnSpPr>
        <p:spPr>
          <a:xfrm>
            <a:off x="2200276" y="1632007"/>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467760"/>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Lst>
  <p:hf sldNum="0" hdr="0" ftr="0" dt="0"/>
  <p:txStyles>
    <p:titleStyle>
      <a:lvl1pPr algn="l" defTabSz="685800" rtl="0" eaLnBrk="1" latinLnBrk="0" hangingPunct="1">
        <a:lnSpc>
          <a:spcPct val="99000"/>
        </a:lnSpc>
        <a:spcBef>
          <a:spcPct val="0"/>
        </a:spcBef>
        <a:buNone/>
        <a:defRPr sz="33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698"/>
        </a:spcBef>
        <a:buFont typeface="Corbel" panose="020B0503020204020204" pitchFamily="34" charset="0"/>
        <a:buChar char="–"/>
        <a:defRPr sz="15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698"/>
        </a:spcBef>
        <a:buFont typeface="Corbel" panose="020B0503020204020204" pitchFamily="34" charset="0"/>
        <a:buChar char="–"/>
        <a:defRPr sz="135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698"/>
        </a:spcBef>
        <a:buFont typeface="Corbel" panose="020B0503020204020204" pitchFamily="34" charset="0"/>
        <a:buChar char="–"/>
        <a:defRPr sz="12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698"/>
        </a:spcBef>
        <a:buFont typeface="Corbel" panose="020B0503020204020204" pitchFamily="34" charset="0"/>
        <a:buChar char="–"/>
        <a:defRPr sz="105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698"/>
        </a:spcBef>
        <a:buFont typeface="Corbel" panose="020B0503020204020204" pitchFamily="34" charset="0"/>
        <a:buChar char="–"/>
        <a:defRPr sz="105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698"/>
        </a:spcBef>
        <a:buFont typeface="Corbel" panose="020B0503020204020204" pitchFamily="34" charset="0"/>
        <a:buChar char="–"/>
        <a:defRPr sz="105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698"/>
        </a:spcBef>
        <a:buFont typeface="Corbel" panose="020B0503020204020204" pitchFamily="34" charset="0"/>
        <a:buChar char="–"/>
        <a:defRPr sz="105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698"/>
        </a:spcBef>
        <a:buFont typeface="Corbel" panose="020B0503020204020204" pitchFamily="34" charset="0"/>
        <a:buChar char="–"/>
        <a:defRPr sz="1050" kern="120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698"/>
        </a:spcBef>
        <a:buFont typeface="Corbel" panose="020B0503020204020204" pitchFamily="34" charset="0"/>
        <a:buChar char="–"/>
        <a:defRPr sz="1050" i="1" kern="120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2140686" y="1338622"/>
            <a:ext cx="4394793" cy="1381286"/>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400" b="1" dirty="0">
                <a:solidFill>
                  <a:srgbClr val="1C1D22"/>
                </a:solidFill>
              </a:rPr>
              <a:t>Motivational interviewing</a:t>
            </a:r>
            <a:endParaRPr sz="4400" b="1" dirty="0">
              <a:solidFill>
                <a:srgbClr val="1C1D22"/>
              </a:solidFill>
            </a:endParaRPr>
          </a:p>
        </p:txBody>
      </p:sp>
      <p:sp>
        <p:nvSpPr>
          <p:cNvPr id="65" name="Google Shape;65;p13"/>
          <p:cNvSpPr txBox="1">
            <a:spLocks noGrp="1"/>
          </p:cNvSpPr>
          <p:nvPr>
            <p:ph type="body" idx="1"/>
          </p:nvPr>
        </p:nvSpPr>
        <p:spPr>
          <a:xfrm>
            <a:off x="2859571" y="2976155"/>
            <a:ext cx="3424856" cy="7791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Dr. Carlota Sekhokoane </a:t>
            </a:r>
            <a:endParaRPr sz="1200" dirty="0"/>
          </a:p>
          <a:p>
            <a:pPr marL="0" lvl="0" indent="0" algn="l" rtl="0">
              <a:spcBef>
                <a:spcPts val="0"/>
              </a:spcBef>
              <a:spcAft>
                <a:spcPts val="0"/>
              </a:spcAft>
              <a:buNone/>
            </a:pPr>
            <a:r>
              <a:rPr lang="en" sz="1200" dirty="0"/>
              <a:t>Dr. Nakisa Quma</a:t>
            </a:r>
            <a:endParaRPr sz="1200" dirty="0"/>
          </a:p>
          <a:p>
            <a:pPr marL="0" lvl="0" indent="0" algn="l" rtl="0">
              <a:spcBef>
                <a:spcPts val="0"/>
              </a:spcBef>
              <a:spcAft>
                <a:spcPts val="0"/>
              </a:spcAft>
              <a:buNone/>
            </a:pPr>
            <a:r>
              <a:rPr lang="en-ZA" sz="1200" dirty="0"/>
              <a:t>Dr</a:t>
            </a:r>
            <a:r>
              <a:rPr lang="en" sz="1200" dirty="0"/>
              <a:t>. Rachelle Toi</a:t>
            </a:r>
            <a:endParaRPr sz="1200" dirty="0"/>
          </a:p>
        </p:txBody>
      </p:sp>
      <p:pic>
        <p:nvPicPr>
          <p:cNvPr id="3" name="Picture 2">
            <a:extLst>
              <a:ext uri="{FF2B5EF4-FFF2-40B4-BE49-F238E27FC236}">
                <a16:creationId xmlns:a16="http://schemas.microsoft.com/office/drawing/2014/main" id="{542747A6-743C-406E-8F5C-2D0D2E831C2E}"/>
              </a:ext>
            </a:extLst>
          </p:cNvPr>
          <p:cNvPicPr>
            <a:picLocks noChangeAspect="1"/>
          </p:cNvPicPr>
          <p:nvPr/>
        </p:nvPicPr>
        <p:blipFill>
          <a:blip r:embed="rId3"/>
          <a:stretch>
            <a:fillRect/>
          </a:stretch>
        </p:blipFill>
        <p:spPr>
          <a:xfrm>
            <a:off x="5940057" y="2167345"/>
            <a:ext cx="2899144" cy="28873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96693" y="316626"/>
            <a:ext cx="4992571" cy="4269549"/>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solidFill>
                  <a:schemeClr val="accent1">
                    <a:lumMod val="50000"/>
                  </a:schemeClr>
                </a:solidFill>
              </a:rPr>
              <a:t>South African context </a:t>
            </a:r>
            <a:br>
              <a:rPr lang="en" b="1" dirty="0">
                <a:solidFill>
                  <a:schemeClr val="accent1">
                    <a:lumMod val="50000"/>
                  </a:schemeClr>
                </a:solidFill>
              </a:rPr>
            </a:br>
            <a:r>
              <a:rPr lang="en" b="1" dirty="0">
                <a:solidFill>
                  <a:schemeClr val="accent1">
                    <a:lumMod val="50000"/>
                  </a:schemeClr>
                </a:solidFill>
              </a:rPr>
              <a:t>and Limitations</a:t>
            </a:r>
            <a:endParaRPr b="1" dirty="0">
              <a:solidFill>
                <a:schemeClr val="accent1">
                  <a:lumMod val="50000"/>
                </a:schemeClr>
              </a:solidFill>
            </a:endParaRPr>
          </a:p>
        </p:txBody>
      </p:sp>
      <p:sp>
        <p:nvSpPr>
          <p:cNvPr id="113" name="Google Shape;113;p21"/>
          <p:cNvSpPr txBox="1">
            <a:spLocks noGrp="1"/>
          </p:cNvSpPr>
          <p:nvPr>
            <p:ph type="body" idx="1"/>
          </p:nvPr>
        </p:nvSpPr>
        <p:spPr>
          <a:xfrm>
            <a:off x="3262441" y="1698860"/>
            <a:ext cx="4166400" cy="40986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dirty="0"/>
              <a:t>Time constraints: 5-10 consultations, too many patients, not enough people.</a:t>
            </a:r>
            <a:endParaRPr sz="1500" dirty="0"/>
          </a:p>
          <a:p>
            <a:pPr marL="457200" lvl="0" indent="-323850" algn="l" rtl="0">
              <a:spcBef>
                <a:spcPts val="0"/>
              </a:spcBef>
              <a:spcAft>
                <a:spcPts val="0"/>
              </a:spcAft>
              <a:buSzPts val="1500"/>
              <a:buChar char="●"/>
            </a:pPr>
            <a:r>
              <a:rPr lang="en" sz="1500" dirty="0"/>
              <a:t>Language barriers.</a:t>
            </a:r>
            <a:endParaRPr sz="1500" dirty="0"/>
          </a:p>
          <a:p>
            <a:pPr marL="457200" lvl="0" indent="-323850" algn="l" rtl="0">
              <a:spcBef>
                <a:spcPts val="0"/>
              </a:spcBef>
              <a:spcAft>
                <a:spcPts val="0"/>
              </a:spcAft>
              <a:buSzPts val="1500"/>
              <a:buChar char="●"/>
            </a:pPr>
            <a:r>
              <a:rPr lang="en" sz="1500" dirty="0"/>
              <a:t>Cultures: roles in families, traditional practices, community and gangs, pop culture.</a:t>
            </a:r>
            <a:endParaRPr sz="1500" dirty="0"/>
          </a:p>
          <a:p>
            <a:pPr marL="457200" lvl="0" indent="-323850" algn="l" rtl="0">
              <a:spcBef>
                <a:spcPts val="0"/>
              </a:spcBef>
              <a:spcAft>
                <a:spcPts val="0"/>
              </a:spcAft>
              <a:buSzPts val="1500"/>
              <a:buChar char="●"/>
            </a:pPr>
            <a:r>
              <a:rPr lang="en" sz="1500" dirty="0"/>
              <a:t>Privacy.</a:t>
            </a:r>
            <a:endParaRPr sz="1500" dirty="0"/>
          </a:p>
          <a:p>
            <a:pPr marL="457200" lvl="0" indent="-323850" algn="l" rtl="0">
              <a:spcBef>
                <a:spcPts val="0"/>
              </a:spcBef>
              <a:spcAft>
                <a:spcPts val="0"/>
              </a:spcAft>
              <a:buSzPts val="1500"/>
              <a:buChar char="●"/>
            </a:pPr>
            <a:r>
              <a:rPr lang="en" sz="1500" dirty="0"/>
              <a:t>Lack of training.</a:t>
            </a:r>
            <a:endParaRPr sz="1500" dirty="0"/>
          </a:p>
          <a:p>
            <a:pPr marL="457200" lvl="0" indent="-323850" algn="l" rtl="0">
              <a:spcBef>
                <a:spcPts val="0"/>
              </a:spcBef>
              <a:spcAft>
                <a:spcPts val="0"/>
              </a:spcAft>
              <a:buSzPts val="1500"/>
              <a:buChar char="●"/>
            </a:pPr>
            <a:r>
              <a:rPr lang="en" sz="1500" dirty="0"/>
              <a:t>Follow up: 1) setting eg. ed where there is no follow up 2) loss to follow up eg. clinics </a:t>
            </a:r>
            <a:endParaRPr sz="1500" dirty="0"/>
          </a:p>
          <a:p>
            <a:pPr marL="457200" lvl="0" indent="-323850" algn="l" rtl="0">
              <a:spcBef>
                <a:spcPts val="0"/>
              </a:spcBef>
              <a:spcAft>
                <a:spcPts val="0"/>
              </a:spcAft>
              <a:buSzPts val="1500"/>
              <a:buChar char="●"/>
            </a:pPr>
            <a:r>
              <a:rPr lang="en" sz="1500" dirty="0"/>
              <a:t>Finances: public vs private</a:t>
            </a:r>
            <a:endParaRPr sz="1500" dirty="0"/>
          </a:p>
        </p:txBody>
      </p:sp>
      <p:pic>
        <p:nvPicPr>
          <p:cNvPr id="3" name="Picture 2">
            <a:extLst>
              <a:ext uri="{FF2B5EF4-FFF2-40B4-BE49-F238E27FC236}">
                <a16:creationId xmlns:a16="http://schemas.microsoft.com/office/drawing/2014/main" id="{52437CD3-23F7-4F47-B4C3-D4D3078DBEB3}"/>
              </a:ext>
            </a:extLst>
          </p:cNvPr>
          <p:cNvPicPr>
            <a:picLocks noChangeAspect="1"/>
          </p:cNvPicPr>
          <p:nvPr/>
        </p:nvPicPr>
        <p:blipFill>
          <a:blip r:embed="rId3"/>
          <a:stretch>
            <a:fillRect/>
          </a:stretch>
        </p:blipFill>
        <p:spPr>
          <a:xfrm>
            <a:off x="134678" y="147578"/>
            <a:ext cx="3129279" cy="226246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616524" y="656869"/>
            <a:ext cx="7471309"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800" b="1" dirty="0">
                <a:solidFill>
                  <a:schemeClr val="accent1">
                    <a:lumMod val="50000"/>
                  </a:schemeClr>
                </a:solidFill>
              </a:rPr>
              <a:t>Take home messages</a:t>
            </a:r>
            <a:endParaRPr sz="4800" b="1" dirty="0">
              <a:solidFill>
                <a:schemeClr val="accent1">
                  <a:lumMod val="50000"/>
                </a:schemeClr>
              </a:solidFill>
            </a:endParaRPr>
          </a:p>
        </p:txBody>
      </p:sp>
      <p:sp>
        <p:nvSpPr>
          <p:cNvPr id="119" name="Google Shape;119;p22"/>
          <p:cNvSpPr txBox="1">
            <a:spLocks noGrp="1"/>
          </p:cNvSpPr>
          <p:nvPr>
            <p:ph type="body" idx="1"/>
          </p:nvPr>
        </p:nvSpPr>
        <p:spPr>
          <a:xfrm>
            <a:off x="4453224" y="2555032"/>
            <a:ext cx="4166400" cy="40986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dirty="0"/>
              <a:t>Mi is useful in areas where there is resistance to change</a:t>
            </a:r>
            <a:endParaRPr sz="1600" dirty="0"/>
          </a:p>
          <a:p>
            <a:pPr marL="457200" lvl="0" indent="-330200" algn="l" rtl="0">
              <a:spcBef>
                <a:spcPts val="0"/>
              </a:spcBef>
              <a:spcAft>
                <a:spcPts val="0"/>
              </a:spcAft>
              <a:buSzPts val="1600"/>
              <a:buChar char="●"/>
            </a:pPr>
            <a:r>
              <a:rPr lang="en" sz="1600" dirty="0"/>
              <a:t>MI works if done in the right setting</a:t>
            </a:r>
            <a:endParaRPr sz="1600" dirty="0"/>
          </a:p>
          <a:p>
            <a:pPr marL="457200" lvl="0" indent="-330200" algn="l" rtl="0">
              <a:spcBef>
                <a:spcPts val="0"/>
              </a:spcBef>
              <a:spcAft>
                <a:spcPts val="0"/>
              </a:spcAft>
              <a:buSzPts val="1600"/>
              <a:buChar char="●"/>
            </a:pPr>
            <a:r>
              <a:rPr lang="en" sz="1600" dirty="0"/>
              <a:t>South Africa has limitations to MI</a:t>
            </a:r>
            <a:endParaRPr sz="1600" dirty="0"/>
          </a:p>
          <a:p>
            <a:pPr marL="457200" lvl="0" indent="-330200" algn="l" rtl="0">
              <a:spcBef>
                <a:spcPts val="0"/>
              </a:spcBef>
              <a:spcAft>
                <a:spcPts val="0"/>
              </a:spcAft>
              <a:buSzPts val="1600"/>
              <a:buChar char="●"/>
            </a:pPr>
            <a:r>
              <a:rPr lang="en" sz="1600" dirty="0"/>
              <a:t>We must be cognitive about how to solve these limitations </a:t>
            </a:r>
            <a:endParaRPr sz="1600" dirty="0"/>
          </a:p>
        </p:txBody>
      </p:sp>
      <p:pic>
        <p:nvPicPr>
          <p:cNvPr id="3" name="Picture 2">
            <a:extLst>
              <a:ext uri="{FF2B5EF4-FFF2-40B4-BE49-F238E27FC236}">
                <a16:creationId xmlns:a16="http://schemas.microsoft.com/office/drawing/2014/main" id="{693E60CD-0636-491A-AB65-50CC548C2136}"/>
              </a:ext>
            </a:extLst>
          </p:cNvPr>
          <p:cNvPicPr>
            <a:picLocks noChangeAspect="1"/>
          </p:cNvPicPr>
          <p:nvPr/>
        </p:nvPicPr>
        <p:blipFill>
          <a:blip r:embed="rId3"/>
          <a:stretch>
            <a:fillRect/>
          </a:stretch>
        </p:blipFill>
        <p:spPr>
          <a:xfrm>
            <a:off x="1618152" y="1755375"/>
            <a:ext cx="2674829" cy="29886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432227" y="8057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solidFill>
                  <a:schemeClr val="accent1">
                    <a:lumMod val="50000"/>
                  </a:schemeClr>
                </a:solidFill>
              </a:rPr>
              <a:t>References</a:t>
            </a:r>
            <a:r>
              <a:rPr lang="en" dirty="0"/>
              <a:t> </a:t>
            </a:r>
            <a:endParaRPr dirty="0"/>
          </a:p>
        </p:txBody>
      </p:sp>
      <p:sp>
        <p:nvSpPr>
          <p:cNvPr id="125" name="Google Shape;125;p23"/>
          <p:cNvSpPr txBox="1">
            <a:spLocks noGrp="1"/>
          </p:cNvSpPr>
          <p:nvPr>
            <p:ph type="body" idx="1"/>
          </p:nvPr>
        </p:nvSpPr>
        <p:spPr>
          <a:xfrm>
            <a:off x="1981200" y="1677595"/>
            <a:ext cx="5128666" cy="4098600"/>
          </a:xfrm>
          <a:prstGeom prst="rect">
            <a:avLst/>
          </a:prstGeom>
        </p:spPr>
        <p:txBody>
          <a:bodyPr spcFirstLastPara="1" wrap="square" lIns="91425" tIns="91425" rIns="91425" bIns="91425" anchor="t" anchorCtr="0">
            <a:normAutofit/>
          </a:bodyPr>
          <a:lstStyle/>
          <a:p>
            <a:pPr marL="457200" lvl="0" indent="-292100" algn="l" rtl="0">
              <a:spcBef>
                <a:spcPts val="0"/>
              </a:spcBef>
              <a:spcAft>
                <a:spcPts val="0"/>
              </a:spcAft>
              <a:buClr>
                <a:srgbClr val="000000"/>
              </a:buClr>
              <a:buSzPts val="1000"/>
              <a:buFont typeface="Open Sans"/>
              <a:buAutoNum type="arabicPeriod"/>
            </a:pPr>
            <a:r>
              <a:rPr lang="en" sz="1050" dirty="0">
                <a:solidFill>
                  <a:schemeClr val="tx1"/>
                </a:solidFill>
                <a:ea typeface="Open Sans"/>
                <a:cs typeface="Open Sans"/>
                <a:sym typeface="Open Sans"/>
              </a:rPr>
              <a:t>Miller, W. and Rollnick, S., 2009. Ten Things that Motivational Interviewing Is Not. </a:t>
            </a:r>
            <a:r>
              <a:rPr lang="en" sz="1050" i="1" dirty="0">
                <a:solidFill>
                  <a:schemeClr val="tx1"/>
                </a:solidFill>
                <a:ea typeface="Open Sans"/>
                <a:cs typeface="Open Sans"/>
                <a:sym typeface="Open Sans"/>
              </a:rPr>
              <a:t>Behavioural and Cognitive Psychotherapy</a:t>
            </a:r>
            <a:r>
              <a:rPr lang="en" sz="1050" dirty="0">
                <a:solidFill>
                  <a:schemeClr val="tx1"/>
                </a:solidFill>
                <a:ea typeface="Open Sans"/>
                <a:cs typeface="Open Sans"/>
                <a:sym typeface="Open Sans"/>
              </a:rPr>
              <a:t>, 37(2), pp.129-140.</a:t>
            </a:r>
          </a:p>
          <a:p>
            <a:pPr marL="457200" lvl="0" indent="-292100" algn="l" rtl="0">
              <a:spcBef>
                <a:spcPts val="0"/>
              </a:spcBef>
              <a:spcAft>
                <a:spcPts val="0"/>
              </a:spcAft>
              <a:buClr>
                <a:srgbClr val="000000"/>
              </a:buClr>
              <a:buSzPts val="1000"/>
              <a:buFont typeface="Open Sans"/>
              <a:buAutoNum type="arabicPeriod"/>
            </a:pPr>
            <a:r>
              <a:rPr lang="en-US" sz="1050" dirty="0">
                <a:solidFill>
                  <a:schemeClr val="tx1"/>
                </a:solidFill>
              </a:rPr>
              <a:t>Treasure J. Motivational interviewing. Advances in Psychiatric Treatment. 2004;10(5):331-337.</a:t>
            </a:r>
          </a:p>
          <a:p>
            <a:pPr marL="457200" lvl="0" indent="-292100" algn="l" rtl="0">
              <a:spcBef>
                <a:spcPts val="0"/>
              </a:spcBef>
              <a:spcAft>
                <a:spcPts val="0"/>
              </a:spcAft>
              <a:buClr>
                <a:srgbClr val="000000"/>
              </a:buClr>
              <a:buSzPts val="1000"/>
              <a:buFont typeface="Open Sans"/>
              <a:buAutoNum type="arabicPeriod"/>
            </a:pPr>
            <a:r>
              <a:rPr lang="en-US" sz="1050" dirty="0" err="1">
                <a:solidFill>
                  <a:schemeClr val="tx1"/>
                </a:solidFill>
              </a:rPr>
              <a:t>Soderlund</a:t>
            </a:r>
            <a:r>
              <a:rPr lang="en-US" sz="1050" dirty="0">
                <a:solidFill>
                  <a:schemeClr val="tx1"/>
                </a:solidFill>
              </a:rPr>
              <a:t> L, </a:t>
            </a:r>
            <a:r>
              <a:rPr lang="en-US" sz="1050" dirty="0" err="1">
                <a:solidFill>
                  <a:schemeClr val="tx1"/>
                </a:solidFill>
              </a:rPr>
              <a:t>Madson</a:t>
            </a:r>
            <a:r>
              <a:rPr lang="en-US" sz="1050" dirty="0">
                <a:solidFill>
                  <a:schemeClr val="tx1"/>
                </a:solidFill>
              </a:rPr>
              <a:t> M, </a:t>
            </a:r>
            <a:r>
              <a:rPr lang="en-US" sz="1050" dirty="0" err="1">
                <a:solidFill>
                  <a:schemeClr val="tx1"/>
                </a:solidFill>
              </a:rPr>
              <a:t>Rubak</a:t>
            </a:r>
            <a:r>
              <a:rPr lang="en-US" sz="1050" dirty="0">
                <a:solidFill>
                  <a:schemeClr val="tx1"/>
                </a:solidFill>
              </a:rPr>
              <a:t> S, Nilsen P. A systematic review of motivational interviewing training for general health care practitioners. Patient Education and Counseling. 2011;84(1):16-26.</a:t>
            </a:r>
          </a:p>
          <a:p>
            <a:pPr marL="457200" lvl="0" indent="-292100" algn="l" rtl="0">
              <a:spcBef>
                <a:spcPts val="0"/>
              </a:spcBef>
              <a:spcAft>
                <a:spcPts val="0"/>
              </a:spcAft>
              <a:buClr>
                <a:srgbClr val="000000"/>
              </a:buClr>
              <a:buSzPts val="1000"/>
              <a:buFont typeface="Open Sans"/>
              <a:buAutoNum type="arabicPeriod"/>
            </a:pPr>
            <a:r>
              <a:rPr lang="en-US" sz="1050" dirty="0" err="1">
                <a:solidFill>
                  <a:schemeClr val="tx1"/>
                </a:solidFill>
              </a:rPr>
              <a:t>Miller,W</a:t>
            </a:r>
            <a:r>
              <a:rPr lang="en-US" sz="1050" dirty="0">
                <a:solidFill>
                  <a:schemeClr val="tx1"/>
                </a:solidFill>
              </a:rPr>
              <a:t> and Rollnick, S. Motivational Interviewing as a Counseling Style. Center for Substance Abuse Treatment. SAMHSA/CSAT Treatment Improvement Protocols. Rockville (MD): Substance Abuse and Mental Health Services Administration (US); Chapter 3. 1993: pp 1-7.</a:t>
            </a:r>
          </a:p>
          <a:p>
            <a:pPr indent="-292100">
              <a:buClr>
                <a:srgbClr val="000000"/>
              </a:buClr>
              <a:buSzPts val="1000"/>
              <a:buFont typeface="Open Sans"/>
              <a:buAutoNum type="arabicPeriod"/>
            </a:pPr>
            <a:r>
              <a:rPr lang="en-US" sz="1050" dirty="0">
                <a:solidFill>
                  <a:schemeClr val="tx1"/>
                </a:solidFill>
                <a:latin typeface="Arial"/>
                <a:ea typeface="Arial"/>
                <a:cs typeface="Arial"/>
                <a:sym typeface="Arial"/>
              </a:rPr>
              <a:t>Miller, W., 2009. </a:t>
            </a:r>
            <a:r>
              <a:rPr lang="en-US" sz="1050" i="1" dirty="0">
                <a:solidFill>
                  <a:schemeClr val="tx1"/>
                </a:solidFill>
                <a:latin typeface="Arial"/>
                <a:ea typeface="Arial"/>
                <a:cs typeface="Arial"/>
                <a:sym typeface="Arial"/>
              </a:rPr>
              <a:t>Enhancing motivation for change in substance abuse treatment</a:t>
            </a:r>
            <a:r>
              <a:rPr lang="en-US" sz="1050" dirty="0">
                <a:solidFill>
                  <a:schemeClr val="tx1"/>
                </a:solidFill>
                <a:latin typeface="Arial"/>
                <a:ea typeface="Arial"/>
                <a:cs typeface="Arial"/>
                <a:sym typeface="Arial"/>
              </a:rPr>
              <a:t>. 35th ed. Rockville, MD: U.S. Dept. of Health and Human Services, Public Health Service, Substance Abuse and Mental Health Services Administration, Center for Substance Abuse Treatment.</a:t>
            </a:r>
          </a:p>
          <a:p>
            <a:pPr lvl="0" indent="-292100">
              <a:buClr>
                <a:srgbClr val="000000"/>
              </a:buClr>
              <a:buSzPts val="1000"/>
              <a:buFont typeface="Open Sans"/>
              <a:buAutoNum type="arabicPeriod"/>
            </a:pPr>
            <a:r>
              <a:rPr lang="en-US" dirty="0"/>
              <a:t>Emmons, K. and Rollnick, S., 2001. Motivational interviewing in health care settings Opportunities and limitations. </a:t>
            </a:r>
            <a:r>
              <a:rPr lang="en-US" i="1" dirty="0"/>
              <a:t>American Journal of Preventive Medicine</a:t>
            </a:r>
            <a:r>
              <a:rPr lang="en-US" dirty="0"/>
              <a:t>, 20(1), pp.68-74.</a:t>
            </a:r>
            <a:endParaRPr lang="en-US" sz="1100" dirty="0">
              <a:solidFill>
                <a:schemeClr val="accent1">
                  <a:lumMod val="50000"/>
                </a:schemeClr>
              </a:solidFill>
            </a:endParaRPr>
          </a:p>
          <a:p>
            <a:pPr marL="457200" lvl="0" indent="-292100" algn="l" rtl="0">
              <a:spcBef>
                <a:spcPts val="0"/>
              </a:spcBef>
              <a:spcAft>
                <a:spcPts val="0"/>
              </a:spcAft>
              <a:buClr>
                <a:srgbClr val="000000"/>
              </a:buClr>
              <a:buSzPts val="1000"/>
              <a:buFont typeface="Open Sans"/>
              <a:buAutoNum type="arabicPeriod"/>
            </a:pPr>
            <a:endParaRPr lang="en-US" sz="1100" dirty="0">
              <a:solidFill>
                <a:schemeClr val="accent1">
                  <a:lumMod val="50000"/>
                </a:schemeClr>
              </a:solidFill>
            </a:endParaRPr>
          </a:p>
          <a:p>
            <a:pPr marL="457200" lvl="0" indent="-292100" algn="l" rtl="0">
              <a:spcBef>
                <a:spcPts val="0"/>
              </a:spcBef>
              <a:spcAft>
                <a:spcPts val="0"/>
              </a:spcAft>
              <a:buClr>
                <a:srgbClr val="000000"/>
              </a:buClr>
              <a:buSzPts val="1000"/>
              <a:buFont typeface="Open Sans"/>
              <a:buAutoNum type="arabicPeriod"/>
            </a:pPr>
            <a:endParaRPr sz="1050" dirty="0"/>
          </a:p>
        </p:txBody>
      </p:sp>
      <p:pic>
        <p:nvPicPr>
          <p:cNvPr id="3" name="Picture 2">
            <a:extLst>
              <a:ext uri="{FF2B5EF4-FFF2-40B4-BE49-F238E27FC236}">
                <a16:creationId xmlns:a16="http://schemas.microsoft.com/office/drawing/2014/main" id="{0AE67B41-1480-4873-AEC1-4C1DE5420B38}"/>
              </a:ext>
            </a:extLst>
          </p:cNvPr>
          <p:cNvPicPr>
            <a:picLocks noChangeAspect="1"/>
          </p:cNvPicPr>
          <p:nvPr/>
        </p:nvPicPr>
        <p:blipFill>
          <a:blip r:embed="rId3"/>
          <a:stretch>
            <a:fillRect/>
          </a:stretch>
        </p:blipFill>
        <p:spPr>
          <a:xfrm>
            <a:off x="7109866" y="2056957"/>
            <a:ext cx="2037445" cy="308654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3" name="Picture 2">
            <a:extLst>
              <a:ext uri="{FF2B5EF4-FFF2-40B4-BE49-F238E27FC236}">
                <a16:creationId xmlns:a16="http://schemas.microsoft.com/office/drawing/2014/main" id="{560CD701-85BA-48F1-88E5-7704AF19333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33000"/>
                    </a14:imgEffect>
                  </a14:imgLayer>
                </a14:imgProps>
              </a:ext>
            </a:extLst>
          </a:blip>
          <a:stretch>
            <a:fillRect/>
          </a:stretch>
        </p:blipFill>
        <p:spPr>
          <a:xfrm>
            <a:off x="474921" y="-361281"/>
            <a:ext cx="7662530" cy="1980005"/>
          </a:xfrm>
          <a:prstGeom prst="rect">
            <a:avLst/>
          </a:prstGeom>
        </p:spPr>
      </p:pic>
      <p:sp>
        <p:nvSpPr>
          <p:cNvPr id="130" name="Google Shape;130;p24"/>
          <p:cNvSpPr txBox="1">
            <a:spLocks noGrp="1"/>
          </p:cNvSpPr>
          <p:nvPr>
            <p:ph type="title"/>
          </p:nvPr>
        </p:nvSpPr>
        <p:spPr>
          <a:xfrm>
            <a:off x="191386" y="2223400"/>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800" b="1" dirty="0">
                <a:solidFill>
                  <a:schemeClr val="accent1">
                    <a:lumMod val="50000"/>
                  </a:schemeClr>
                </a:solidFill>
              </a:rPr>
              <a:t>Case:</a:t>
            </a:r>
            <a:endParaRPr sz="4800" b="1" dirty="0">
              <a:solidFill>
                <a:schemeClr val="accent1">
                  <a:lumMod val="50000"/>
                </a:schemeClr>
              </a:solidFill>
            </a:endParaRPr>
          </a:p>
        </p:txBody>
      </p:sp>
      <p:sp>
        <p:nvSpPr>
          <p:cNvPr id="131" name="Google Shape;131;p24"/>
          <p:cNvSpPr txBox="1">
            <a:spLocks noGrp="1"/>
          </p:cNvSpPr>
          <p:nvPr>
            <p:ph type="body" idx="1"/>
          </p:nvPr>
        </p:nvSpPr>
        <p:spPr>
          <a:xfrm>
            <a:off x="2307986" y="1984744"/>
            <a:ext cx="6644628" cy="3352232"/>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dirty="0">
                <a:solidFill>
                  <a:srgbClr val="17171B"/>
                </a:solidFill>
              </a:rPr>
              <a:t>You are a 2nd year intern working in casualty. An 18 year old male, Jacobus, is being brought in bleeding out from multiple stab wounds after a heavy night of drinking. His friends state that this is a regular occurrence for the crew as they too get black out drunk and fight often. You stabilize Jacobus and just finish inserting an ICD for his right sided haemophneumothorax whie radiology impatiently waits at the door to take him for a CT scan. You want to counsel and consult this patient but you’re post call and leaving soon.</a:t>
            </a:r>
            <a:endParaRPr sz="1400" dirty="0">
              <a:solidFill>
                <a:srgbClr val="17171B"/>
              </a:solidFill>
            </a:endParaRPr>
          </a:p>
          <a:p>
            <a:pPr marL="457200" lvl="0" indent="-311150" algn="l" rtl="0">
              <a:spcBef>
                <a:spcPts val="1200"/>
              </a:spcBef>
              <a:spcAft>
                <a:spcPts val="0"/>
              </a:spcAft>
              <a:buSzPts val="1300"/>
              <a:buAutoNum type="arabicPeriod"/>
            </a:pPr>
            <a:r>
              <a:rPr lang="en" sz="1400" dirty="0">
                <a:solidFill>
                  <a:srgbClr val="17171B"/>
                </a:solidFill>
              </a:rPr>
              <a:t>In an ideal setting, when would be an appropriate time to consult this patient?</a:t>
            </a:r>
            <a:endParaRPr sz="1400" dirty="0">
              <a:solidFill>
                <a:srgbClr val="17171B"/>
              </a:solidFill>
            </a:endParaRPr>
          </a:p>
          <a:p>
            <a:pPr marL="457200" lvl="0" indent="-311150" algn="l" rtl="0">
              <a:spcBef>
                <a:spcPts val="0"/>
              </a:spcBef>
              <a:spcAft>
                <a:spcPts val="0"/>
              </a:spcAft>
              <a:buSzPts val="1300"/>
              <a:buAutoNum type="arabicPeriod"/>
            </a:pPr>
            <a:r>
              <a:rPr lang="en" sz="1400" dirty="0">
                <a:solidFill>
                  <a:srgbClr val="17171B"/>
                </a:solidFill>
              </a:rPr>
              <a:t>How will you make use of the FRAMES technique to consult Jacobus?</a:t>
            </a:r>
            <a:endParaRPr sz="1400" dirty="0">
              <a:solidFill>
                <a:srgbClr val="17171B"/>
              </a:solidFill>
            </a:endParaRPr>
          </a:p>
          <a:p>
            <a:pPr marL="457200" lvl="0" indent="-311150" algn="l" rtl="0">
              <a:spcBef>
                <a:spcPts val="0"/>
              </a:spcBef>
              <a:spcAft>
                <a:spcPts val="0"/>
              </a:spcAft>
              <a:buSzPts val="1300"/>
              <a:buAutoNum type="arabicPeriod"/>
            </a:pPr>
            <a:r>
              <a:rPr lang="en" sz="1400" dirty="0">
                <a:solidFill>
                  <a:srgbClr val="17171B"/>
                </a:solidFill>
              </a:rPr>
              <a:t>This man is not interested in changing, what are some of the reasons he might be resistant to change? How will you approach these concerns?</a:t>
            </a:r>
            <a:endParaRPr sz="1400" dirty="0">
              <a:solidFill>
                <a:srgbClr val="17171B"/>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30D011-D527-461C-ADC6-101F17593961}"/>
              </a:ext>
            </a:extLst>
          </p:cNvPr>
          <p:cNvSpPr>
            <a:spLocks noGrp="1"/>
          </p:cNvSpPr>
          <p:nvPr>
            <p:ph type="ctrTitle"/>
          </p:nvPr>
        </p:nvSpPr>
        <p:spPr/>
        <p:txBody>
          <a:bodyPr>
            <a:normAutofit/>
          </a:bodyPr>
          <a:lstStyle/>
          <a:p>
            <a:r>
              <a:rPr lang="en-ZA" sz="5400" b="1" dirty="0"/>
              <a:t>Thank you!</a:t>
            </a:r>
          </a:p>
        </p:txBody>
      </p:sp>
      <p:pic>
        <p:nvPicPr>
          <p:cNvPr id="7" name="Picture 6">
            <a:extLst>
              <a:ext uri="{FF2B5EF4-FFF2-40B4-BE49-F238E27FC236}">
                <a16:creationId xmlns:a16="http://schemas.microsoft.com/office/drawing/2014/main" id="{8CAABA29-E843-4CE3-A594-343AE313963A}"/>
              </a:ext>
            </a:extLst>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a14:imgEffect>
                  </a14:imgLayer>
                </a14:imgProps>
              </a:ext>
            </a:extLst>
          </a:blip>
          <a:stretch>
            <a:fillRect/>
          </a:stretch>
        </p:blipFill>
        <p:spPr>
          <a:xfrm>
            <a:off x="358177" y="820140"/>
            <a:ext cx="4585365" cy="3503219"/>
          </a:xfrm>
          <a:prstGeom prst="rect">
            <a:avLst/>
          </a:prstGeom>
        </p:spPr>
      </p:pic>
    </p:spTree>
    <p:extLst>
      <p:ext uri="{BB962C8B-B14F-4D97-AF65-F5344CB8AC3E}">
        <p14:creationId xmlns:p14="http://schemas.microsoft.com/office/powerpoint/2010/main" val="413134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DA27EF-8627-43EF-A090-42A28F53457B}"/>
              </a:ext>
            </a:extLst>
          </p:cNvPr>
          <p:cNvSpPr>
            <a:spLocks noGrp="1"/>
          </p:cNvSpPr>
          <p:nvPr>
            <p:ph type="title"/>
          </p:nvPr>
        </p:nvSpPr>
        <p:spPr>
          <a:xfrm>
            <a:off x="2101039" y="972063"/>
            <a:ext cx="6577928" cy="1170537"/>
          </a:xfrm>
        </p:spPr>
        <p:txBody>
          <a:bodyPr/>
          <a:lstStyle/>
          <a:p>
            <a:r>
              <a:rPr lang="en-ZA" b="1" i="1" dirty="0">
                <a:solidFill>
                  <a:schemeClr val="accent1">
                    <a:lumMod val="50000"/>
                  </a:schemeClr>
                </a:solidFill>
              </a:rPr>
              <a:t>QUESTONS?</a:t>
            </a:r>
          </a:p>
        </p:txBody>
      </p:sp>
      <p:pic>
        <p:nvPicPr>
          <p:cNvPr id="6" name="Picture 5">
            <a:extLst>
              <a:ext uri="{FF2B5EF4-FFF2-40B4-BE49-F238E27FC236}">
                <a16:creationId xmlns:a16="http://schemas.microsoft.com/office/drawing/2014/main" id="{1C081745-5DFF-4068-9114-2ABF9820F825}"/>
              </a:ext>
            </a:extLst>
          </p:cNvPr>
          <p:cNvPicPr>
            <a:picLocks noChangeAspect="1"/>
          </p:cNvPicPr>
          <p:nvPr/>
        </p:nvPicPr>
        <p:blipFill>
          <a:blip r:embed="rId2"/>
          <a:stretch>
            <a:fillRect/>
          </a:stretch>
        </p:blipFill>
        <p:spPr>
          <a:xfrm>
            <a:off x="4647844" y="1028118"/>
            <a:ext cx="3961744" cy="3945565"/>
          </a:xfrm>
          <a:prstGeom prst="rect">
            <a:avLst/>
          </a:prstGeom>
        </p:spPr>
      </p:pic>
    </p:spTree>
    <p:extLst>
      <p:ext uri="{BB962C8B-B14F-4D97-AF65-F5344CB8AC3E}">
        <p14:creationId xmlns:p14="http://schemas.microsoft.com/office/powerpoint/2010/main" val="1779335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solidFill>
                  <a:schemeClr val="accent1">
                    <a:lumMod val="50000"/>
                  </a:schemeClr>
                </a:solidFill>
              </a:rPr>
              <a:t>What is it and what is it’s purpose?</a:t>
            </a:r>
            <a:endParaRPr b="1" dirty="0">
              <a:solidFill>
                <a:schemeClr val="accent1">
                  <a:lumMod val="50000"/>
                </a:schemeClr>
              </a:solidFill>
            </a:endParaRPr>
          </a:p>
        </p:txBody>
      </p:sp>
      <p:sp>
        <p:nvSpPr>
          <p:cNvPr id="71" name="Google Shape;71;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t>Definition: “</a:t>
            </a:r>
            <a:r>
              <a:rPr lang="en" dirty="0"/>
              <a:t>A directive, client-centered counselling style for eliciting behaviour change by helping clients to explore and resolve ambivalence.”</a:t>
            </a:r>
          </a:p>
          <a:p>
            <a:pPr marL="0" lvl="0" indent="0" algn="l" rtl="0">
              <a:spcBef>
                <a:spcPts val="0"/>
              </a:spcBef>
              <a:spcAft>
                <a:spcPts val="0"/>
              </a:spcAft>
              <a:buNone/>
            </a:pPr>
            <a:endParaRPr dirty="0"/>
          </a:p>
          <a:p>
            <a:pPr marL="0" lvl="0" indent="0">
              <a:spcBef>
                <a:spcPts val="1200"/>
              </a:spcBef>
              <a:spcAft>
                <a:spcPts val="1200"/>
              </a:spcAft>
              <a:buNone/>
            </a:pPr>
            <a:r>
              <a:rPr lang="en" b="1" dirty="0"/>
              <a:t>Purpose: </a:t>
            </a:r>
            <a:r>
              <a:rPr lang="en" dirty="0"/>
              <a:t>Help individuals- explore, identify and resolve areas in their lives that could benefit from change + </a:t>
            </a:r>
            <a:r>
              <a:rPr lang="en-US" dirty="0"/>
              <a:t>assisting them to overcome barriers that prevent the individual from achieving this desired outcome + acknowledging conflicting beliefs/feelings.</a:t>
            </a:r>
          </a:p>
        </p:txBody>
      </p:sp>
      <p:pic>
        <p:nvPicPr>
          <p:cNvPr id="3" name="Picture 2">
            <a:extLst>
              <a:ext uri="{FF2B5EF4-FFF2-40B4-BE49-F238E27FC236}">
                <a16:creationId xmlns:a16="http://schemas.microsoft.com/office/drawing/2014/main" id="{E59BD5EF-B115-4615-87A0-C5AC5FF75ECF}"/>
              </a:ext>
            </a:extLst>
          </p:cNvPr>
          <p:cNvPicPr>
            <a:picLocks noChangeAspect="1"/>
          </p:cNvPicPr>
          <p:nvPr/>
        </p:nvPicPr>
        <p:blipFill>
          <a:blip r:embed="rId3"/>
          <a:stretch>
            <a:fillRect/>
          </a:stretch>
        </p:blipFill>
        <p:spPr>
          <a:xfrm>
            <a:off x="184297" y="2571750"/>
            <a:ext cx="2793136" cy="22766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a:extLst>
              <a:ext uri="{FF2B5EF4-FFF2-40B4-BE49-F238E27FC236}">
                <a16:creationId xmlns:a16="http://schemas.microsoft.com/office/drawing/2014/main" id="{463A103B-7CEC-49C3-94E4-DBD1205C0796}"/>
              </a:ext>
            </a:extLst>
          </p:cNvPr>
          <p:cNvPicPr>
            <a:picLocks noChangeAspect="1"/>
          </p:cNvPicPr>
          <p:nvPr/>
        </p:nvPicPr>
        <p:blipFill>
          <a:blip r:embed="rId4"/>
          <a:stretch>
            <a:fillRect/>
          </a:stretch>
        </p:blipFill>
        <p:spPr>
          <a:xfrm>
            <a:off x="7357717" y="3181342"/>
            <a:ext cx="1786283" cy="17862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1928078" y="872827"/>
            <a:ext cx="6577928" cy="1170537"/>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solidFill>
                  <a:schemeClr val="accent1">
                    <a:lumMod val="50000"/>
                  </a:schemeClr>
                </a:solidFill>
              </a:rPr>
              <a:t>Where does it come from?</a:t>
            </a:r>
            <a:endParaRPr b="1" dirty="0">
              <a:solidFill>
                <a:schemeClr val="accent1">
                  <a:lumMod val="50000"/>
                </a:schemeClr>
              </a:solidFill>
            </a:endParaRPr>
          </a:p>
        </p:txBody>
      </p:sp>
      <p:sp>
        <p:nvSpPr>
          <p:cNvPr id="77" name="Google Shape;77;p15"/>
          <p:cNvSpPr txBox="1">
            <a:spLocks noGrp="1"/>
          </p:cNvSpPr>
          <p:nvPr>
            <p:ph sz="half" idx="1"/>
          </p:nvPr>
        </p:nvSpPr>
        <p:spPr>
          <a:xfrm>
            <a:off x="41810" y="1568480"/>
            <a:ext cx="4381334" cy="3063314"/>
          </a:xfrm>
          <a:prstGeom prst="rect">
            <a:avLst/>
          </a:prstGeom>
        </p:spPr>
        <p:txBody>
          <a:bodyPr spcFirstLastPara="1" wrap="square" lIns="91425" tIns="91425" rIns="91425" bIns="91425" anchor="t" anchorCtr="0">
            <a:noAutofit/>
          </a:bodyPr>
          <a:lstStyle/>
          <a:p>
            <a:pPr>
              <a:lnSpc>
                <a:spcPts val="1320"/>
              </a:lnSpc>
              <a:spcAft>
                <a:spcPts val="800"/>
              </a:spcAft>
              <a:buSzPts val="1000"/>
              <a:buFont typeface="Arial" panose="020B0604020202020204" pitchFamily="34" charset="0"/>
              <a:buChar char="•"/>
              <a:tabLst>
                <a:tab pos="457200" algn="l"/>
              </a:tabLst>
            </a:pPr>
            <a:r>
              <a:rPr lang="en-ZA" sz="1100" b="1" dirty="0">
                <a:solidFill>
                  <a:schemeClr val="accent1">
                    <a:lumMod val="50000"/>
                  </a:schemeClr>
                </a:solidFill>
                <a:ea typeface="Calibri" panose="020F0502020204030204" pitchFamily="34" charset="0"/>
                <a:cs typeface="Times New Roman" panose="02020603050405020304" pitchFamily="18" charset="0"/>
              </a:rPr>
              <a:t>O</a:t>
            </a:r>
            <a:r>
              <a:rPr lang="en-ZA" sz="1100" b="1" dirty="0">
                <a:solidFill>
                  <a:schemeClr val="accent1">
                    <a:lumMod val="50000"/>
                  </a:schemeClr>
                </a:solidFill>
                <a:effectLst/>
                <a:ea typeface="Calibri" panose="020F0502020204030204" pitchFamily="34" charset="0"/>
                <a:cs typeface="Times New Roman" panose="02020603050405020304" pitchFamily="18" charset="0"/>
              </a:rPr>
              <a:t>rigin: </a:t>
            </a:r>
            <a:r>
              <a:rPr lang="en-ZA" sz="1100" dirty="0">
                <a:solidFill>
                  <a:schemeClr val="accent1">
                    <a:lumMod val="50000"/>
                  </a:schemeClr>
                </a:solidFill>
                <a:effectLst/>
                <a:ea typeface="Calibri" panose="020F0502020204030204" pitchFamily="34" charset="0"/>
                <a:cs typeface="Times New Roman" panose="02020603050405020304" pitchFamily="18" charset="0"/>
              </a:rPr>
              <a:t>1983 by clinical psychologist, William Richard Miller fro</a:t>
            </a:r>
            <a:r>
              <a:rPr lang="en-ZA" sz="1100" dirty="0">
                <a:solidFill>
                  <a:schemeClr val="accent1">
                    <a:lumMod val="50000"/>
                  </a:schemeClr>
                </a:solidFill>
                <a:ea typeface="Calibri" panose="020F0502020204030204" pitchFamily="34" charset="0"/>
                <a:cs typeface="Times New Roman" panose="02020603050405020304" pitchFamily="18" charset="0"/>
              </a:rPr>
              <a:t>m the USA.</a:t>
            </a:r>
          </a:p>
          <a:p>
            <a:pPr>
              <a:lnSpc>
                <a:spcPts val="1320"/>
              </a:lnSpc>
              <a:spcAft>
                <a:spcPts val="800"/>
              </a:spcAft>
              <a:buSzPts val="1000"/>
              <a:buFont typeface="Arial" panose="020B0604020202020204" pitchFamily="34" charset="0"/>
              <a:buChar char="•"/>
              <a:tabLst>
                <a:tab pos="457200" algn="l"/>
              </a:tabLst>
            </a:pPr>
            <a:r>
              <a:rPr lang="en-ZA" sz="1100" dirty="0">
                <a:solidFill>
                  <a:schemeClr val="accent1">
                    <a:lumMod val="50000"/>
                  </a:schemeClr>
                </a:solidFill>
                <a:effectLst/>
                <a:ea typeface="Calibri" panose="020F0502020204030204" pitchFamily="34" charset="0"/>
                <a:cs typeface="Times New Roman" panose="02020603050405020304" pitchFamily="18" charset="0"/>
              </a:rPr>
              <a:t>Counselled patients struggling with substance abuse and realized: </a:t>
            </a:r>
          </a:p>
          <a:p>
            <a:pPr lvl="1">
              <a:lnSpc>
                <a:spcPts val="1320"/>
              </a:lnSpc>
              <a:spcAft>
                <a:spcPts val="800"/>
              </a:spcAft>
              <a:buSzPts val="1000"/>
              <a:tabLst>
                <a:tab pos="457200" algn="l"/>
              </a:tabLst>
            </a:pPr>
            <a:r>
              <a:rPr lang="en-ZA" sz="1100" dirty="0">
                <a:solidFill>
                  <a:schemeClr val="accent1">
                    <a:lumMod val="50000"/>
                  </a:schemeClr>
                </a:solidFill>
                <a:ea typeface="Calibri" panose="020F0502020204030204" pitchFamily="34" charset="0"/>
                <a:cs typeface="Times New Roman" panose="02020603050405020304" pitchFamily="18" charset="0"/>
              </a:rPr>
              <a:t>M</a:t>
            </a:r>
            <a:r>
              <a:rPr lang="en-ZA" sz="1100" dirty="0">
                <a:solidFill>
                  <a:schemeClr val="accent1">
                    <a:lumMod val="50000"/>
                  </a:schemeClr>
                </a:solidFill>
                <a:effectLst/>
                <a:ea typeface="Calibri" panose="020F0502020204030204" pitchFamily="34" charset="0"/>
                <a:cs typeface="Times New Roman" panose="02020603050405020304" pitchFamily="18" charset="0"/>
              </a:rPr>
              <a:t>ost effective treatment: active and empathetic </a:t>
            </a:r>
            <a:r>
              <a:rPr lang="en-ZA" sz="1100" dirty="0">
                <a:solidFill>
                  <a:schemeClr val="accent1">
                    <a:lumMod val="50000"/>
                  </a:schemeClr>
                </a:solidFill>
                <a:ea typeface="Calibri" panose="020F0502020204030204" pitchFamily="34" charset="0"/>
                <a:cs typeface="Times New Roman" panose="02020603050405020304" pitchFamily="18" charset="0"/>
              </a:rPr>
              <a:t>(</a:t>
            </a:r>
            <a:r>
              <a:rPr lang="en-ZA" sz="1100" dirty="0">
                <a:solidFill>
                  <a:schemeClr val="accent1">
                    <a:lumMod val="50000"/>
                  </a:schemeClr>
                </a:solidFill>
                <a:effectLst/>
                <a:ea typeface="Calibri" panose="020F0502020204030204" pitchFamily="34" charset="0"/>
                <a:cs typeface="Times New Roman" panose="02020603050405020304" pitchFamily="18" charset="0"/>
              </a:rPr>
              <a:t>brief interviewing, motivational enhancement) </a:t>
            </a:r>
            <a:endParaRPr lang="en-ZA" sz="1100" dirty="0">
              <a:solidFill>
                <a:schemeClr val="accent1">
                  <a:lumMod val="50000"/>
                </a:schemeClr>
              </a:solidFill>
              <a:ea typeface="Calibri" panose="020F0502020204030204" pitchFamily="34" charset="0"/>
              <a:cs typeface="Times New Roman" panose="02020603050405020304" pitchFamily="18" charset="0"/>
            </a:endParaRPr>
          </a:p>
          <a:p>
            <a:pPr lvl="1">
              <a:lnSpc>
                <a:spcPts val="1320"/>
              </a:lnSpc>
              <a:spcAft>
                <a:spcPts val="800"/>
              </a:spcAft>
              <a:buSzPts val="1000"/>
              <a:tabLst>
                <a:tab pos="457200" algn="l"/>
              </a:tabLst>
            </a:pPr>
            <a:r>
              <a:rPr lang="en-ZA" sz="1100" dirty="0">
                <a:solidFill>
                  <a:schemeClr val="accent1">
                    <a:lumMod val="50000"/>
                  </a:schemeClr>
                </a:solidFill>
                <a:effectLst/>
                <a:ea typeface="Calibri" panose="020F0502020204030204" pitchFamily="34" charset="0"/>
                <a:cs typeface="Times New Roman" panose="02020603050405020304" pitchFamily="18" charset="0"/>
              </a:rPr>
              <a:t>Least effective: passive (films, lectures, confrontation) </a:t>
            </a:r>
          </a:p>
          <a:p>
            <a:pPr>
              <a:lnSpc>
                <a:spcPts val="1320"/>
              </a:lnSpc>
              <a:spcAft>
                <a:spcPts val="800"/>
              </a:spcAft>
              <a:buSzPts val="1000"/>
              <a:buFont typeface="Arial" panose="020B0604020202020204" pitchFamily="34" charset="0"/>
              <a:buChar char="•"/>
              <a:tabLst>
                <a:tab pos="457200" algn="l"/>
              </a:tabLst>
            </a:pPr>
            <a:r>
              <a:rPr lang="en-ZA" sz="1100" dirty="0">
                <a:solidFill>
                  <a:schemeClr val="accent1">
                    <a:lumMod val="50000"/>
                  </a:schemeClr>
                </a:solidFill>
                <a:ea typeface="Calibri" panose="020F0502020204030204" pitchFamily="34" charset="0"/>
                <a:cs typeface="Times New Roman" panose="02020603050405020304" pitchFamily="18" charset="0"/>
              </a:rPr>
              <a:t>T</a:t>
            </a:r>
            <a:r>
              <a:rPr lang="en-ZA" sz="1100" dirty="0">
                <a:solidFill>
                  <a:schemeClr val="accent1">
                    <a:lumMod val="50000"/>
                  </a:schemeClr>
                </a:solidFill>
                <a:effectLst/>
                <a:ea typeface="Calibri" panose="020F0502020204030204" pitchFamily="34" charset="0"/>
                <a:cs typeface="Times New Roman" panose="02020603050405020304" pitchFamily="18" charset="0"/>
              </a:rPr>
              <a:t>eamed up with a South African psychologist, Stephen Rollnick, in the early 1990s - co-write a book on the techniques practiced in motivational interviewing.</a:t>
            </a:r>
          </a:p>
          <a:p>
            <a:pPr>
              <a:lnSpc>
                <a:spcPts val="1320"/>
              </a:lnSpc>
              <a:spcAft>
                <a:spcPts val="800"/>
              </a:spcAft>
              <a:buSzPts val="1000"/>
              <a:buFont typeface="Arial" panose="020B0604020202020204" pitchFamily="34" charset="0"/>
              <a:buChar char="•"/>
              <a:tabLst>
                <a:tab pos="457200" algn="l"/>
              </a:tabLst>
            </a:pPr>
            <a:r>
              <a:rPr lang="en-ZA" sz="1100" dirty="0">
                <a:solidFill>
                  <a:schemeClr val="accent1">
                    <a:lumMod val="50000"/>
                  </a:schemeClr>
                </a:solidFill>
                <a:effectLst/>
                <a:ea typeface="Calibri" panose="020F0502020204030204" pitchFamily="34" charset="0"/>
                <a:cs typeface="Times New Roman" panose="02020603050405020304" pitchFamily="18" charset="0"/>
              </a:rPr>
              <a:t>Originally used in the treatment of alcoholism but was later developed and seen as useful in the prevention and treatment of lifestyle conditions </a:t>
            </a:r>
            <a:r>
              <a:rPr lang="en-ZA" sz="1100" dirty="0" err="1">
                <a:solidFill>
                  <a:schemeClr val="accent1">
                    <a:lumMod val="50000"/>
                  </a:schemeClr>
                </a:solidFill>
                <a:effectLst/>
                <a:ea typeface="Calibri" panose="020F0502020204030204" pitchFamily="34" charset="0"/>
                <a:cs typeface="Times New Roman" panose="02020603050405020304" pitchFamily="18" charset="0"/>
              </a:rPr>
              <a:t>eg.</a:t>
            </a:r>
            <a:r>
              <a:rPr lang="en-ZA" sz="1100" dirty="0">
                <a:solidFill>
                  <a:schemeClr val="accent1">
                    <a:lumMod val="50000"/>
                  </a:schemeClr>
                </a:solidFill>
                <a:effectLst/>
                <a:ea typeface="Calibri" panose="020F0502020204030204" pitchFamily="34" charset="0"/>
                <a:cs typeface="Times New Roman" panose="02020603050405020304" pitchFamily="18" charset="0"/>
              </a:rPr>
              <a:t> diabetes, eating disorders, etc.</a:t>
            </a:r>
          </a:p>
        </p:txBody>
      </p:sp>
      <p:pic>
        <p:nvPicPr>
          <p:cNvPr id="6" name="Picture 5">
            <a:extLst>
              <a:ext uri="{FF2B5EF4-FFF2-40B4-BE49-F238E27FC236}">
                <a16:creationId xmlns:a16="http://schemas.microsoft.com/office/drawing/2014/main" id="{A53BD908-5A04-4633-AAC2-E58B6A35C5A4}"/>
              </a:ext>
            </a:extLst>
          </p:cNvPr>
          <p:cNvPicPr>
            <a:picLocks noChangeAspect="1"/>
          </p:cNvPicPr>
          <p:nvPr/>
        </p:nvPicPr>
        <p:blipFill>
          <a:blip r:embed="rId3"/>
          <a:stretch>
            <a:fillRect/>
          </a:stretch>
        </p:blipFill>
        <p:spPr>
          <a:xfrm>
            <a:off x="4572000" y="2058472"/>
            <a:ext cx="2035074" cy="25566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C7E67E71-9D07-4BBF-A332-A67A1A9E450D}"/>
              </a:ext>
            </a:extLst>
          </p:cNvPr>
          <p:cNvPicPr>
            <a:picLocks noChangeAspect="1"/>
          </p:cNvPicPr>
          <p:nvPr/>
        </p:nvPicPr>
        <p:blipFill>
          <a:blip r:embed="rId4"/>
          <a:stretch>
            <a:fillRect/>
          </a:stretch>
        </p:blipFill>
        <p:spPr>
          <a:xfrm>
            <a:off x="6847367" y="2043364"/>
            <a:ext cx="2035075" cy="2571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E64C6877-D2C6-4EC4-8441-693A10FFBE77}"/>
              </a:ext>
            </a:extLst>
          </p:cNvPr>
          <p:cNvSpPr txBox="1"/>
          <p:nvPr/>
        </p:nvSpPr>
        <p:spPr>
          <a:xfrm>
            <a:off x="4597476" y="4630222"/>
            <a:ext cx="2466754" cy="276999"/>
          </a:xfrm>
          <a:prstGeom prst="rect">
            <a:avLst/>
          </a:prstGeom>
          <a:noFill/>
        </p:spPr>
        <p:txBody>
          <a:bodyPr wrap="square" rtlCol="0">
            <a:spAutoFit/>
          </a:bodyPr>
          <a:lstStyle/>
          <a:p>
            <a:r>
              <a:rPr lang="en-ZA" sz="1200" dirty="0" err="1">
                <a:solidFill>
                  <a:schemeClr val="accent1">
                    <a:lumMod val="50000"/>
                  </a:schemeClr>
                </a:solidFill>
              </a:rPr>
              <a:t>Dr.</a:t>
            </a:r>
            <a:r>
              <a:rPr lang="en-ZA" sz="1200" dirty="0">
                <a:solidFill>
                  <a:schemeClr val="accent1">
                    <a:lumMod val="50000"/>
                  </a:schemeClr>
                </a:solidFill>
              </a:rPr>
              <a:t> William R Miller</a:t>
            </a:r>
          </a:p>
        </p:txBody>
      </p:sp>
      <p:sp>
        <p:nvSpPr>
          <p:cNvPr id="12" name="TextBox 11">
            <a:extLst>
              <a:ext uri="{FF2B5EF4-FFF2-40B4-BE49-F238E27FC236}">
                <a16:creationId xmlns:a16="http://schemas.microsoft.com/office/drawing/2014/main" id="{24AFFB62-822E-47C1-AE71-084A95B56083}"/>
              </a:ext>
            </a:extLst>
          </p:cNvPr>
          <p:cNvSpPr txBox="1"/>
          <p:nvPr/>
        </p:nvSpPr>
        <p:spPr>
          <a:xfrm>
            <a:off x="6847367" y="4615114"/>
            <a:ext cx="2466754" cy="276999"/>
          </a:xfrm>
          <a:prstGeom prst="rect">
            <a:avLst/>
          </a:prstGeom>
          <a:noFill/>
        </p:spPr>
        <p:txBody>
          <a:bodyPr wrap="square" rtlCol="0">
            <a:spAutoFit/>
          </a:bodyPr>
          <a:lstStyle/>
          <a:p>
            <a:r>
              <a:rPr lang="en-ZA" sz="1200" dirty="0" err="1">
                <a:solidFill>
                  <a:schemeClr val="accent1">
                    <a:lumMod val="50000"/>
                  </a:schemeClr>
                </a:solidFill>
              </a:rPr>
              <a:t>Dr.</a:t>
            </a:r>
            <a:r>
              <a:rPr lang="en-ZA" sz="1200" dirty="0">
                <a:solidFill>
                  <a:schemeClr val="accent1">
                    <a:lumMod val="50000"/>
                  </a:schemeClr>
                </a:solidFill>
              </a:rPr>
              <a:t> Stephen Rollnick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solidFill>
                  <a:schemeClr val="accent1">
                    <a:lumMod val="50000"/>
                  </a:schemeClr>
                </a:solidFill>
              </a:rPr>
              <a:t>The Principles</a:t>
            </a:r>
            <a:endParaRPr b="1" dirty="0">
              <a:solidFill>
                <a:schemeClr val="accent1">
                  <a:lumMod val="50000"/>
                </a:schemeClr>
              </a:solidFill>
            </a:endParaRPr>
          </a:p>
        </p:txBody>
      </p:sp>
      <p:sp>
        <p:nvSpPr>
          <p:cNvPr id="83" name="Google Shape;83;p16"/>
          <p:cNvSpPr txBox="1">
            <a:spLocks noGrp="1"/>
          </p:cNvSpPr>
          <p:nvPr>
            <p:ph type="body" idx="1"/>
          </p:nvPr>
        </p:nvSpPr>
        <p:spPr>
          <a:xfrm>
            <a:off x="4665875" y="741930"/>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b="1" dirty="0"/>
              <a:t>Five central principles of motivational interviewing:</a:t>
            </a:r>
          </a:p>
          <a:p>
            <a:pPr marL="0" lvl="0" indent="0" algn="l" rtl="0">
              <a:spcBef>
                <a:spcPts val="0"/>
              </a:spcBef>
              <a:spcAft>
                <a:spcPts val="0"/>
              </a:spcAft>
              <a:buNone/>
            </a:pPr>
            <a:endParaRPr b="1" dirty="0"/>
          </a:p>
          <a:p>
            <a:pPr marL="457200" lvl="0" indent="-311150" algn="l" rtl="0">
              <a:spcBef>
                <a:spcPts val="1200"/>
              </a:spcBef>
              <a:spcAft>
                <a:spcPts val="0"/>
              </a:spcAft>
              <a:buSzPts val="1300"/>
              <a:buAutoNum type="arabicPeriod"/>
            </a:pPr>
            <a:r>
              <a:rPr lang="en" dirty="0"/>
              <a:t>Express empathy.</a:t>
            </a:r>
            <a:endParaRPr dirty="0"/>
          </a:p>
          <a:p>
            <a:pPr marL="457200" lvl="0" indent="-311150" algn="l" rtl="0">
              <a:spcBef>
                <a:spcPts val="0"/>
              </a:spcBef>
              <a:spcAft>
                <a:spcPts val="0"/>
              </a:spcAft>
              <a:buSzPts val="1300"/>
              <a:buAutoNum type="arabicPeriod"/>
            </a:pPr>
            <a:r>
              <a:rPr lang="en" dirty="0"/>
              <a:t>Develop discrepancy.</a:t>
            </a:r>
            <a:endParaRPr dirty="0"/>
          </a:p>
          <a:p>
            <a:pPr marL="457200" lvl="0" indent="-311150" algn="l" rtl="0">
              <a:spcBef>
                <a:spcPts val="0"/>
              </a:spcBef>
              <a:spcAft>
                <a:spcPts val="0"/>
              </a:spcAft>
              <a:buSzPts val="1300"/>
              <a:buAutoNum type="arabicPeriod"/>
            </a:pPr>
            <a:r>
              <a:rPr lang="en" dirty="0"/>
              <a:t>Avoid Argument.</a:t>
            </a:r>
            <a:endParaRPr dirty="0"/>
          </a:p>
          <a:p>
            <a:pPr marL="457200" lvl="0" indent="-311150" algn="l" rtl="0">
              <a:spcBef>
                <a:spcPts val="0"/>
              </a:spcBef>
              <a:spcAft>
                <a:spcPts val="0"/>
              </a:spcAft>
              <a:buSzPts val="1300"/>
              <a:buAutoNum type="arabicPeriod"/>
            </a:pPr>
            <a:r>
              <a:rPr lang="en" dirty="0"/>
              <a:t>Rolling with resistance.</a:t>
            </a:r>
            <a:endParaRPr dirty="0"/>
          </a:p>
          <a:p>
            <a:pPr marL="457200" lvl="0" indent="-311150" algn="l" rtl="0">
              <a:spcBef>
                <a:spcPts val="0"/>
              </a:spcBef>
              <a:spcAft>
                <a:spcPts val="0"/>
              </a:spcAft>
              <a:buSzPts val="1300"/>
              <a:buAutoNum type="arabicPeriod"/>
            </a:pPr>
            <a:r>
              <a:rPr lang="en" dirty="0"/>
              <a:t>Support self efficacy.</a:t>
            </a:r>
            <a:endParaRPr dirty="0"/>
          </a:p>
          <a:p>
            <a:pPr marL="457200" lvl="0" indent="0" algn="l" rtl="0">
              <a:spcBef>
                <a:spcPts val="1200"/>
              </a:spcBef>
              <a:spcAft>
                <a:spcPts val="1200"/>
              </a:spcAft>
              <a:buNone/>
            </a:pPr>
            <a:endParaRPr dirty="0"/>
          </a:p>
        </p:txBody>
      </p:sp>
      <p:pic>
        <p:nvPicPr>
          <p:cNvPr id="3" name="Picture 2">
            <a:extLst>
              <a:ext uri="{FF2B5EF4-FFF2-40B4-BE49-F238E27FC236}">
                <a16:creationId xmlns:a16="http://schemas.microsoft.com/office/drawing/2014/main" id="{192716B1-FC6F-464C-A8CF-FC7A5DD26157}"/>
              </a:ext>
            </a:extLst>
          </p:cNvPr>
          <p:cNvPicPr>
            <a:picLocks noChangeAspect="1"/>
          </p:cNvPicPr>
          <p:nvPr/>
        </p:nvPicPr>
        <p:blipFill>
          <a:blip r:embed="rId3"/>
          <a:stretch>
            <a:fillRect/>
          </a:stretch>
        </p:blipFill>
        <p:spPr>
          <a:xfrm>
            <a:off x="192309" y="1651590"/>
            <a:ext cx="4692015" cy="33784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715762" y="622752"/>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000" b="1" dirty="0">
                <a:solidFill>
                  <a:schemeClr val="accent1">
                    <a:lumMod val="50000"/>
                  </a:schemeClr>
                </a:solidFill>
              </a:rPr>
              <a:t>Techniques:</a:t>
            </a:r>
            <a:endParaRPr sz="4000" b="1" dirty="0">
              <a:solidFill>
                <a:schemeClr val="accent1">
                  <a:lumMod val="50000"/>
                </a:schemeClr>
              </a:solidFill>
            </a:endParaRPr>
          </a:p>
        </p:txBody>
      </p:sp>
      <p:sp>
        <p:nvSpPr>
          <p:cNvPr id="89" name="Google Shape;89;p17"/>
          <p:cNvSpPr txBox="1">
            <a:spLocks noGrp="1"/>
          </p:cNvSpPr>
          <p:nvPr>
            <p:ph type="body" idx="1"/>
          </p:nvPr>
        </p:nvSpPr>
        <p:spPr>
          <a:xfrm>
            <a:off x="2870337" y="2159603"/>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dirty="0">
                <a:latin typeface="Arial Black" panose="020B0A04020102020204" pitchFamily="34" charset="0"/>
              </a:rPr>
              <a:t>F: </a:t>
            </a:r>
            <a:r>
              <a:rPr lang="en" sz="1600" dirty="0"/>
              <a:t>Feedback</a:t>
            </a:r>
            <a:endParaRPr sz="1600" dirty="0"/>
          </a:p>
          <a:p>
            <a:pPr marL="0" lvl="0" indent="0" algn="l" rtl="0">
              <a:spcBef>
                <a:spcPts val="1200"/>
              </a:spcBef>
              <a:spcAft>
                <a:spcPts val="0"/>
              </a:spcAft>
              <a:buNone/>
            </a:pPr>
            <a:r>
              <a:rPr lang="en" sz="1600" b="1" dirty="0">
                <a:latin typeface="Arial Black" panose="020B0A04020102020204" pitchFamily="34" charset="0"/>
              </a:rPr>
              <a:t>R: </a:t>
            </a:r>
            <a:r>
              <a:rPr lang="en" sz="1600" dirty="0"/>
              <a:t>Responsibility for change</a:t>
            </a:r>
            <a:endParaRPr sz="1600" dirty="0"/>
          </a:p>
          <a:p>
            <a:pPr marL="0" lvl="0" indent="0" algn="l" rtl="0">
              <a:spcBef>
                <a:spcPts val="1200"/>
              </a:spcBef>
              <a:spcAft>
                <a:spcPts val="0"/>
              </a:spcAft>
              <a:buNone/>
            </a:pPr>
            <a:r>
              <a:rPr lang="en" sz="1600" b="1" dirty="0">
                <a:latin typeface="Arial Black" panose="020B0A04020102020204" pitchFamily="34" charset="0"/>
              </a:rPr>
              <a:t>A: </a:t>
            </a:r>
            <a:r>
              <a:rPr lang="en" sz="1600" dirty="0"/>
              <a:t>Advice giving</a:t>
            </a:r>
            <a:endParaRPr sz="1600" dirty="0"/>
          </a:p>
          <a:p>
            <a:pPr marL="0" lvl="0" indent="0" algn="l" rtl="0">
              <a:spcBef>
                <a:spcPts val="1200"/>
              </a:spcBef>
              <a:spcAft>
                <a:spcPts val="0"/>
              </a:spcAft>
              <a:buNone/>
            </a:pPr>
            <a:r>
              <a:rPr lang="en" sz="1600" b="1" dirty="0">
                <a:latin typeface="Arial Black" panose="020B0A04020102020204" pitchFamily="34" charset="0"/>
              </a:rPr>
              <a:t>M: </a:t>
            </a:r>
            <a:r>
              <a:rPr lang="en" sz="1600" dirty="0"/>
              <a:t>Menu for change</a:t>
            </a:r>
            <a:endParaRPr sz="1600" dirty="0"/>
          </a:p>
          <a:p>
            <a:pPr marL="0" lvl="0" indent="0" algn="l" rtl="0">
              <a:spcBef>
                <a:spcPts val="1200"/>
              </a:spcBef>
              <a:spcAft>
                <a:spcPts val="0"/>
              </a:spcAft>
              <a:buNone/>
            </a:pPr>
            <a:r>
              <a:rPr lang="en" sz="1600" b="1" dirty="0">
                <a:latin typeface="Arial Black" panose="020B0A04020102020204" pitchFamily="34" charset="0"/>
              </a:rPr>
              <a:t>E: </a:t>
            </a:r>
            <a:r>
              <a:rPr lang="en" sz="1600" dirty="0"/>
              <a:t>Empathic style</a:t>
            </a:r>
            <a:endParaRPr sz="1600" dirty="0"/>
          </a:p>
          <a:p>
            <a:pPr marL="0" lvl="0" indent="0" algn="l" rtl="0">
              <a:spcBef>
                <a:spcPts val="1200"/>
              </a:spcBef>
              <a:spcAft>
                <a:spcPts val="0"/>
              </a:spcAft>
              <a:buNone/>
            </a:pPr>
            <a:r>
              <a:rPr lang="en" sz="1600" b="1" dirty="0">
                <a:latin typeface="Arial Black" panose="020B0A04020102020204" pitchFamily="34" charset="0"/>
              </a:rPr>
              <a:t>S: </a:t>
            </a:r>
            <a:r>
              <a:rPr lang="en" sz="1600" dirty="0"/>
              <a:t>Self-efficacy</a:t>
            </a:r>
            <a:endParaRPr sz="1600" dirty="0"/>
          </a:p>
          <a:p>
            <a:pPr marL="0" lvl="0" indent="0" algn="l" rtl="0">
              <a:spcBef>
                <a:spcPts val="1200"/>
              </a:spcBef>
              <a:spcAft>
                <a:spcPts val="1200"/>
              </a:spcAft>
              <a:buNone/>
            </a:pPr>
            <a:endParaRPr dirty="0"/>
          </a:p>
        </p:txBody>
      </p:sp>
      <p:pic>
        <p:nvPicPr>
          <p:cNvPr id="7" name="Picture 6">
            <a:extLst>
              <a:ext uri="{FF2B5EF4-FFF2-40B4-BE49-F238E27FC236}">
                <a16:creationId xmlns:a16="http://schemas.microsoft.com/office/drawing/2014/main" id="{695B3A53-AAAF-4A5C-8711-DED10CAF0EFD}"/>
              </a:ext>
            </a:extLst>
          </p:cNvPr>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Lst>
          </a:blip>
          <a:stretch>
            <a:fillRect/>
          </a:stretch>
        </p:blipFill>
        <p:spPr>
          <a:xfrm>
            <a:off x="2164975" y="1594801"/>
            <a:ext cx="4361196" cy="3653064"/>
          </a:xfrm>
          <a:prstGeom prst="rect">
            <a:avLst/>
          </a:prstGeom>
        </p:spPr>
      </p:pic>
      <p:pic>
        <p:nvPicPr>
          <p:cNvPr id="13" name="Picture 12">
            <a:extLst>
              <a:ext uri="{FF2B5EF4-FFF2-40B4-BE49-F238E27FC236}">
                <a16:creationId xmlns:a16="http://schemas.microsoft.com/office/drawing/2014/main" id="{B25226BE-8F7E-43EB-9B84-E672D3C55614}"/>
              </a:ext>
            </a:extLst>
          </p:cNvPr>
          <p:cNvPicPr>
            <a:picLocks noChangeAspect="1"/>
          </p:cNvPicPr>
          <p:nvPr/>
        </p:nvPicPr>
        <p:blipFill>
          <a:blip r:embed="rId5"/>
          <a:stretch>
            <a:fillRect/>
          </a:stretch>
        </p:blipFill>
        <p:spPr>
          <a:xfrm>
            <a:off x="4199731" y="163033"/>
            <a:ext cx="3406091" cy="14317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CF93E-887B-474E-91FF-30A411D477D6}"/>
              </a:ext>
            </a:extLst>
          </p:cNvPr>
          <p:cNvSpPr>
            <a:spLocks noGrp="1"/>
          </p:cNvSpPr>
          <p:nvPr>
            <p:ph type="title"/>
          </p:nvPr>
        </p:nvSpPr>
        <p:spPr>
          <a:xfrm>
            <a:off x="2374603" y="1967635"/>
            <a:ext cx="4394793" cy="1381286"/>
          </a:xfrm>
        </p:spPr>
        <p:txBody>
          <a:bodyPr>
            <a:normAutofit/>
          </a:bodyPr>
          <a:lstStyle/>
          <a:p>
            <a:r>
              <a:rPr lang="en-ZA" sz="4800" b="1" dirty="0">
                <a:solidFill>
                  <a:schemeClr val="accent1">
                    <a:lumMod val="50000"/>
                  </a:schemeClr>
                </a:solidFill>
              </a:rPr>
              <a:t>Scenario:</a:t>
            </a:r>
          </a:p>
        </p:txBody>
      </p:sp>
      <p:pic>
        <p:nvPicPr>
          <p:cNvPr id="6" name="Picture 5">
            <a:extLst>
              <a:ext uri="{FF2B5EF4-FFF2-40B4-BE49-F238E27FC236}">
                <a16:creationId xmlns:a16="http://schemas.microsoft.com/office/drawing/2014/main" id="{F1947B30-EE8F-4785-A04B-FA3736FA1DBC}"/>
              </a:ext>
            </a:extLst>
          </p:cNvPr>
          <p:cNvPicPr>
            <a:picLocks noChangeAspect="1"/>
          </p:cNvPicPr>
          <p:nvPr/>
        </p:nvPicPr>
        <p:blipFill>
          <a:blip r:embed="rId3">
            <a:duotone>
              <a:schemeClr val="bg2">
                <a:shade val="45000"/>
                <a:satMod val="135000"/>
              </a:schemeClr>
              <a:prstClr val="white"/>
            </a:duotone>
          </a:blip>
          <a:stretch>
            <a:fillRect/>
          </a:stretch>
        </p:blipFill>
        <p:spPr>
          <a:xfrm>
            <a:off x="3225210" y="2712246"/>
            <a:ext cx="2546169" cy="675003"/>
          </a:xfrm>
          <a:prstGeom prst="rect">
            <a:avLst/>
          </a:prstGeom>
        </p:spPr>
      </p:pic>
      <p:pic>
        <p:nvPicPr>
          <p:cNvPr id="8" name="Picture 7">
            <a:extLst>
              <a:ext uri="{FF2B5EF4-FFF2-40B4-BE49-F238E27FC236}">
                <a16:creationId xmlns:a16="http://schemas.microsoft.com/office/drawing/2014/main" id="{13298E39-C754-44E4-B20C-B7C78AAE211C}"/>
              </a:ext>
            </a:extLst>
          </p:cNvPr>
          <p:cNvPicPr>
            <a:picLocks noChangeAspect="1"/>
          </p:cNvPicPr>
          <p:nvPr/>
        </p:nvPicPr>
        <p:blipFill>
          <a:blip r:embed="rId4"/>
          <a:stretch>
            <a:fillRect/>
          </a:stretch>
        </p:blipFill>
        <p:spPr>
          <a:xfrm>
            <a:off x="70883" y="532982"/>
            <a:ext cx="3338623" cy="4465212"/>
          </a:xfrm>
          <a:prstGeom prst="rect">
            <a:avLst/>
          </a:prstGeom>
        </p:spPr>
      </p:pic>
      <p:pic>
        <p:nvPicPr>
          <p:cNvPr id="14" name="Picture 13">
            <a:extLst>
              <a:ext uri="{FF2B5EF4-FFF2-40B4-BE49-F238E27FC236}">
                <a16:creationId xmlns:a16="http://schemas.microsoft.com/office/drawing/2014/main" id="{2968A0CB-8A71-47E8-8934-9A9565A81CBA}"/>
              </a:ext>
            </a:extLst>
          </p:cNvPr>
          <p:cNvPicPr>
            <a:picLocks noChangeAspect="1"/>
          </p:cNvPicPr>
          <p:nvPr/>
        </p:nvPicPr>
        <p:blipFill>
          <a:blip r:embed="rId5"/>
          <a:stretch>
            <a:fillRect/>
          </a:stretch>
        </p:blipFill>
        <p:spPr>
          <a:xfrm>
            <a:off x="5918791" y="186499"/>
            <a:ext cx="3225209" cy="4943558"/>
          </a:xfrm>
          <a:prstGeom prst="rect">
            <a:avLst/>
          </a:prstGeom>
        </p:spPr>
      </p:pic>
    </p:spTree>
    <p:extLst>
      <p:ext uri="{BB962C8B-B14F-4D97-AF65-F5344CB8AC3E}">
        <p14:creationId xmlns:p14="http://schemas.microsoft.com/office/powerpoint/2010/main" val="42629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solidFill>
                  <a:schemeClr val="accent1">
                    <a:lumMod val="50000"/>
                  </a:schemeClr>
                </a:solidFill>
              </a:rPr>
              <a:t>Motivational interviewing is effective in...</a:t>
            </a:r>
            <a:endParaRPr b="1" dirty="0">
              <a:solidFill>
                <a:schemeClr val="accent1">
                  <a:lumMod val="50000"/>
                </a:schemeClr>
              </a:solidFill>
            </a:endParaRPr>
          </a:p>
        </p:txBody>
      </p:sp>
      <p:sp>
        <p:nvSpPr>
          <p:cNvPr id="95" name="Google Shape;95;p18"/>
          <p:cNvSpPr txBox="1">
            <a:spLocks noGrp="1"/>
          </p:cNvSpPr>
          <p:nvPr>
            <p:ph type="body" idx="1"/>
          </p:nvPr>
        </p:nvSpPr>
        <p:spPr>
          <a:xfrm>
            <a:off x="4424935" y="1755375"/>
            <a:ext cx="4166400" cy="4098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dirty="0"/>
              <a:t>Smoking cessation</a:t>
            </a:r>
            <a:endParaRPr dirty="0"/>
          </a:p>
          <a:p>
            <a:pPr marL="457200" lvl="0" indent="-311150" algn="l" rtl="0">
              <a:spcBef>
                <a:spcPts val="0"/>
              </a:spcBef>
              <a:spcAft>
                <a:spcPts val="0"/>
              </a:spcAft>
              <a:buSzPts val="1300"/>
              <a:buChar char="●"/>
            </a:pPr>
            <a:r>
              <a:rPr lang="en" dirty="0"/>
              <a:t>Medication compliance </a:t>
            </a:r>
            <a:endParaRPr dirty="0"/>
          </a:p>
          <a:p>
            <a:pPr marL="457200" lvl="0" indent="-311150" algn="l" rtl="0">
              <a:spcBef>
                <a:spcPts val="0"/>
              </a:spcBef>
              <a:spcAft>
                <a:spcPts val="0"/>
              </a:spcAft>
              <a:buSzPts val="1300"/>
              <a:buChar char="●"/>
            </a:pPr>
            <a:r>
              <a:rPr lang="en" dirty="0"/>
              <a:t>Diabetes management</a:t>
            </a:r>
            <a:endParaRPr dirty="0"/>
          </a:p>
          <a:p>
            <a:pPr marL="457200" lvl="0" indent="-311150" algn="l" rtl="0">
              <a:spcBef>
                <a:spcPts val="0"/>
              </a:spcBef>
              <a:spcAft>
                <a:spcPts val="0"/>
              </a:spcAft>
              <a:buSzPts val="1300"/>
              <a:buChar char="●"/>
            </a:pPr>
            <a:r>
              <a:rPr lang="en" dirty="0"/>
              <a:t>AIDS risk reduction</a:t>
            </a:r>
            <a:endParaRPr dirty="0"/>
          </a:p>
          <a:p>
            <a:pPr marL="457200" lvl="0" indent="-311150" algn="l" rtl="0">
              <a:spcBef>
                <a:spcPts val="0"/>
              </a:spcBef>
              <a:spcAft>
                <a:spcPts val="0"/>
              </a:spcAft>
              <a:buSzPts val="1300"/>
              <a:buChar char="●"/>
            </a:pPr>
            <a:r>
              <a:rPr lang="en" dirty="0"/>
              <a:t>Eating disorders </a:t>
            </a:r>
            <a:endParaRPr dirty="0"/>
          </a:p>
          <a:p>
            <a:pPr marL="457200" lvl="0" indent="-311150" algn="l" rtl="0">
              <a:spcBef>
                <a:spcPts val="0"/>
              </a:spcBef>
              <a:spcAft>
                <a:spcPts val="0"/>
              </a:spcAft>
              <a:buSzPts val="1300"/>
              <a:buChar char="●"/>
            </a:pPr>
            <a:r>
              <a:rPr lang="en" dirty="0"/>
              <a:t>Dietary changes </a:t>
            </a:r>
            <a:endParaRPr dirty="0"/>
          </a:p>
          <a:p>
            <a:pPr marL="457200" lvl="0" indent="-311150" algn="l" rtl="0">
              <a:spcBef>
                <a:spcPts val="0"/>
              </a:spcBef>
              <a:spcAft>
                <a:spcPts val="0"/>
              </a:spcAft>
              <a:buSzPts val="1300"/>
              <a:buChar char="●"/>
            </a:pPr>
            <a:r>
              <a:rPr lang="en" dirty="0"/>
              <a:t>Substance abuse</a:t>
            </a:r>
            <a:endParaRPr dirty="0"/>
          </a:p>
          <a:p>
            <a:pPr marL="457200" lvl="0" indent="-311150" algn="l" rtl="0">
              <a:spcBef>
                <a:spcPts val="0"/>
              </a:spcBef>
              <a:spcAft>
                <a:spcPts val="0"/>
              </a:spcAft>
              <a:buSzPts val="1300"/>
              <a:buChar char="●"/>
            </a:pPr>
            <a:r>
              <a:rPr lang="en" dirty="0"/>
              <a:t>etc…..</a:t>
            </a:r>
            <a:endParaRPr dirty="0"/>
          </a:p>
        </p:txBody>
      </p:sp>
      <p:pic>
        <p:nvPicPr>
          <p:cNvPr id="3" name="Picture 2">
            <a:extLst>
              <a:ext uri="{FF2B5EF4-FFF2-40B4-BE49-F238E27FC236}">
                <a16:creationId xmlns:a16="http://schemas.microsoft.com/office/drawing/2014/main" id="{23EAB111-A0D8-4F69-AC60-4E32FCE106E7}"/>
              </a:ext>
            </a:extLst>
          </p:cNvPr>
          <p:cNvPicPr>
            <a:picLocks noChangeAspect="1"/>
          </p:cNvPicPr>
          <p:nvPr/>
        </p:nvPicPr>
        <p:blipFill>
          <a:blip r:embed="rId3">
            <a:duotone>
              <a:schemeClr val="accent4">
                <a:shade val="45000"/>
                <a:satMod val="135000"/>
              </a:schemeClr>
              <a:prstClr val="white"/>
            </a:duotone>
          </a:blip>
          <a:stretch>
            <a:fillRect/>
          </a:stretch>
        </p:blipFill>
        <p:spPr>
          <a:xfrm>
            <a:off x="900693" y="2281921"/>
            <a:ext cx="2900957" cy="2726899"/>
          </a:xfrm>
          <a:prstGeom prst="rect">
            <a:avLst/>
          </a:prstGeom>
        </p:spPr>
      </p:pic>
      <p:pic>
        <p:nvPicPr>
          <p:cNvPr id="5" name="Picture 4">
            <a:extLst>
              <a:ext uri="{FF2B5EF4-FFF2-40B4-BE49-F238E27FC236}">
                <a16:creationId xmlns:a16="http://schemas.microsoft.com/office/drawing/2014/main" id="{F6EA8A88-7848-424F-9B8F-ED463EB5BDBA}"/>
              </a:ext>
            </a:extLst>
          </p:cNvPr>
          <p:cNvPicPr>
            <a:picLocks noChangeAspect="1"/>
          </p:cNvPicPr>
          <p:nvPr/>
        </p:nvPicPr>
        <p:blipFill>
          <a:blip r:embed="rId4">
            <a:duotone>
              <a:schemeClr val="accent4">
                <a:shade val="45000"/>
                <a:satMod val="135000"/>
              </a:schemeClr>
              <a:prstClr val="white"/>
            </a:duotone>
          </a:blip>
          <a:stretch>
            <a:fillRect/>
          </a:stretch>
        </p:blipFill>
        <p:spPr>
          <a:xfrm>
            <a:off x="5050254" y="87735"/>
            <a:ext cx="1375217" cy="1375217"/>
          </a:xfrm>
          <a:prstGeom prst="rect">
            <a:avLst/>
          </a:prstGeom>
        </p:spPr>
      </p:pic>
      <p:pic>
        <p:nvPicPr>
          <p:cNvPr id="7" name="Picture 6">
            <a:extLst>
              <a:ext uri="{FF2B5EF4-FFF2-40B4-BE49-F238E27FC236}">
                <a16:creationId xmlns:a16="http://schemas.microsoft.com/office/drawing/2014/main" id="{E8811338-87BA-4E87-A565-9DDC1C64F677}"/>
              </a:ext>
            </a:extLst>
          </p:cNvPr>
          <p:cNvPicPr>
            <a:picLocks noChangeAspect="1"/>
          </p:cNvPicPr>
          <p:nvPr/>
        </p:nvPicPr>
        <p:blipFill>
          <a:blip r:embed="rId5">
            <a:duotone>
              <a:schemeClr val="accent4">
                <a:shade val="45000"/>
                <a:satMod val="135000"/>
              </a:schemeClr>
              <a:prstClr val="white"/>
            </a:duotone>
          </a:blip>
          <a:stretch>
            <a:fillRect/>
          </a:stretch>
        </p:blipFill>
        <p:spPr>
          <a:xfrm>
            <a:off x="7050789" y="543927"/>
            <a:ext cx="1781486" cy="2096829"/>
          </a:xfrm>
          <a:prstGeom prst="rect">
            <a:avLst/>
          </a:prstGeom>
        </p:spPr>
      </p:pic>
      <p:pic>
        <p:nvPicPr>
          <p:cNvPr id="9" name="Picture 8">
            <a:extLst>
              <a:ext uri="{FF2B5EF4-FFF2-40B4-BE49-F238E27FC236}">
                <a16:creationId xmlns:a16="http://schemas.microsoft.com/office/drawing/2014/main" id="{DBB5D522-03C6-42CA-AF55-32C641265924}"/>
              </a:ext>
            </a:extLst>
          </p:cNvPr>
          <p:cNvPicPr>
            <a:picLocks noChangeAspect="1"/>
          </p:cNvPicPr>
          <p:nvPr/>
        </p:nvPicPr>
        <p:blipFill>
          <a:blip r:embed="rId6">
            <a:duotone>
              <a:schemeClr val="accent4">
                <a:shade val="45000"/>
                <a:satMod val="135000"/>
              </a:schemeClr>
              <a:prstClr val="white"/>
            </a:duotone>
          </a:blip>
          <a:stretch>
            <a:fillRect/>
          </a:stretch>
        </p:blipFill>
        <p:spPr>
          <a:xfrm>
            <a:off x="6079321" y="2545746"/>
            <a:ext cx="3872753" cy="25717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24743" y="715489"/>
            <a:ext cx="5344796"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b="1" dirty="0">
                <a:solidFill>
                  <a:schemeClr val="accent1">
                    <a:lumMod val="50000"/>
                  </a:schemeClr>
                </a:solidFill>
              </a:rPr>
              <a:t>But, does it work?</a:t>
            </a:r>
            <a:endParaRPr sz="3600" b="1" dirty="0">
              <a:solidFill>
                <a:schemeClr val="accent1">
                  <a:lumMod val="50000"/>
                </a:schemeClr>
              </a:solidFill>
            </a:endParaRPr>
          </a:p>
        </p:txBody>
      </p:sp>
      <p:sp>
        <p:nvSpPr>
          <p:cNvPr id="101" name="Google Shape;101;p19"/>
          <p:cNvSpPr txBox="1">
            <a:spLocks noGrp="1"/>
          </p:cNvSpPr>
          <p:nvPr>
            <p:ph type="body" idx="1"/>
          </p:nvPr>
        </p:nvSpPr>
        <p:spPr>
          <a:xfrm>
            <a:off x="4766327" y="1755375"/>
            <a:ext cx="4010400" cy="3646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500" b="1" dirty="0"/>
              <a:t>Yes. </a:t>
            </a:r>
            <a:r>
              <a:rPr lang="en" sz="1500" dirty="0"/>
              <a:t>According to Rubak, Sandboek, Lauritzen and Christensen, 80% of studies reviewed in a systematic review and meta-analysis study showed that motivational interviewing is effective in changing patient’s behaviour. It also shows that it outperforms traditional advice.</a:t>
            </a:r>
            <a:endParaRPr sz="1500" dirty="0"/>
          </a:p>
        </p:txBody>
      </p:sp>
      <p:pic>
        <p:nvPicPr>
          <p:cNvPr id="3" name="Picture 2">
            <a:extLst>
              <a:ext uri="{FF2B5EF4-FFF2-40B4-BE49-F238E27FC236}">
                <a16:creationId xmlns:a16="http://schemas.microsoft.com/office/drawing/2014/main" id="{72123F49-3A06-4940-98C1-3ADD59E24604}"/>
              </a:ext>
            </a:extLst>
          </p:cNvPr>
          <p:cNvPicPr>
            <a:picLocks noChangeAspect="1"/>
          </p:cNvPicPr>
          <p:nvPr/>
        </p:nvPicPr>
        <p:blipFill>
          <a:blip r:embed="rId3"/>
          <a:stretch>
            <a:fillRect/>
          </a:stretch>
        </p:blipFill>
        <p:spPr>
          <a:xfrm>
            <a:off x="566850" y="2188977"/>
            <a:ext cx="3451375" cy="2070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B0AA36A-C7E3-4796-9812-F09EC7CECF45}"/>
              </a:ext>
            </a:extLst>
          </p:cNvPr>
          <p:cNvPicPr>
            <a:picLocks noChangeAspect="1"/>
          </p:cNvPicPr>
          <p:nvPr/>
        </p:nvPicPr>
        <p:blipFill>
          <a:blip r:embed="rId4"/>
          <a:stretch>
            <a:fillRect/>
          </a:stretch>
        </p:blipFill>
        <p:spPr>
          <a:xfrm>
            <a:off x="5903546" y="3627319"/>
            <a:ext cx="1305329" cy="11546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297548" y="281185"/>
            <a:ext cx="4607605"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000" b="1" dirty="0">
                <a:solidFill>
                  <a:schemeClr val="accent1">
                    <a:lumMod val="50000"/>
                  </a:schemeClr>
                </a:solidFill>
              </a:rPr>
              <a:t>MI misconceptions</a:t>
            </a:r>
            <a:endParaRPr sz="4000" b="1" dirty="0">
              <a:solidFill>
                <a:schemeClr val="accent1">
                  <a:lumMod val="50000"/>
                </a:schemeClr>
              </a:solidFill>
            </a:endParaRPr>
          </a:p>
        </p:txBody>
      </p:sp>
      <p:sp>
        <p:nvSpPr>
          <p:cNvPr id="107" name="Google Shape;107;p20"/>
          <p:cNvSpPr txBox="1">
            <a:spLocks noGrp="1"/>
          </p:cNvSpPr>
          <p:nvPr>
            <p:ph type="body" idx="1"/>
          </p:nvPr>
        </p:nvSpPr>
        <p:spPr>
          <a:xfrm>
            <a:off x="4977600" y="1669178"/>
            <a:ext cx="4166400" cy="40986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AutoNum type="arabicPeriod"/>
            </a:pPr>
            <a:r>
              <a:rPr lang="en" sz="1700" dirty="0"/>
              <a:t>MI is </a:t>
            </a:r>
            <a:r>
              <a:rPr lang="en" sz="1700" b="1" dirty="0"/>
              <a:t>not</a:t>
            </a:r>
            <a:r>
              <a:rPr lang="en" sz="1700" dirty="0"/>
              <a:t> a way of tricking people into doing what they don’t want to do</a:t>
            </a:r>
            <a:endParaRPr sz="1700" dirty="0"/>
          </a:p>
          <a:p>
            <a:pPr marL="457200" lvl="0" indent="-336550" algn="l" rtl="0">
              <a:spcBef>
                <a:spcPts val="0"/>
              </a:spcBef>
              <a:spcAft>
                <a:spcPts val="0"/>
              </a:spcAft>
              <a:buSzPts val="1700"/>
              <a:buAutoNum type="arabicPeriod"/>
            </a:pPr>
            <a:r>
              <a:rPr lang="en" sz="1700" dirty="0"/>
              <a:t>MI is </a:t>
            </a:r>
            <a:r>
              <a:rPr lang="en" sz="1700" b="1" dirty="0"/>
              <a:t>not</a:t>
            </a:r>
            <a:r>
              <a:rPr lang="en" sz="1700" dirty="0"/>
              <a:t> a form of cognitive-behavior therapy</a:t>
            </a:r>
            <a:endParaRPr sz="1700" dirty="0"/>
          </a:p>
          <a:p>
            <a:pPr marL="457200" lvl="0" indent="-336550" algn="l" rtl="0">
              <a:spcBef>
                <a:spcPts val="0"/>
              </a:spcBef>
              <a:spcAft>
                <a:spcPts val="0"/>
              </a:spcAft>
              <a:buSzPts val="1700"/>
              <a:buAutoNum type="arabicPeriod"/>
            </a:pPr>
            <a:r>
              <a:rPr lang="en" sz="1700" dirty="0"/>
              <a:t>MI is </a:t>
            </a:r>
            <a:r>
              <a:rPr lang="en" sz="1700" b="1" dirty="0"/>
              <a:t>not</a:t>
            </a:r>
            <a:r>
              <a:rPr lang="en" sz="1700" dirty="0"/>
              <a:t> just client-centered counseling</a:t>
            </a:r>
            <a:endParaRPr sz="1700" dirty="0"/>
          </a:p>
          <a:p>
            <a:pPr marL="457200" lvl="0" indent="-336550" algn="l" rtl="0">
              <a:spcBef>
                <a:spcPts val="0"/>
              </a:spcBef>
              <a:spcAft>
                <a:spcPts val="0"/>
              </a:spcAft>
              <a:buSzPts val="1700"/>
              <a:buAutoNum type="arabicPeriod"/>
            </a:pPr>
            <a:r>
              <a:rPr lang="en" sz="1700" dirty="0"/>
              <a:t>MI is </a:t>
            </a:r>
            <a:r>
              <a:rPr lang="en" sz="1700" b="1" dirty="0"/>
              <a:t>not</a:t>
            </a:r>
            <a:r>
              <a:rPr lang="en" sz="1700" dirty="0"/>
              <a:t> a panacea (solution/remedy to all difficulties/diseases)</a:t>
            </a:r>
            <a:endParaRPr sz="1700"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pic>
        <p:nvPicPr>
          <p:cNvPr id="3" name="Picture 2">
            <a:extLst>
              <a:ext uri="{FF2B5EF4-FFF2-40B4-BE49-F238E27FC236}">
                <a16:creationId xmlns:a16="http://schemas.microsoft.com/office/drawing/2014/main" id="{2B41BD75-C573-4865-9488-565C10E5747C}"/>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303503" y="1987093"/>
            <a:ext cx="3156407" cy="3156407"/>
          </a:xfrm>
          <a:prstGeom prst="rect">
            <a:avLst/>
          </a:prstGeom>
        </p:spPr>
      </p:pic>
    </p:spTree>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1630</TotalTime>
  <Words>2741</Words>
  <Application>Microsoft Macintosh PowerPoint</Application>
  <PresentationFormat>On-screen Show (16:9)</PresentationFormat>
  <Paragraphs>135</Paragraphs>
  <Slides>15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Times New Roman</vt:lpstr>
      <vt:lpstr>Calibri</vt:lpstr>
      <vt:lpstr>Arial Black</vt:lpstr>
      <vt:lpstr>Corbel</vt:lpstr>
      <vt:lpstr>Arial</vt:lpstr>
      <vt:lpstr>Century Schoolbook</vt:lpstr>
      <vt:lpstr>Open Sans</vt:lpstr>
      <vt:lpstr>Symbol</vt:lpstr>
      <vt:lpstr>Feathered</vt:lpstr>
      <vt:lpstr>Motivational interviewing</vt:lpstr>
      <vt:lpstr>What is it and what is it’s purpose?</vt:lpstr>
      <vt:lpstr>Where does it come from?</vt:lpstr>
      <vt:lpstr>The Principles</vt:lpstr>
      <vt:lpstr>Techniques:</vt:lpstr>
      <vt:lpstr>Scenario:</vt:lpstr>
      <vt:lpstr>Motivational interviewing is effective in...</vt:lpstr>
      <vt:lpstr>But, does it work?</vt:lpstr>
      <vt:lpstr>MI misconceptions</vt:lpstr>
      <vt:lpstr>South African context  and Limitations</vt:lpstr>
      <vt:lpstr>Take home messages</vt:lpstr>
      <vt:lpstr>References </vt:lpstr>
      <vt:lpstr>Case:</vt:lpstr>
      <vt:lpstr>Thank you!</vt:lpstr>
      <vt:lpstr>QUESTONS?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Motivational interviewing</dc:title>
  <dc:creator>Carlota</dc:creator>
  <cp:lastModifiedBy>Nakisa Quma</cp:lastModifiedBy>
  <cp:revision>39</cp:revision>
  <dcterms:modified xsi:type="dcterms:W3CDTF">2021-02-09T21:32:20Z</dcterms:modified>
</cp:coreProperties>
</file>