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85" r:id="rId3"/>
    <p:sldId id="288" r:id="rId4"/>
    <p:sldId id="289" r:id="rId5"/>
    <p:sldId id="290" r:id="rId6"/>
    <p:sldId id="291" r:id="rId7"/>
    <p:sldId id="292" r:id="rId8"/>
    <p:sldId id="257" r:id="rId9"/>
    <p:sldId id="258" r:id="rId10"/>
    <p:sldId id="259" r:id="rId11"/>
    <p:sldId id="261"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6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3788" autoAdjust="0"/>
  </p:normalViewPr>
  <p:slideViewPr>
    <p:cSldViewPr snapToGrid="0">
      <p:cViewPr varScale="1">
        <p:scale>
          <a:sx n="68" d="100"/>
          <a:sy n="68" d="100"/>
        </p:scale>
        <p:origin x="53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C7FBD-3A62-4DD8-B3AC-7A4014381A0E}"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ZA"/>
        </a:p>
      </dgm:t>
    </dgm:pt>
    <dgm:pt modelId="{6FEC4EBC-50CB-405A-8291-DAB064053724}">
      <dgm:prSet phldrT="[Text]"/>
      <dgm:spPr/>
      <dgm:t>
        <a:bodyPr/>
        <a:lstStyle/>
        <a:p>
          <a:r>
            <a:rPr lang="en-ZA" dirty="0">
              <a:latin typeface="+mj-lt"/>
            </a:rPr>
            <a:t>Management</a:t>
          </a:r>
        </a:p>
      </dgm:t>
    </dgm:pt>
    <dgm:pt modelId="{DF312853-1C16-472E-A1AC-21895241B723}" type="parTrans" cxnId="{BDAC2F0B-5278-4E00-A9BE-A028B8CA4006}">
      <dgm:prSet/>
      <dgm:spPr/>
      <dgm:t>
        <a:bodyPr/>
        <a:lstStyle/>
        <a:p>
          <a:endParaRPr lang="en-ZA"/>
        </a:p>
      </dgm:t>
    </dgm:pt>
    <dgm:pt modelId="{3EDC078D-BFD8-4A43-9BB4-1D1B38C2BDA5}" type="sibTrans" cxnId="{BDAC2F0B-5278-4E00-A9BE-A028B8CA4006}">
      <dgm:prSet/>
      <dgm:spPr/>
      <dgm:t>
        <a:bodyPr/>
        <a:lstStyle/>
        <a:p>
          <a:endParaRPr lang="en-ZA"/>
        </a:p>
      </dgm:t>
    </dgm:pt>
    <dgm:pt modelId="{A80FAC01-B389-47AB-95CC-779F2C2476AE}">
      <dgm:prSet phldrT="[Text]" custT="1"/>
      <dgm:spPr/>
      <dgm:t>
        <a:bodyPr/>
        <a:lstStyle/>
        <a:p>
          <a:r>
            <a:rPr lang="en-ZA" sz="4400" dirty="0"/>
            <a:t>Stable</a:t>
          </a:r>
        </a:p>
      </dgm:t>
    </dgm:pt>
    <dgm:pt modelId="{18868728-D00D-4C00-A19B-B38EB8E4868F}" type="parTrans" cxnId="{50052A1F-C325-4336-908C-A6973C675AF2}">
      <dgm:prSet/>
      <dgm:spPr/>
      <dgm:t>
        <a:bodyPr/>
        <a:lstStyle/>
        <a:p>
          <a:endParaRPr lang="en-ZA"/>
        </a:p>
      </dgm:t>
    </dgm:pt>
    <dgm:pt modelId="{678DF39D-9C0F-47C3-9120-7CD0C5910785}" type="sibTrans" cxnId="{50052A1F-C325-4336-908C-A6973C675AF2}">
      <dgm:prSet/>
      <dgm:spPr/>
      <dgm:t>
        <a:bodyPr/>
        <a:lstStyle/>
        <a:p>
          <a:endParaRPr lang="en-ZA"/>
        </a:p>
      </dgm:t>
    </dgm:pt>
    <dgm:pt modelId="{B4163C87-E762-406D-8998-6A72E0B5A7EF}">
      <dgm:prSet phldrT="[Text]" custT="1"/>
      <dgm:spPr/>
      <dgm:t>
        <a:bodyPr/>
        <a:lstStyle/>
        <a:p>
          <a:r>
            <a:rPr lang="en-ZA" sz="4400" dirty="0"/>
            <a:t>Exacerbation</a:t>
          </a:r>
        </a:p>
      </dgm:t>
    </dgm:pt>
    <dgm:pt modelId="{57C98798-D1E3-4638-9060-34D574979FF5}" type="parTrans" cxnId="{ACA4A75E-905D-4DBC-92D8-9E80C0456498}">
      <dgm:prSet/>
      <dgm:spPr/>
      <dgm:t>
        <a:bodyPr/>
        <a:lstStyle/>
        <a:p>
          <a:endParaRPr lang="en-ZA"/>
        </a:p>
      </dgm:t>
    </dgm:pt>
    <dgm:pt modelId="{FC33A62A-602E-4F5D-AFCD-0E5540401663}" type="sibTrans" cxnId="{ACA4A75E-905D-4DBC-92D8-9E80C0456498}">
      <dgm:prSet/>
      <dgm:spPr/>
      <dgm:t>
        <a:bodyPr/>
        <a:lstStyle/>
        <a:p>
          <a:endParaRPr lang="en-ZA"/>
        </a:p>
      </dgm:t>
    </dgm:pt>
    <dgm:pt modelId="{D772AD0A-DC15-4366-BC70-32416D20099B}" type="pres">
      <dgm:prSet presAssocID="{5E8C7FBD-3A62-4DD8-B3AC-7A4014381A0E}" presName="hierChild1" presStyleCnt="0">
        <dgm:presLayoutVars>
          <dgm:orgChart val="1"/>
          <dgm:chPref val="1"/>
          <dgm:dir/>
          <dgm:animOne val="branch"/>
          <dgm:animLvl val="lvl"/>
          <dgm:resizeHandles/>
        </dgm:presLayoutVars>
      </dgm:prSet>
      <dgm:spPr/>
    </dgm:pt>
    <dgm:pt modelId="{BE510E73-D25C-48B3-ADBB-BE4EE4080206}" type="pres">
      <dgm:prSet presAssocID="{6FEC4EBC-50CB-405A-8291-DAB064053724}" presName="hierRoot1" presStyleCnt="0">
        <dgm:presLayoutVars>
          <dgm:hierBranch val="init"/>
        </dgm:presLayoutVars>
      </dgm:prSet>
      <dgm:spPr/>
    </dgm:pt>
    <dgm:pt modelId="{277E9033-289B-40B7-881E-3DAE66666E85}" type="pres">
      <dgm:prSet presAssocID="{6FEC4EBC-50CB-405A-8291-DAB064053724}" presName="rootComposite1" presStyleCnt="0"/>
      <dgm:spPr/>
    </dgm:pt>
    <dgm:pt modelId="{A281B100-DD0B-49BB-9A05-C3CC6EDFFB61}" type="pres">
      <dgm:prSet presAssocID="{6FEC4EBC-50CB-405A-8291-DAB064053724}" presName="rootText1" presStyleLbl="node0" presStyleIdx="0" presStyleCnt="1">
        <dgm:presLayoutVars>
          <dgm:chPref val="3"/>
        </dgm:presLayoutVars>
      </dgm:prSet>
      <dgm:spPr/>
    </dgm:pt>
    <dgm:pt modelId="{6ADF4D99-535B-42D2-B15E-12050DE0E6F7}" type="pres">
      <dgm:prSet presAssocID="{6FEC4EBC-50CB-405A-8291-DAB064053724}" presName="rootConnector1" presStyleLbl="node1" presStyleIdx="0" presStyleCnt="0"/>
      <dgm:spPr/>
    </dgm:pt>
    <dgm:pt modelId="{DE6BEA01-097B-4722-9829-070F2C0B698D}" type="pres">
      <dgm:prSet presAssocID="{6FEC4EBC-50CB-405A-8291-DAB064053724}" presName="hierChild2" presStyleCnt="0"/>
      <dgm:spPr/>
    </dgm:pt>
    <dgm:pt modelId="{0D3CF706-1F7E-489C-8AE3-955BD006FD75}" type="pres">
      <dgm:prSet presAssocID="{18868728-D00D-4C00-A19B-B38EB8E4868F}" presName="Name37" presStyleLbl="parChTrans1D2" presStyleIdx="0" presStyleCnt="2"/>
      <dgm:spPr/>
    </dgm:pt>
    <dgm:pt modelId="{F92C6E99-6458-42C9-8F50-63BF4728FF23}" type="pres">
      <dgm:prSet presAssocID="{A80FAC01-B389-47AB-95CC-779F2C2476AE}" presName="hierRoot2" presStyleCnt="0">
        <dgm:presLayoutVars>
          <dgm:hierBranch val="init"/>
        </dgm:presLayoutVars>
      </dgm:prSet>
      <dgm:spPr/>
    </dgm:pt>
    <dgm:pt modelId="{1AE57147-EBA7-4D9E-BC18-0296E6E9EC92}" type="pres">
      <dgm:prSet presAssocID="{A80FAC01-B389-47AB-95CC-779F2C2476AE}" presName="rootComposite" presStyleCnt="0"/>
      <dgm:spPr/>
    </dgm:pt>
    <dgm:pt modelId="{404D09A7-C3CB-4DDD-8182-6900231D8424}" type="pres">
      <dgm:prSet presAssocID="{A80FAC01-B389-47AB-95CC-779F2C2476AE}" presName="rootText" presStyleLbl="node2" presStyleIdx="0" presStyleCnt="2">
        <dgm:presLayoutVars>
          <dgm:chPref val="3"/>
        </dgm:presLayoutVars>
      </dgm:prSet>
      <dgm:spPr/>
    </dgm:pt>
    <dgm:pt modelId="{54275120-0506-4268-A3F2-6D9B79ABDD0C}" type="pres">
      <dgm:prSet presAssocID="{A80FAC01-B389-47AB-95CC-779F2C2476AE}" presName="rootConnector" presStyleLbl="node2" presStyleIdx="0" presStyleCnt="2"/>
      <dgm:spPr/>
    </dgm:pt>
    <dgm:pt modelId="{BD2BB13E-3DD8-43DF-8A29-38741109F0F9}" type="pres">
      <dgm:prSet presAssocID="{A80FAC01-B389-47AB-95CC-779F2C2476AE}" presName="hierChild4" presStyleCnt="0"/>
      <dgm:spPr/>
    </dgm:pt>
    <dgm:pt modelId="{02FD9BA6-332A-4279-92A2-72913662A039}" type="pres">
      <dgm:prSet presAssocID="{A80FAC01-B389-47AB-95CC-779F2C2476AE}" presName="hierChild5" presStyleCnt="0"/>
      <dgm:spPr/>
    </dgm:pt>
    <dgm:pt modelId="{1B1F514A-EC23-422C-B69D-73BE2F2A468E}" type="pres">
      <dgm:prSet presAssocID="{57C98798-D1E3-4638-9060-34D574979FF5}" presName="Name37" presStyleLbl="parChTrans1D2" presStyleIdx="1" presStyleCnt="2"/>
      <dgm:spPr/>
    </dgm:pt>
    <dgm:pt modelId="{A2086549-7C46-4ADD-BC73-A746F00F8A78}" type="pres">
      <dgm:prSet presAssocID="{B4163C87-E762-406D-8998-6A72E0B5A7EF}" presName="hierRoot2" presStyleCnt="0">
        <dgm:presLayoutVars>
          <dgm:hierBranch val="init"/>
        </dgm:presLayoutVars>
      </dgm:prSet>
      <dgm:spPr/>
    </dgm:pt>
    <dgm:pt modelId="{0C2122AF-F5E4-4E63-B894-4093EA44A992}" type="pres">
      <dgm:prSet presAssocID="{B4163C87-E762-406D-8998-6A72E0B5A7EF}" presName="rootComposite" presStyleCnt="0"/>
      <dgm:spPr/>
    </dgm:pt>
    <dgm:pt modelId="{ED9CA717-9D63-481A-8E18-D115D8C76FE3}" type="pres">
      <dgm:prSet presAssocID="{B4163C87-E762-406D-8998-6A72E0B5A7EF}" presName="rootText" presStyleLbl="node2" presStyleIdx="1" presStyleCnt="2">
        <dgm:presLayoutVars>
          <dgm:chPref val="3"/>
        </dgm:presLayoutVars>
      </dgm:prSet>
      <dgm:spPr/>
    </dgm:pt>
    <dgm:pt modelId="{E0BA5324-7D7D-4CA5-94AF-3F9760AE79D7}" type="pres">
      <dgm:prSet presAssocID="{B4163C87-E762-406D-8998-6A72E0B5A7EF}" presName="rootConnector" presStyleLbl="node2" presStyleIdx="1" presStyleCnt="2"/>
      <dgm:spPr/>
    </dgm:pt>
    <dgm:pt modelId="{3E03C720-7101-4E41-A8A0-417C110D963F}" type="pres">
      <dgm:prSet presAssocID="{B4163C87-E762-406D-8998-6A72E0B5A7EF}" presName="hierChild4" presStyleCnt="0"/>
      <dgm:spPr/>
    </dgm:pt>
    <dgm:pt modelId="{3E50B43D-31F9-4AC0-8173-0DD4ECF9A6CA}" type="pres">
      <dgm:prSet presAssocID="{B4163C87-E762-406D-8998-6A72E0B5A7EF}" presName="hierChild5" presStyleCnt="0"/>
      <dgm:spPr/>
    </dgm:pt>
    <dgm:pt modelId="{C4662A1C-6681-4C76-9876-AD6C5664CE83}" type="pres">
      <dgm:prSet presAssocID="{6FEC4EBC-50CB-405A-8291-DAB064053724}" presName="hierChild3" presStyleCnt="0"/>
      <dgm:spPr/>
    </dgm:pt>
  </dgm:ptLst>
  <dgm:cxnLst>
    <dgm:cxn modelId="{BDAC2F0B-5278-4E00-A9BE-A028B8CA4006}" srcId="{5E8C7FBD-3A62-4DD8-B3AC-7A4014381A0E}" destId="{6FEC4EBC-50CB-405A-8291-DAB064053724}" srcOrd="0" destOrd="0" parTransId="{DF312853-1C16-472E-A1AC-21895241B723}" sibTransId="{3EDC078D-BFD8-4A43-9BB4-1D1B38C2BDA5}"/>
    <dgm:cxn modelId="{9F545C0C-14AF-4982-A86E-57C4EE25DBC6}" type="presOf" srcId="{A80FAC01-B389-47AB-95CC-779F2C2476AE}" destId="{404D09A7-C3CB-4DDD-8182-6900231D8424}" srcOrd="0" destOrd="0" presId="urn:microsoft.com/office/officeart/2005/8/layout/orgChart1"/>
    <dgm:cxn modelId="{50052A1F-C325-4336-908C-A6973C675AF2}" srcId="{6FEC4EBC-50CB-405A-8291-DAB064053724}" destId="{A80FAC01-B389-47AB-95CC-779F2C2476AE}" srcOrd="0" destOrd="0" parTransId="{18868728-D00D-4C00-A19B-B38EB8E4868F}" sibTransId="{678DF39D-9C0F-47C3-9120-7CD0C5910785}"/>
    <dgm:cxn modelId="{4106C227-6488-4B3A-8198-168030CE3B34}" type="presOf" srcId="{6FEC4EBC-50CB-405A-8291-DAB064053724}" destId="{6ADF4D99-535B-42D2-B15E-12050DE0E6F7}" srcOrd="1" destOrd="0" presId="urn:microsoft.com/office/officeart/2005/8/layout/orgChart1"/>
    <dgm:cxn modelId="{B7B87E2C-AB90-400E-8839-E3DA3A78A9FE}" type="presOf" srcId="{6FEC4EBC-50CB-405A-8291-DAB064053724}" destId="{A281B100-DD0B-49BB-9A05-C3CC6EDFFB61}" srcOrd="0" destOrd="0" presId="urn:microsoft.com/office/officeart/2005/8/layout/orgChart1"/>
    <dgm:cxn modelId="{24930939-93E3-4082-B2A7-F7923AE2191A}" type="presOf" srcId="{18868728-D00D-4C00-A19B-B38EB8E4868F}" destId="{0D3CF706-1F7E-489C-8AE3-955BD006FD75}" srcOrd="0" destOrd="0" presId="urn:microsoft.com/office/officeart/2005/8/layout/orgChart1"/>
    <dgm:cxn modelId="{ACA4A75E-905D-4DBC-92D8-9E80C0456498}" srcId="{6FEC4EBC-50CB-405A-8291-DAB064053724}" destId="{B4163C87-E762-406D-8998-6A72E0B5A7EF}" srcOrd="1" destOrd="0" parTransId="{57C98798-D1E3-4638-9060-34D574979FF5}" sibTransId="{FC33A62A-602E-4F5D-AFCD-0E5540401663}"/>
    <dgm:cxn modelId="{75098547-D380-4259-8B6D-932CDEFAD8D7}" type="presOf" srcId="{B4163C87-E762-406D-8998-6A72E0B5A7EF}" destId="{ED9CA717-9D63-481A-8E18-D115D8C76FE3}" srcOrd="0" destOrd="0" presId="urn:microsoft.com/office/officeart/2005/8/layout/orgChart1"/>
    <dgm:cxn modelId="{F2D06E6C-A68B-4A19-9AFE-0EDC76A1CD1E}" type="presOf" srcId="{B4163C87-E762-406D-8998-6A72E0B5A7EF}" destId="{E0BA5324-7D7D-4CA5-94AF-3F9760AE79D7}" srcOrd="1" destOrd="0" presId="urn:microsoft.com/office/officeart/2005/8/layout/orgChart1"/>
    <dgm:cxn modelId="{30194596-6A43-4F6A-92AE-830C767B1332}" type="presOf" srcId="{A80FAC01-B389-47AB-95CC-779F2C2476AE}" destId="{54275120-0506-4268-A3F2-6D9B79ABDD0C}" srcOrd="1" destOrd="0" presId="urn:microsoft.com/office/officeart/2005/8/layout/orgChart1"/>
    <dgm:cxn modelId="{27912BCC-464A-4EDC-8F52-CA0C107DE6D4}" type="presOf" srcId="{5E8C7FBD-3A62-4DD8-B3AC-7A4014381A0E}" destId="{D772AD0A-DC15-4366-BC70-32416D20099B}" srcOrd="0" destOrd="0" presId="urn:microsoft.com/office/officeart/2005/8/layout/orgChart1"/>
    <dgm:cxn modelId="{324A81DB-7488-40DF-9309-EB41AEEC7073}" type="presOf" srcId="{57C98798-D1E3-4638-9060-34D574979FF5}" destId="{1B1F514A-EC23-422C-B69D-73BE2F2A468E}" srcOrd="0" destOrd="0" presId="urn:microsoft.com/office/officeart/2005/8/layout/orgChart1"/>
    <dgm:cxn modelId="{27912EB0-BF7A-4547-AD69-CA6F1B24D92E}" type="presParOf" srcId="{D772AD0A-DC15-4366-BC70-32416D20099B}" destId="{BE510E73-D25C-48B3-ADBB-BE4EE4080206}" srcOrd="0" destOrd="0" presId="urn:microsoft.com/office/officeart/2005/8/layout/orgChart1"/>
    <dgm:cxn modelId="{E0E04673-262A-4567-BD9B-A724BF6696C1}" type="presParOf" srcId="{BE510E73-D25C-48B3-ADBB-BE4EE4080206}" destId="{277E9033-289B-40B7-881E-3DAE66666E85}" srcOrd="0" destOrd="0" presId="urn:microsoft.com/office/officeart/2005/8/layout/orgChart1"/>
    <dgm:cxn modelId="{78C6A51B-CD7B-4A78-B8A7-65376B894219}" type="presParOf" srcId="{277E9033-289B-40B7-881E-3DAE66666E85}" destId="{A281B100-DD0B-49BB-9A05-C3CC6EDFFB61}" srcOrd="0" destOrd="0" presId="urn:microsoft.com/office/officeart/2005/8/layout/orgChart1"/>
    <dgm:cxn modelId="{9844A9BC-541F-4D24-91E2-3325F86363B3}" type="presParOf" srcId="{277E9033-289B-40B7-881E-3DAE66666E85}" destId="{6ADF4D99-535B-42D2-B15E-12050DE0E6F7}" srcOrd="1" destOrd="0" presId="urn:microsoft.com/office/officeart/2005/8/layout/orgChart1"/>
    <dgm:cxn modelId="{DD832B6B-5472-4E13-B8F4-147F3CBA34C5}" type="presParOf" srcId="{BE510E73-D25C-48B3-ADBB-BE4EE4080206}" destId="{DE6BEA01-097B-4722-9829-070F2C0B698D}" srcOrd="1" destOrd="0" presId="urn:microsoft.com/office/officeart/2005/8/layout/orgChart1"/>
    <dgm:cxn modelId="{F00F9E8A-2F25-474B-B957-1DA22FEE21D6}" type="presParOf" srcId="{DE6BEA01-097B-4722-9829-070F2C0B698D}" destId="{0D3CF706-1F7E-489C-8AE3-955BD006FD75}" srcOrd="0" destOrd="0" presId="urn:microsoft.com/office/officeart/2005/8/layout/orgChart1"/>
    <dgm:cxn modelId="{70E0AA0A-D785-4D2E-8AAD-40F42424C52D}" type="presParOf" srcId="{DE6BEA01-097B-4722-9829-070F2C0B698D}" destId="{F92C6E99-6458-42C9-8F50-63BF4728FF23}" srcOrd="1" destOrd="0" presId="urn:microsoft.com/office/officeart/2005/8/layout/orgChart1"/>
    <dgm:cxn modelId="{E047F838-999E-41F8-9CFB-8EF6C8090A30}" type="presParOf" srcId="{F92C6E99-6458-42C9-8F50-63BF4728FF23}" destId="{1AE57147-EBA7-4D9E-BC18-0296E6E9EC92}" srcOrd="0" destOrd="0" presId="urn:microsoft.com/office/officeart/2005/8/layout/orgChart1"/>
    <dgm:cxn modelId="{4A937550-98CE-4B53-91F2-6431807901DE}" type="presParOf" srcId="{1AE57147-EBA7-4D9E-BC18-0296E6E9EC92}" destId="{404D09A7-C3CB-4DDD-8182-6900231D8424}" srcOrd="0" destOrd="0" presId="urn:microsoft.com/office/officeart/2005/8/layout/orgChart1"/>
    <dgm:cxn modelId="{B536D0E8-17C9-4E51-B32C-954C7661B0B5}" type="presParOf" srcId="{1AE57147-EBA7-4D9E-BC18-0296E6E9EC92}" destId="{54275120-0506-4268-A3F2-6D9B79ABDD0C}" srcOrd="1" destOrd="0" presId="urn:microsoft.com/office/officeart/2005/8/layout/orgChart1"/>
    <dgm:cxn modelId="{755733BD-6E1B-436F-BF50-A0A773EDE227}" type="presParOf" srcId="{F92C6E99-6458-42C9-8F50-63BF4728FF23}" destId="{BD2BB13E-3DD8-43DF-8A29-38741109F0F9}" srcOrd="1" destOrd="0" presId="urn:microsoft.com/office/officeart/2005/8/layout/orgChart1"/>
    <dgm:cxn modelId="{FA8E0E3E-3F49-4B97-87C9-34B571419573}" type="presParOf" srcId="{F92C6E99-6458-42C9-8F50-63BF4728FF23}" destId="{02FD9BA6-332A-4279-92A2-72913662A039}" srcOrd="2" destOrd="0" presId="urn:microsoft.com/office/officeart/2005/8/layout/orgChart1"/>
    <dgm:cxn modelId="{C20F14CB-048C-45EB-B7D5-D07E857119CE}" type="presParOf" srcId="{DE6BEA01-097B-4722-9829-070F2C0B698D}" destId="{1B1F514A-EC23-422C-B69D-73BE2F2A468E}" srcOrd="2" destOrd="0" presId="urn:microsoft.com/office/officeart/2005/8/layout/orgChart1"/>
    <dgm:cxn modelId="{1C22F0F7-C6E6-44AD-A215-CB35F7027CF3}" type="presParOf" srcId="{DE6BEA01-097B-4722-9829-070F2C0B698D}" destId="{A2086549-7C46-4ADD-BC73-A746F00F8A78}" srcOrd="3" destOrd="0" presId="urn:microsoft.com/office/officeart/2005/8/layout/orgChart1"/>
    <dgm:cxn modelId="{C7D469B5-388C-4F17-850E-A80BAAF808E2}" type="presParOf" srcId="{A2086549-7C46-4ADD-BC73-A746F00F8A78}" destId="{0C2122AF-F5E4-4E63-B894-4093EA44A992}" srcOrd="0" destOrd="0" presId="urn:microsoft.com/office/officeart/2005/8/layout/orgChart1"/>
    <dgm:cxn modelId="{4B624583-6011-4F65-BDA4-4BBAE13FD1BA}" type="presParOf" srcId="{0C2122AF-F5E4-4E63-B894-4093EA44A992}" destId="{ED9CA717-9D63-481A-8E18-D115D8C76FE3}" srcOrd="0" destOrd="0" presId="urn:microsoft.com/office/officeart/2005/8/layout/orgChart1"/>
    <dgm:cxn modelId="{B009882A-634E-4549-AEBD-A471161D79F4}" type="presParOf" srcId="{0C2122AF-F5E4-4E63-B894-4093EA44A992}" destId="{E0BA5324-7D7D-4CA5-94AF-3F9760AE79D7}" srcOrd="1" destOrd="0" presId="urn:microsoft.com/office/officeart/2005/8/layout/orgChart1"/>
    <dgm:cxn modelId="{359A9692-0FE4-4836-8B4A-0B16AA7B0F20}" type="presParOf" srcId="{A2086549-7C46-4ADD-BC73-A746F00F8A78}" destId="{3E03C720-7101-4E41-A8A0-417C110D963F}" srcOrd="1" destOrd="0" presId="urn:microsoft.com/office/officeart/2005/8/layout/orgChart1"/>
    <dgm:cxn modelId="{929DB1F2-CEAA-404F-A4D1-9A61EFE4744C}" type="presParOf" srcId="{A2086549-7C46-4ADD-BC73-A746F00F8A78}" destId="{3E50B43D-31F9-4AC0-8173-0DD4ECF9A6CA}" srcOrd="2" destOrd="0" presId="urn:microsoft.com/office/officeart/2005/8/layout/orgChart1"/>
    <dgm:cxn modelId="{D70F96F4-A017-49F6-AC2A-F60C1A05DFB2}" type="presParOf" srcId="{BE510E73-D25C-48B3-ADBB-BE4EE4080206}" destId="{C4662A1C-6681-4C76-9876-AD6C5664CE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8C7FBD-3A62-4DD8-B3AC-7A4014381A0E}"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ZA"/>
        </a:p>
      </dgm:t>
    </dgm:pt>
    <dgm:pt modelId="{6FEC4EBC-50CB-405A-8291-DAB064053724}">
      <dgm:prSet phldrT="[Text]"/>
      <dgm:spPr/>
      <dgm:t>
        <a:bodyPr/>
        <a:lstStyle/>
        <a:p>
          <a:r>
            <a:rPr lang="en-ZA" dirty="0">
              <a:latin typeface="+mj-lt"/>
            </a:rPr>
            <a:t>Short Acting Bronchodilators</a:t>
          </a:r>
        </a:p>
      </dgm:t>
    </dgm:pt>
    <dgm:pt modelId="{DF312853-1C16-472E-A1AC-21895241B723}" type="parTrans" cxnId="{BDAC2F0B-5278-4E00-A9BE-A028B8CA4006}">
      <dgm:prSet/>
      <dgm:spPr/>
      <dgm:t>
        <a:bodyPr/>
        <a:lstStyle/>
        <a:p>
          <a:endParaRPr lang="en-ZA"/>
        </a:p>
      </dgm:t>
    </dgm:pt>
    <dgm:pt modelId="{3EDC078D-BFD8-4A43-9BB4-1D1B38C2BDA5}" type="sibTrans" cxnId="{BDAC2F0B-5278-4E00-A9BE-A028B8CA4006}">
      <dgm:prSet/>
      <dgm:spPr/>
      <dgm:t>
        <a:bodyPr/>
        <a:lstStyle/>
        <a:p>
          <a:endParaRPr lang="en-ZA"/>
        </a:p>
      </dgm:t>
    </dgm:pt>
    <dgm:pt modelId="{A80FAC01-B389-47AB-95CC-779F2C2476AE}">
      <dgm:prSet phldrT="[Text]" custT="1"/>
      <dgm:spPr/>
      <dgm:t>
        <a:bodyPr/>
        <a:lstStyle/>
        <a:p>
          <a:r>
            <a:rPr lang="en-ZA" sz="2400" dirty="0"/>
            <a:t>SABA – ipratropium bromide</a:t>
          </a:r>
        </a:p>
      </dgm:t>
    </dgm:pt>
    <dgm:pt modelId="{18868728-D00D-4C00-A19B-B38EB8E4868F}" type="parTrans" cxnId="{50052A1F-C325-4336-908C-A6973C675AF2}">
      <dgm:prSet/>
      <dgm:spPr/>
      <dgm:t>
        <a:bodyPr/>
        <a:lstStyle/>
        <a:p>
          <a:endParaRPr lang="en-ZA"/>
        </a:p>
      </dgm:t>
    </dgm:pt>
    <dgm:pt modelId="{678DF39D-9C0F-47C3-9120-7CD0C5910785}" type="sibTrans" cxnId="{50052A1F-C325-4336-908C-A6973C675AF2}">
      <dgm:prSet/>
      <dgm:spPr/>
      <dgm:t>
        <a:bodyPr/>
        <a:lstStyle/>
        <a:p>
          <a:endParaRPr lang="en-ZA"/>
        </a:p>
      </dgm:t>
    </dgm:pt>
    <dgm:pt modelId="{B4163C87-E762-406D-8998-6A72E0B5A7EF}">
      <dgm:prSet phldrT="[Text]" custT="1"/>
      <dgm:spPr/>
      <dgm:t>
        <a:bodyPr/>
        <a:lstStyle/>
        <a:p>
          <a:r>
            <a:rPr lang="en-ZA" sz="2400" dirty="0"/>
            <a:t>SAMA - salbutamol</a:t>
          </a:r>
        </a:p>
      </dgm:t>
    </dgm:pt>
    <dgm:pt modelId="{57C98798-D1E3-4638-9060-34D574979FF5}" type="parTrans" cxnId="{ACA4A75E-905D-4DBC-92D8-9E80C0456498}">
      <dgm:prSet/>
      <dgm:spPr/>
      <dgm:t>
        <a:bodyPr/>
        <a:lstStyle/>
        <a:p>
          <a:endParaRPr lang="en-ZA"/>
        </a:p>
      </dgm:t>
    </dgm:pt>
    <dgm:pt modelId="{FC33A62A-602E-4F5D-AFCD-0E5540401663}" type="sibTrans" cxnId="{ACA4A75E-905D-4DBC-92D8-9E80C0456498}">
      <dgm:prSet/>
      <dgm:spPr/>
      <dgm:t>
        <a:bodyPr/>
        <a:lstStyle/>
        <a:p>
          <a:endParaRPr lang="en-ZA"/>
        </a:p>
      </dgm:t>
    </dgm:pt>
    <dgm:pt modelId="{D772AD0A-DC15-4366-BC70-32416D20099B}" type="pres">
      <dgm:prSet presAssocID="{5E8C7FBD-3A62-4DD8-B3AC-7A4014381A0E}" presName="hierChild1" presStyleCnt="0">
        <dgm:presLayoutVars>
          <dgm:orgChart val="1"/>
          <dgm:chPref val="1"/>
          <dgm:dir/>
          <dgm:animOne val="branch"/>
          <dgm:animLvl val="lvl"/>
          <dgm:resizeHandles/>
        </dgm:presLayoutVars>
      </dgm:prSet>
      <dgm:spPr/>
    </dgm:pt>
    <dgm:pt modelId="{BE510E73-D25C-48B3-ADBB-BE4EE4080206}" type="pres">
      <dgm:prSet presAssocID="{6FEC4EBC-50CB-405A-8291-DAB064053724}" presName="hierRoot1" presStyleCnt="0">
        <dgm:presLayoutVars>
          <dgm:hierBranch val="init"/>
        </dgm:presLayoutVars>
      </dgm:prSet>
      <dgm:spPr/>
    </dgm:pt>
    <dgm:pt modelId="{277E9033-289B-40B7-881E-3DAE66666E85}" type="pres">
      <dgm:prSet presAssocID="{6FEC4EBC-50CB-405A-8291-DAB064053724}" presName="rootComposite1" presStyleCnt="0"/>
      <dgm:spPr/>
    </dgm:pt>
    <dgm:pt modelId="{A281B100-DD0B-49BB-9A05-C3CC6EDFFB61}" type="pres">
      <dgm:prSet presAssocID="{6FEC4EBC-50CB-405A-8291-DAB064053724}" presName="rootText1" presStyleLbl="node0" presStyleIdx="0" presStyleCnt="1">
        <dgm:presLayoutVars>
          <dgm:chPref val="3"/>
        </dgm:presLayoutVars>
      </dgm:prSet>
      <dgm:spPr/>
    </dgm:pt>
    <dgm:pt modelId="{6ADF4D99-535B-42D2-B15E-12050DE0E6F7}" type="pres">
      <dgm:prSet presAssocID="{6FEC4EBC-50CB-405A-8291-DAB064053724}" presName="rootConnector1" presStyleLbl="node1" presStyleIdx="0" presStyleCnt="0"/>
      <dgm:spPr/>
    </dgm:pt>
    <dgm:pt modelId="{DE6BEA01-097B-4722-9829-070F2C0B698D}" type="pres">
      <dgm:prSet presAssocID="{6FEC4EBC-50CB-405A-8291-DAB064053724}" presName="hierChild2" presStyleCnt="0"/>
      <dgm:spPr/>
    </dgm:pt>
    <dgm:pt modelId="{0D3CF706-1F7E-489C-8AE3-955BD006FD75}" type="pres">
      <dgm:prSet presAssocID="{18868728-D00D-4C00-A19B-B38EB8E4868F}" presName="Name37" presStyleLbl="parChTrans1D2" presStyleIdx="0" presStyleCnt="2"/>
      <dgm:spPr/>
    </dgm:pt>
    <dgm:pt modelId="{F92C6E99-6458-42C9-8F50-63BF4728FF23}" type="pres">
      <dgm:prSet presAssocID="{A80FAC01-B389-47AB-95CC-779F2C2476AE}" presName="hierRoot2" presStyleCnt="0">
        <dgm:presLayoutVars>
          <dgm:hierBranch val="init"/>
        </dgm:presLayoutVars>
      </dgm:prSet>
      <dgm:spPr/>
    </dgm:pt>
    <dgm:pt modelId="{1AE57147-EBA7-4D9E-BC18-0296E6E9EC92}" type="pres">
      <dgm:prSet presAssocID="{A80FAC01-B389-47AB-95CC-779F2C2476AE}" presName="rootComposite" presStyleCnt="0"/>
      <dgm:spPr/>
    </dgm:pt>
    <dgm:pt modelId="{404D09A7-C3CB-4DDD-8182-6900231D8424}" type="pres">
      <dgm:prSet presAssocID="{A80FAC01-B389-47AB-95CC-779F2C2476AE}" presName="rootText" presStyleLbl="node2" presStyleIdx="0" presStyleCnt="2">
        <dgm:presLayoutVars>
          <dgm:chPref val="3"/>
        </dgm:presLayoutVars>
      </dgm:prSet>
      <dgm:spPr/>
    </dgm:pt>
    <dgm:pt modelId="{54275120-0506-4268-A3F2-6D9B79ABDD0C}" type="pres">
      <dgm:prSet presAssocID="{A80FAC01-B389-47AB-95CC-779F2C2476AE}" presName="rootConnector" presStyleLbl="node2" presStyleIdx="0" presStyleCnt="2"/>
      <dgm:spPr/>
    </dgm:pt>
    <dgm:pt modelId="{BD2BB13E-3DD8-43DF-8A29-38741109F0F9}" type="pres">
      <dgm:prSet presAssocID="{A80FAC01-B389-47AB-95CC-779F2C2476AE}" presName="hierChild4" presStyleCnt="0"/>
      <dgm:spPr/>
    </dgm:pt>
    <dgm:pt modelId="{02FD9BA6-332A-4279-92A2-72913662A039}" type="pres">
      <dgm:prSet presAssocID="{A80FAC01-B389-47AB-95CC-779F2C2476AE}" presName="hierChild5" presStyleCnt="0"/>
      <dgm:spPr/>
    </dgm:pt>
    <dgm:pt modelId="{1B1F514A-EC23-422C-B69D-73BE2F2A468E}" type="pres">
      <dgm:prSet presAssocID="{57C98798-D1E3-4638-9060-34D574979FF5}" presName="Name37" presStyleLbl="parChTrans1D2" presStyleIdx="1" presStyleCnt="2"/>
      <dgm:spPr/>
    </dgm:pt>
    <dgm:pt modelId="{A2086549-7C46-4ADD-BC73-A746F00F8A78}" type="pres">
      <dgm:prSet presAssocID="{B4163C87-E762-406D-8998-6A72E0B5A7EF}" presName="hierRoot2" presStyleCnt="0">
        <dgm:presLayoutVars>
          <dgm:hierBranch val="init"/>
        </dgm:presLayoutVars>
      </dgm:prSet>
      <dgm:spPr/>
    </dgm:pt>
    <dgm:pt modelId="{0C2122AF-F5E4-4E63-B894-4093EA44A992}" type="pres">
      <dgm:prSet presAssocID="{B4163C87-E762-406D-8998-6A72E0B5A7EF}" presName="rootComposite" presStyleCnt="0"/>
      <dgm:spPr/>
    </dgm:pt>
    <dgm:pt modelId="{ED9CA717-9D63-481A-8E18-D115D8C76FE3}" type="pres">
      <dgm:prSet presAssocID="{B4163C87-E762-406D-8998-6A72E0B5A7EF}" presName="rootText" presStyleLbl="node2" presStyleIdx="1" presStyleCnt="2">
        <dgm:presLayoutVars>
          <dgm:chPref val="3"/>
        </dgm:presLayoutVars>
      </dgm:prSet>
      <dgm:spPr/>
    </dgm:pt>
    <dgm:pt modelId="{E0BA5324-7D7D-4CA5-94AF-3F9760AE79D7}" type="pres">
      <dgm:prSet presAssocID="{B4163C87-E762-406D-8998-6A72E0B5A7EF}" presName="rootConnector" presStyleLbl="node2" presStyleIdx="1" presStyleCnt="2"/>
      <dgm:spPr/>
    </dgm:pt>
    <dgm:pt modelId="{3E03C720-7101-4E41-A8A0-417C110D963F}" type="pres">
      <dgm:prSet presAssocID="{B4163C87-E762-406D-8998-6A72E0B5A7EF}" presName="hierChild4" presStyleCnt="0"/>
      <dgm:spPr/>
    </dgm:pt>
    <dgm:pt modelId="{3E50B43D-31F9-4AC0-8173-0DD4ECF9A6CA}" type="pres">
      <dgm:prSet presAssocID="{B4163C87-E762-406D-8998-6A72E0B5A7EF}" presName="hierChild5" presStyleCnt="0"/>
      <dgm:spPr/>
    </dgm:pt>
    <dgm:pt modelId="{C4662A1C-6681-4C76-9876-AD6C5664CE83}" type="pres">
      <dgm:prSet presAssocID="{6FEC4EBC-50CB-405A-8291-DAB064053724}" presName="hierChild3" presStyleCnt="0"/>
      <dgm:spPr/>
    </dgm:pt>
  </dgm:ptLst>
  <dgm:cxnLst>
    <dgm:cxn modelId="{BDAC2F0B-5278-4E00-A9BE-A028B8CA4006}" srcId="{5E8C7FBD-3A62-4DD8-B3AC-7A4014381A0E}" destId="{6FEC4EBC-50CB-405A-8291-DAB064053724}" srcOrd="0" destOrd="0" parTransId="{DF312853-1C16-472E-A1AC-21895241B723}" sibTransId="{3EDC078D-BFD8-4A43-9BB4-1D1B38C2BDA5}"/>
    <dgm:cxn modelId="{9F545C0C-14AF-4982-A86E-57C4EE25DBC6}" type="presOf" srcId="{A80FAC01-B389-47AB-95CC-779F2C2476AE}" destId="{404D09A7-C3CB-4DDD-8182-6900231D8424}" srcOrd="0" destOrd="0" presId="urn:microsoft.com/office/officeart/2005/8/layout/orgChart1"/>
    <dgm:cxn modelId="{50052A1F-C325-4336-908C-A6973C675AF2}" srcId="{6FEC4EBC-50CB-405A-8291-DAB064053724}" destId="{A80FAC01-B389-47AB-95CC-779F2C2476AE}" srcOrd="0" destOrd="0" parTransId="{18868728-D00D-4C00-A19B-B38EB8E4868F}" sibTransId="{678DF39D-9C0F-47C3-9120-7CD0C5910785}"/>
    <dgm:cxn modelId="{4106C227-6488-4B3A-8198-168030CE3B34}" type="presOf" srcId="{6FEC4EBC-50CB-405A-8291-DAB064053724}" destId="{6ADF4D99-535B-42D2-B15E-12050DE0E6F7}" srcOrd="1" destOrd="0" presId="urn:microsoft.com/office/officeart/2005/8/layout/orgChart1"/>
    <dgm:cxn modelId="{B7B87E2C-AB90-400E-8839-E3DA3A78A9FE}" type="presOf" srcId="{6FEC4EBC-50CB-405A-8291-DAB064053724}" destId="{A281B100-DD0B-49BB-9A05-C3CC6EDFFB61}" srcOrd="0" destOrd="0" presId="urn:microsoft.com/office/officeart/2005/8/layout/orgChart1"/>
    <dgm:cxn modelId="{24930939-93E3-4082-B2A7-F7923AE2191A}" type="presOf" srcId="{18868728-D00D-4C00-A19B-B38EB8E4868F}" destId="{0D3CF706-1F7E-489C-8AE3-955BD006FD75}" srcOrd="0" destOrd="0" presId="urn:microsoft.com/office/officeart/2005/8/layout/orgChart1"/>
    <dgm:cxn modelId="{ACA4A75E-905D-4DBC-92D8-9E80C0456498}" srcId="{6FEC4EBC-50CB-405A-8291-DAB064053724}" destId="{B4163C87-E762-406D-8998-6A72E0B5A7EF}" srcOrd="1" destOrd="0" parTransId="{57C98798-D1E3-4638-9060-34D574979FF5}" sibTransId="{FC33A62A-602E-4F5D-AFCD-0E5540401663}"/>
    <dgm:cxn modelId="{75098547-D380-4259-8B6D-932CDEFAD8D7}" type="presOf" srcId="{B4163C87-E762-406D-8998-6A72E0B5A7EF}" destId="{ED9CA717-9D63-481A-8E18-D115D8C76FE3}" srcOrd="0" destOrd="0" presId="urn:microsoft.com/office/officeart/2005/8/layout/orgChart1"/>
    <dgm:cxn modelId="{F2D06E6C-A68B-4A19-9AFE-0EDC76A1CD1E}" type="presOf" srcId="{B4163C87-E762-406D-8998-6A72E0B5A7EF}" destId="{E0BA5324-7D7D-4CA5-94AF-3F9760AE79D7}" srcOrd="1" destOrd="0" presId="urn:microsoft.com/office/officeart/2005/8/layout/orgChart1"/>
    <dgm:cxn modelId="{30194596-6A43-4F6A-92AE-830C767B1332}" type="presOf" srcId="{A80FAC01-B389-47AB-95CC-779F2C2476AE}" destId="{54275120-0506-4268-A3F2-6D9B79ABDD0C}" srcOrd="1" destOrd="0" presId="urn:microsoft.com/office/officeart/2005/8/layout/orgChart1"/>
    <dgm:cxn modelId="{27912BCC-464A-4EDC-8F52-CA0C107DE6D4}" type="presOf" srcId="{5E8C7FBD-3A62-4DD8-B3AC-7A4014381A0E}" destId="{D772AD0A-DC15-4366-BC70-32416D20099B}" srcOrd="0" destOrd="0" presId="urn:microsoft.com/office/officeart/2005/8/layout/orgChart1"/>
    <dgm:cxn modelId="{324A81DB-7488-40DF-9309-EB41AEEC7073}" type="presOf" srcId="{57C98798-D1E3-4638-9060-34D574979FF5}" destId="{1B1F514A-EC23-422C-B69D-73BE2F2A468E}" srcOrd="0" destOrd="0" presId="urn:microsoft.com/office/officeart/2005/8/layout/orgChart1"/>
    <dgm:cxn modelId="{27912EB0-BF7A-4547-AD69-CA6F1B24D92E}" type="presParOf" srcId="{D772AD0A-DC15-4366-BC70-32416D20099B}" destId="{BE510E73-D25C-48B3-ADBB-BE4EE4080206}" srcOrd="0" destOrd="0" presId="urn:microsoft.com/office/officeart/2005/8/layout/orgChart1"/>
    <dgm:cxn modelId="{E0E04673-262A-4567-BD9B-A724BF6696C1}" type="presParOf" srcId="{BE510E73-D25C-48B3-ADBB-BE4EE4080206}" destId="{277E9033-289B-40B7-881E-3DAE66666E85}" srcOrd="0" destOrd="0" presId="urn:microsoft.com/office/officeart/2005/8/layout/orgChart1"/>
    <dgm:cxn modelId="{78C6A51B-CD7B-4A78-B8A7-65376B894219}" type="presParOf" srcId="{277E9033-289B-40B7-881E-3DAE66666E85}" destId="{A281B100-DD0B-49BB-9A05-C3CC6EDFFB61}" srcOrd="0" destOrd="0" presId="urn:microsoft.com/office/officeart/2005/8/layout/orgChart1"/>
    <dgm:cxn modelId="{9844A9BC-541F-4D24-91E2-3325F86363B3}" type="presParOf" srcId="{277E9033-289B-40B7-881E-3DAE66666E85}" destId="{6ADF4D99-535B-42D2-B15E-12050DE0E6F7}" srcOrd="1" destOrd="0" presId="urn:microsoft.com/office/officeart/2005/8/layout/orgChart1"/>
    <dgm:cxn modelId="{DD832B6B-5472-4E13-B8F4-147F3CBA34C5}" type="presParOf" srcId="{BE510E73-D25C-48B3-ADBB-BE4EE4080206}" destId="{DE6BEA01-097B-4722-9829-070F2C0B698D}" srcOrd="1" destOrd="0" presId="urn:microsoft.com/office/officeart/2005/8/layout/orgChart1"/>
    <dgm:cxn modelId="{F00F9E8A-2F25-474B-B957-1DA22FEE21D6}" type="presParOf" srcId="{DE6BEA01-097B-4722-9829-070F2C0B698D}" destId="{0D3CF706-1F7E-489C-8AE3-955BD006FD75}" srcOrd="0" destOrd="0" presId="urn:microsoft.com/office/officeart/2005/8/layout/orgChart1"/>
    <dgm:cxn modelId="{70E0AA0A-D785-4D2E-8AAD-40F42424C52D}" type="presParOf" srcId="{DE6BEA01-097B-4722-9829-070F2C0B698D}" destId="{F92C6E99-6458-42C9-8F50-63BF4728FF23}" srcOrd="1" destOrd="0" presId="urn:microsoft.com/office/officeart/2005/8/layout/orgChart1"/>
    <dgm:cxn modelId="{E047F838-999E-41F8-9CFB-8EF6C8090A30}" type="presParOf" srcId="{F92C6E99-6458-42C9-8F50-63BF4728FF23}" destId="{1AE57147-EBA7-4D9E-BC18-0296E6E9EC92}" srcOrd="0" destOrd="0" presId="urn:microsoft.com/office/officeart/2005/8/layout/orgChart1"/>
    <dgm:cxn modelId="{4A937550-98CE-4B53-91F2-6431807901DE}" type="presParOf" srcId="{1AE57147-EBA7-4D9E-BC18-0296E6E9EC92}" destId="{404D09A7-C3CB-4DDD-8182-6900231D8424}" srcOrd="0" destOrd="0" presId="urn:microsoft.com/office/officeart/2005/8/layout/orgChart1"/>
    <dgm:cxn modelId="{B536D0E8-17C9-4E51-B32C-954C7661B0B5}" type="presParOf" srcId="{1AE57147-EBA7-4D9E-BC18-0296E6E9EC92}" destId="{54275120-0506-4268-A3F2-6D9B79ABDD0C}" srcOrd="1" destOrd="0" presId="urn:microsoft.com/office/officeart/2005/8/layout/orgChart1"/>
    <dgm:cxn modelId="{755733BD-6E1B-436F-BF50-A0A773EDE227}" type="presParOf" srcId="{F92C6E99-6458-42C9-8F50-63BF4728FF23}" destId="{BD2BB13E-3DD8-43DF-8A29-38741109F0F9}" srcOrd="1" destOrd="0" presId="urn:microsoft.com/office/officeart/2005/8/layout/orgChart1"/>
    <dgm:cxn modelId="{FA8E0E3E-3F49-4B97-87C9-34B571419573}" type="presParOf" srcId="{F92C6E99-6458-42C9-8F50-63BF4728FF23}" destId="{02FD9BA6-332A-4279-92A2-72913662A039}" srcOrd="2" destOrd="0" presId="urn:microsoft.com/office/officeart/2005/8/layout/orgChart1"/>
    <dgm:cxn modelId="{C20F14CB-048C-45EB-B7D5-D07E857119CE}" type="presParOf" srcId="{DE6BEA01-097B-4722-9829-070F2C0B698D}" destId="{1B1F514A-EC23-422C-B69D-73BE2F2A468E}" srcOrd="2" destOrd="0" presId="urn:microsoft.com/office/officeart/2005/8/layout/orgChart1"/>
    <dgm:cxn modelId="{1C22F0F7-C6E6-44AD-A215-CB35F7027CF3}" type="presParOf" srcId="{DE6BEA01-097B-4722-9829-070F2C0B698D}" destId="{A2086549-7C46-4ADD-BC73-A746F00F8A78}" srcOrd="3" destOrd="0" presId="urn:microsoft.com/office/officeart/2005/8/layout/orgChart1"/>
    <dgm:cxn modelId="{C7D469B5-388C-4F17-850E-A80BAAF808E2}" type="presParOf" srcId="{A2086549-7C46-4ADD-BC73-A746F00F8A78}" destId="{0C2122AF-F5E4-4E63-B894-4093EA44A992}" srcOrd="0" destOrd="0" presId="urn:microsoft.com/office/officeart/2005/8/layout/orgChart1"/>
    <dgm:cxn modelId="{4B624583-6011-4F65-BDA4-4BBAE13FD1BA}" type="presParOf" srcId="{0C2122AF-F5E4-4E63-B894-4093EA44A992}" destId="{ED9CA717-9D63-481A-8E18-D115D8C76FE3}" srcOrd="0" destOrd="0" presId="urn:microsoft.com/office/officeart/2005/8/layout/orgChart1"/>
    <dgm:cxn modelId="{B009882A-634E-4549-AEBD-A471161D79F4}" type="presParOf" srcId="{0C2122AF-F5E4-4E63-B894-4093EA44A992}" destId="{E0BA5324-7D7D-4CA5-94AF-3F9760AE79D7}" srcOrd="1" destOrd="0" presId="urn:microsoft.com/office/officeart/2005/8/layout/orgChart1"/>
    <dgm:cxn modelId="{359A9692-0FE4-4836-8B4A-0B16AA7B0F20}" type="presParOf" srcId="{A2086549-7C46-4ADD-BC73-A746F00F8A78}" destId="{3E03C720-7101-4E41-A8A0-417C110D963F}" srcOrd="1" destOrd="0" presId="urn:microsoft.com/office/officeart/2005/8/layout/orgChart1"/>
    <dgm:cxn modelId="{929DB1F2-CEAA-404F-A4D1-9A61EFE4744C}" type="presParOf" srcId="{A2086549-7C46-4ADD-BC73-A746F00F8A78}" destId="{3E50B43D-31F9-4AC0-8173-0DD4ECF9A6CA}" srcOrd="2" destOrd="0" presId="urn:microsoft.com/office/officeart/2005/8/layout/orgChart1"/>
    <dgm:cxn modelId="{D70F96F4-A017-49F6-AC2A-F60C1A05DFB2}" type="presParOf" srcId="{BE510E73-D25C-48B3-ADBB-BE4EE4080206}" destId="{C4662A1C-6681-4C76-9876-AD6C5664CE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8C7FBD-3A62-4DD8-B3AC-7A4014381A0E}"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ZA"/>
        </a:p>
      </dgm:t>
    </dgm:pt>
    <dgm:pt modelId="{6FEC4EBC-50CB-405A-8291-DAB064053724}">
      <dgm:prSet phldrT="[Text]"/>
      <dgm:spPr/>
      <dgm:t>
        <a:bodyPr/>
        <a:lstStyle/>
        <a:p>
          <a:r>
            <a:rPr lang="en-ZA" dirty="0">
              <a:latin typeface="+mj-lt"/>
            </a:rPr>
            <a:t>Long Acting Bronchodilators</a:t>
          </a:r>
        </a:p>
      </dgm:t>
    </dgm:pt>
    <dgm:pt modelId="{DF312853-1C16-472E-A1AC-21895241B723}" type="parTrans" cxnId="{BDAC2F0B-5278-4E00-A9BE-A028B8CA4006}">
      <dgm:prSet/>
      <dgm:spPr/>
      <dgm:t>
        <a:bodyPr/>
        <a:lstStyle/>
        <a:p>
          <a:endParaRPr lang="en-ZA"/>
        </a:p>
      </dgm:t>
    </dgm:pt>
    <dgm:pt modelId="{3EDC078D-BFD8-4A43-9BB4-1D1B38C2BDA5}" type="sibTrans" cxnId="{BDAC2F0B-5278-4E00-A9BE-A028B8CA4006}">
      <dgm:prSet/>
      <dgm:spPr/>
      <dgm:t>
        <a:bodyPr/>
        <a:lstStyle/>
        <a:p>
          <a:endParaRPr lang="en-ZA"/>
        </a:p>
      </dgm:t>
    </dgm:pt>
    <dgm:pt modelId="{A80FAC01-B389-47AB-95CC-779F2C2476AE}">
      <dgm:prSet phldrT="[Text]" custT="1"/>
      <dgm:spPr/>
      <dgm:t>
        <a:bodyPr/>
        <a:lstStyle/>
        <a:p>
          <a:r>
            <a:rPr lang="en-ZA" sz="1800" dirty="0"/>
            <a:t>LAMA - triotopium, glycopyrrorium – non EML</a:t>
          </a:r>
        </a:p>
      </dgm:t>
    </dgm:pt>
    <dgm:pt modelId="{18868728-D00D-4C00-A19B-B38EB8E4868F}" type="parTrans" cxnId="{50052A1F-C325-4336-908C-A6973C675AF2}">
      <dgm:prSet/>
      <dgm:spPr/>
      <dgm:t>
        <a:bodyPr/>
        <a:lstStyle/>
        <a:p>
          <a:endParaRPr lang="en-ZA"/>
        </a:p>
      </dgm:t>
    </dgm:pt>
    <dgm:pt modelId="{678DF39D-9C0F-47C3-9120-7CD0C5910785}" type="sibTrans" cxnId="{50052A1F-C325-4336-908C-A6973C675AF2}">
      <dgm:prSet/>
      <dgm:spPr/>
      <dgm:t>
        <a:bodyPr/>
        <a:lstStyle/>
        <a:p>
          <a:endParaRPr lang="en-ZA"/>
        </a:p>
      </dgm:t>
    </dgm:pt>
    <dgm:pt modelId="{B4163C87-E762-406D-8998-6A72E0B5A7EF}">
      <dgm:prSet phldrT="[Text]" custT="1"/>
      <dgm:spPr/>
      <dgm:t>
        <a:bodyPr/>
        <a:lstStyle/>
        <a:p>
          <a:r>
            <a:rPr lang="en-ZA" sz="1800" dirty="0"/>
            <a:t>LABA - salmetarol, indacaterol / Ombrez (prescribed with consultant permission) </a:t>
          </a:r>
        </a:p>
      </dgm:t>
    </dgm:pt>
    <dgm:pt modelId="{57C98798-D1E3-4638-9060-34D574979FF5}" type="parTrans" cxnId="{ACA4A75E-905D-4DBC-92D8-9E80C0456498}">
      <dgm:prSet/>
      <dgm:spPr/>
      <dgm:t>
        <a:bodyPr/>
        <a:lstStyle/>
        <a:p>
          <a:endParaRPr lang="en-ZA"/>
        </a:p>
      </dgm:t>
    </dgm:pt>
    <dgm:pt modelId="{FC33A62A-602E-4F5D-AFCD-0E5540401663}" type="sibTrans" cxnId="{ACA4A75E-905D-4DBC-92D8-9E80C0456498}">
      <dgm:prSet/>
      <dgm:spPr/>
      <dgm:t>
        <a:bodyPr/>
        <a:lstStyle/>
        <a:p>
          <a:endParaRPr lang="en-ZA"/>
        </a:p>
      </dgm:t>
    </dgm:pt>
    <dgm:pt modelId="{D772AD0A-DC15-4366-BC70-32416D20099B}" type="pres">
      <dgm:prSet presAssocID="{5E8C7FBD-3A62-4DD8-B3AC-7A4014381A0E}" presName="hierChild1" presStyleCnt="0">
        <dgm:presLayoutVars>
          <dgm:orgChart val="1"/>
          <dgm:chPref val="1"/>
          <dgm:dir/>
          <dgm:animOne val="branch"/>
          <dgm:animLvl val="lvl"/>
          <dgm:resizeHandles/>
        </dgm:presLayoutVars>
      </dgm:prSet>
      <dgm:spPr/>
    </dgm:pt>
    <dgm:pt modelId="{BE510E73-D25C-48B3-ADBB-BE4EE4080206}" type="pres">
      <dgm:prSet presAssocID="{6FEC4EBC-50CB-405A-8291-DAB064053724}" presName="hierRoot1" presStyleCnt="0">
        <dgm:presLayoutVars>
          <dgm:hierBranch val="init"/>
        </dgm:presLayoutVars>
      </dgm:prSet>
      <dgm:spPr/>
    </dgm:pt>
    <dgm:pt modelId="{277E9033-289B-40B7-881E-3DAE66666E85}" type="pres">
      <dgm:prSet presAssocID="{6FEC4EBC-50CB-405A-8291-DAB064053724}" presName="rootComposite1" presStyleCnt="0"/>
      <dgm:spPr/>
    </dgm:pt>
    <dgm:pt modelId="{A281B100-DD0B-49BB-9A05-C3CC6EDFFB61}" type="pres">
      <dgm:prSet presAssocID="{6FEC4EBC-50CB-405A-8291-DAB064053724}" presName="rootText1" presStyleLbl="node0" presStyleIdx="0" presStyleCnt="1">
        <dgm:presLayoutVars>
          <dgm:chPref val="3"/>
        </dgm:presLayoutVars>
      </dgm:prSet>
      <dgm:spPr/>
    </dgm:pt>
    <dgm:pt modelId="{6ADF4D99-535B-42D2-B15E-12050DE0E6F7}" type="pres">
      <dgm:prSet presAssocID="{6FEC4EBC-50CB-405A-8291-DAB064053724}" presName="rootConnector1" presStyleLbl="node1" presStyleIdx="0" presStyleCnt="0"/>
      <dgm:spPr/>
    </dgm:pt>
    <dgm:pt modelId="{DE6BEA01-097B-4722-9829-070F2C0B698D}" type="pres">
      <dgm:prSet presAssocID="{6FEC4EBC-50CB-405A-8291-DAB064053724}" presName="hierChild2" presStyleCnt="0"/>
      <dgm:spPr/>
    </dgm:pt>
    <dgm:pt modelId="{0D3CF706-1F7E-489C-8AE3-955BD006FD75}" type="pres">
      <dgm:prSet presAssocID="{18868728-D00D-4C00-A19B-B38EB8E4868F}" presName="Name37" presStyleLbl="parChTrans1D2" presStyleIdx="0" presStyleCnt="2"/>
      <dgm:spPr/>
    </dgm:pt>
    <dgm:pt modelId="{F92C6E99-6458-42C9-8F50-63BF4728FF23}" type="pres">
      <dgm:prSet presAssocID="{A80FAC01-B389-47AB-95CC-779F2C2476AE}" presName="hierRoot2" presStyleCnt="0">
        <dgm:presLayoutVars>
          <dgm:hierBranch val="init"/>
        </dgm:presLayoutVars>
      </dgm:prSet>
      <dgm:spPr/>
    </dgm:pt>
    <dgm:pt modelId="{1AE57147-EBA7-4D9E-BC18-0296E6E9EC92}" type="pres">
      <dgm:prSet presAssocID="{A80FAC01-B389-47AB-95CC-779F2C2476AE}" presName="rootComposite" presStyleCnt="0"/>
      <dgm:spPr/>
    </dgm:pt>
    <dgm:pt modelId="{404D09A7-C3CB-4DDD-8182-6900231D8424}" type="pres">
      <dgm:prSet presAssocID="{A80FAC01-B389-47AB-95CC-779F2C2476AE}" presName="rootText" presStyleLbl="node2" presStyleIdx="0" presStyleCnt="2">
        <dgm:presLayoutVars>
          <dgm:chPref val="3"/>
        </dgm:presLayoutVars>
      </dgm:prSet>
      <dgm:spPr/>
    </dgm:pt>
    <dgm:pt modelId="{54275120-0506-4268-A3F2-6D9B79ABDD0C}" type="pres">
      <dgm:prSet presAssocID="{A80FAC01-B389-47AB-95CC-779F2C2476AE}" presName="rootConnector" presStyleLbl="node2" presStyleIdx="0" presStyleCnt="2"/>
      <dgm:spPr/>
    </dgm:pt>
    <dgm:pt modelId="{BD2BB13E-3DD8-43DF-8A29-38741109F0F9}" type="pres">
      <dgm:prSet presAssocID="{A80FAC01-B389-47AB-95CC-779F2C2476AE}" presName="hierChild4" presStyleCnt="0"/>
      <dgm:spPr/>
    </dgm:pt>
    <dgm:pt modelId="{02FD9BA6-332A-4279-92A2-72913662A039}" type="pres">
      <dgm:prSet presAssocID="{A80FAC01-B389-47AB-95CC-779F2C2476AE}" presName="hierChild5" presStyleCnt="0"/>
      <dgm:spPr/>
    </dgm:pt>
    <dgm:pt modelId="{1B1F514A-EC23-422C-B69D-73BE2F2A468E}" type="pres">
      <dgm:prSet presAssocID="{57C98798-D1E3-4638-9060-34D574979FF5}" presName="Name37" presStyleLbl="parChTrans1D2" presStyleIdx="1" presStyleCnt="2"/>
      <dgm:spPr/>
    </dgm:pt>
    <dgm:pt modelId="{A2086549-7C46-4ADD-BC73-A746F00F8A78}" type="pres">
      <dgm:prSet presAssocID="{B4163C87-E762-406D-8998-6A72E0B5A7EF}" presName="hierRoot2" presStyleCnt="0">
        <dgm:presLayoutVars>
          <dgm:hierBranch val="init"/>
        </dgm:presLayoutVars>
      </dgm:prSet>
      <dgm:spPr/>
    </dgm:pt>
    <dgm:pt modelId="{0C2122AF-F5E4-4E63-B894-4093EA44A992}" type="pres">
      <dgm:prSet presAssocID="{B4163C87-E762-406D-8998-6A72E0B5A7EF}" presName="rootComposite" presStyleCnt="0"/>
      <dgm:spPr/>
    </dgm:pt>
    <dgm:pt modelId="{ED9CA717-9D63-481A-8E18-D115D8C76FE3}" type="pres">
      <dgm:prSet presAssocID="{B4163C87-E762-406D-8998-6A72E0B5A7EF}" presName="rootText" presStyleLbl="node2" presStyleIdx="1" presStyleCnt="2">
        <dgm:presLayoutVars>
          <dgm:chPref val="3"/>
        </dgm:presLayoutVars>
      </dgm:prSet>
      <dgm:spPr/>
    </dgm:pt>
    <dgm:pt modelId="{E0BA5324-7D7D-4CA5-94AF-3F9760AE79D7}" type="pres">
      <dgm:prSet presAssocID="{B4163C87-E762-406D-8998-6A72E0B5A7EF}" presName="rootConnector" presStyleLbl="node2" presStyleIdx="1" presStyleCnt="2"/>
      <dgm:spPr/>
    </dgm:pt>
    <dgm:pt modelId="{3E03C720-7101-4E41-A8A0-417C110D963F}" type="pres">
      <dgm:prSet presAssocID="{B4163C87-E762-406D-8998-6A72E0B5A7EF}" presName="hierChild4" presStyleCnt="0"/>
      <dgm:spPr/>
    </dgm:pt>
    <dgm:pt modelId="{3E50B43D-31F9-4AC0-8173-0DD4ECF9A6CA}" type="pres">
      <dgm:prSet presAssocID="{B4163C87-E762-406D-8998-6A72E0B5A7EF}" presName="hierChild5" presStyleCnt="0"/>
      <dgm:spPr/>
    </dgm:pt>
    <dgm:pt modelId="{C4662A1C-6681-4C76-9876-AD6C5664CE83}" type="pres">
      <dgm:prSet presAssocID="{6FEC4EBC-50CB-405A-8291-DAB064053724}" presName="hierChild3" presStyleCnt="0"/>
      <dgm:spPr/>
    </dgm:pt>
  </dgm:ptLst>
  <dgm:cxnLst>
    <dgm:cxn modelId="{BDAC2F0B-5278-4E00-A9BE-A028B8CA4006}" srcId="{5E8C7FBD-3A62-4DD8-B3AC-7A4014381A0E}" destId="{6FEC4EBC-50CB-405A-8291-DAB064053724}" srcOrd="0" destOrd="0" parTransId="{DF312853-1C16-472E-A1AC-21895241B723}" sibTransId="{3EDC078D-BFD8-4A43-9BB4-1D1B38C2BDA5}"/>
    <dgm:cxn modelId="{9F545C0C-14AF-4982-A86E-57C4EE25DBC6}" type="presOf" srcId="{A80FAC01-B389-47AB-95CC-779F2C2476AE}" destId="{404D09A7-C3CB-4DDD-8182-6900231D8424}" srcOrd="0" destOrd="0" presId="urn:microsoft.com/office/officeart/2005/8/layout/orgChart1"/>
    <dgm:cxn modelId="{50052A1F-C325-4336-908C-A6973C675AF2}" srcId="{6FEC4EBC-50CB-405A-8291-DAB064053724}" destId="{A80FAC01-B389-47AB-95CC-779F2C2476AE}" srcOrd="0" destOrd="0" parTransId="{18868728-D00D-4C00-A19B-B38EB8E4868F}" sibTransId="{678DF39D-9C0F-47C3-9120-7CD0C5910785}"/>
    <dgm:cxn modelId="{4106C227-6488-4B3A-8198-168030CE3B34}" type="presOf" srcId="{6FEC4EBC-50CB-405A-8291-DAB064053724}" destId="{6ADF4D99-535B-42D2-B15E-12050DE0E6F7}" srcOrd="1" destOrd="0" presId="urn:microsoft.com/office/officeart/2005/8/layout/orgChart1"/>
    <dgm:cxn modelId="{B7B87E2C-AB90-400E-8839-E3DA3A78A9FE}" type="presOf" srcId="{6FEC4EBC-50CB-405A-8291-DAB064053724}" destId="{A281B100-DD0B-49BB-9A05-C3CC6EDFFB61}" srcOrd="0" destOrd="0" presId="urn:microsoft.com/office/officeart/2005/8/layout/orgChart1"/>
    <dgm:cxn modelId="{24930939-93E3-4082-B2A7-F7923AE2191A}" type="presOf" srcId="{18868728-D00D-4C00-A19B-B38EB8E4868F}" destId="{0D3CF706-1F7E-489C-8AE3-955BD006FD75}" srcOrd="0" destOrd="0" presId="urn:microsoft.com/office/officeart/2005/8/layout/orgChart1"/>
    <dgm:cxn modelId="{ACA4A75E-905D-4DBC-92D8-9E80C0456498}" srcId="{6FEC4EBC-50CB-405A-8291-DAB064053724}" destId="{B4163C87-E762-406D-8998-6A72E0B5A7EF}" srcOrd="1" destOrd="0" parTransId="{57C98798-D1E3-4638-9060-34D574979FF5}" sibTransId="{FC33A62A-602E-4F5D-AFCD-0E5540401663}"/>
    <dgm:cxn modelId="{75098547-D380-4259-8B6D-932CDEFAD8D7}" type="presOf" srcId="{B4163C87-E762-406D-8998-6A72E0B5A7EF}" destId="{ED9CA717-9D63-481A-8E18-D115D8C76FE3}" srcOrd="0" destOrd="0" presId="urn:microsoft.com/office/officeart/2005/8/layout/orgChart1"/>
    <dgm:cxn modelId="{F2D06E6C-A68B-4A19-9AFE-0EDC76A1CD1E}" type="presOf" srcId="{B4163C87-E762-406D-8998-6A72E0B5A7EF}" destId="{E0BA5324-7D7D-4CA5-94AF-3F9760AE79D7}" srcOrd="1" destOrd="0" presId="urn:microsoft.com/office/officeart/2005/8/layout/orgChart1"/>
    <dgm:cxn modelId="{30194596-6A43-4F6A-92AE-830C767B1332}" type="presOf" srcId="{A80FAC01-B389-47AB-95CC-779F2C2476AE}" destId="{54275120-0506-4268-A3F2-6D9B79ABDD0C}" srcOrd="1" destOrd="0" presId="urn:microsoft.com/office/officeart/2005/8/layout/orgChart1"/>
    <dgm:cxn modelId="{27912BCC-464A-4EDC-8F52-CA0C107DE6D4}" type="presOf" srcId="{5E8C7FBD-3A62-4DD8-B3AC-7A4014381A0E}" destId="{D772AD0A-DC15-4366-BC70-32416D20099B}" srcOrd="0" destOrd="0" presId="urn:microsoft.com/office/officeart/2005/8/layout/orgChart1"/>
    <dgm:cxn modelId="{324A81DB-7488-40DF-9309-EB41AEEC7073}" type="presOf" srcId="{57C98798-D1E3-4638-9060-34D574979FF5}" destId="{1B1F514A-EC23-422C-B69D-73BE2F2A468E}" srcOrd="0" destOrd="0" presId="urn:microsoft.com/office/officeart/2005/8/layout/orgChart1"/>
    <dgm:cxn modelId="{27912EB0-BF7A-4547-AD69-CA6F1B24D92E}" type="presParOf" srcId="{D772AD0A-DC15-4366-BC70-32416D20099B}" destId="{BE510E73-D25C-48B3-ADBB-BE4EE4080206}" srcOrd="0" destOrd="0" presId="urn:microsoft.com/office/officeart/2005/8/layout/orgChart1"/>
    <dgm:cxn modelId="{E0E04673-262A-4567-BD9B-A724BF6696C1}" type="presParOf" srcId="{BE510E73-D25C-48B3-ADBB-BE4EE4080206}" destId="{277E9033-289B-40B7-881E-3DAE66666E85}" srcOrd="0" destOrd="0" presId="urn:microsoft.com/office/officeart/2005/8/layout/orgChart1"/>
    <dgm:cxn modelId="{78C6A51B-CD7B-4A78-B8A7-65376B894219}" type="presParOf" srcId="{277E9033-289B-40B7-881E-3DAE66666E85}" destId="{A281B100-DD0B-49BB-9A05-C3CC6EDFFB61}" srcOrd="0" destOrd="0" presId="urn:microsoft.com/office/officeart/2005/8/layout/orgChart1"/>
    <dgm:cxn modelId="{9844A9BC-541F-4D24-91E2-3325F86363B3}" type="presParOf" srcId="{277E9033-289B-40B7-881E-3DAE66666E85}" destId="{6ADF4D99-535B-42D2-B15E-12050DE0E6F7}" srcOrd="1" destOrd="0" presId="urn:microsoft.com/office/officeart/2005/8/layout/orgChart1"/>
    <dgm:cxn modelId="{DD832B6B-5472-4E13-B8F4-147F3CBA34C5}" type="presParOf" srcId="{BE510E73-D25C-48B3-ADBB-BE4EE4080206}" destId="{DE6BEA01-097B-4722-9829-070F2C0B698D}" srcOrd="1" destOrd="0" presId="urn:microsoft.com/office/officeart/2005/8/layout/orgChart1"/>
    <dgm:cxn modelId="{F00F9E8A-2F25-474B-B957-1DA22FEE21D6}" type="presParOf" srcId="{DE6BEA01-097B-4722-9829-070F2C0B698D}" destId="{0D3CF706-1F7E-489C-8AE3-955BD006FD75}" srcOrd="0" destOrd="0" presId="urn:microsoft.com/office/officeart/2005/8/layout/orgChart1"/>
    <dgm:cxn modelId="{70E0AA0A-D785-4D2E-8AAD-40F42424C52D}" type="presParOf" srcId="{DE6BEA01-097B-4722-9829-070F2C0B698D}" destId="{F92C6E99-6458-42C9-8F50-63BF4728FF23}" srcOrd="1" destOrd="0" presId="urn:microsoft.com/office/officeart/2005/8/layout/orgChart1"/>
    <dgm:cxn modelId="{E047F838-999E-41F8-9CFB-8EF6C8090A30}" type="presParOf" srcId="{F92C6E99-6458-42C9-8F50-63BF4728FF23}" destId="{1AE57147-EBA7-4D9E-BC18-0296E6E9EC92}" srcOrd="0" destOrd="0" presId="urn:microsoft.com/office/officeart/2005/8/layout/orgChart1"/>
    <dgm:cxn modelId="{4A937550-98CE-4B53-91F2-6431807901DE}" type="presParOf" srcId="{1AE57147-EBA7-4D9E-BC18-0296E6E9EC92}" destId="{404D09A7-C3CB-4DDD-8182-6900231D8424}" srcOrd="0" destOrd="0" presId="urn:microsoft.com/office/officeart/2005/8/layout/orgChart1"/>
    <dgm:cxn modelId="{B536D0E8-17C9-4E51-B32C-954C7661B0B5}" type="presParOf" srcId="{1AE57147-EBA7-4D9E-BC18-0296E6E9EC92}" destId="{54275120-0506-4268-A3F2-6D9B79ABDD0C}" srcOrd="1" destOrd="0" presId="urn:microsoft.com/office/officeart/2005/8/layout/orgChart1"/>
    <dgm:cxn modelId="{755733BD-6E1B-436F-BF50-A0A773EDE227}" type="presParOf" srcId="{F92C6E99-6458-42C9-8F50-63BF4728FF23}" destId="{BD2BB13E-3DD8-43DF-8A29-38741109F0F9}" srcOrd="1" destOrd="0" presId="urn:microsoft.com/office/officeart/2005/8/layout/orgChart1"/>
    <dgm:cxn modelId="{FA8E0E3E-3F49-4B97-87C9-34B571419573}" type="presParOf" srcId="{F92C6E99-6458-42C9-8F50-63BF4728FF23}" destId="{02FD9BA6-332A-4279-92A2-72913662A039}" srcOrd="2" destOrd="0" presId="urn:microsoft.com/office/officeart/2005/8/layout/orgChart1"/>
    <dgm:cxn modelId="{C20F14CB-048C-45EB-B7D5-D07E857119CE}" type="presParOf" srcId="{DE6BEA01-097B-4722-9829-070F2C0B698D}" destId="{1B1F514A-EC23-422C-B69D-73BE2F2A468E}" srcOrd="2" destOrd="0" presId="urn:microsoft.com/office/officeart/2005/8/layout/orgChart1"/>
    <dgm:cxn modelId="{1C22F0F7-C6E6-44AD-A215-CB35F7027CF3}" type="presParOf" srcId="{DE6BEA01-097B-4722-9829-070F2C0B698D}" destId="{A2086549-7C46-4ADD-BC73-A746F00F8A78}" srcOrd="3" destOrd="0" presId="urn:microsoft.com/office/officeart/2005/8/layout/orgChart1"/>
    <dgm:cxn modelId="{C7D469B5-388C-4F17-850E-A80BAAF808E2}" type="presParOf" srcId="{A2086549-7C46-4ADD-BC73-A746F00F8A78}" destId="{0C2122AF-F5E4-4E63-B894-4093EA44A992}" srcOrd="0" destOrd="0" presId="urn:microsoft.com/office/officeart/2005/8/layout/orgChart1"/>
    <dgm:cxn modelId="{4B624583-6011-4F65-BDA4-4BBAE13FD1BA}" type="presParOf" srcId="{0C2122AF-F5E4-4E63-B894-4093EA44A992}" destId="{ED9CA717-9D63-481A-8E18-D115D8C76FE3}" srcOrd="0" destOrd="0" presId="urn:microsoft.com/office/officeart/2005/8/layout/orgChart1"/>
    <dgm:cxn modelId="{B009882A-634E-4549-AEBD-A471161D79F4}" type="presParOf" srcId="{0C2122AF-F5E4-4E63-B894-4093EA44A992}" destId="{E0BA5324-7D7D-4CA5-94AF-3F9760AE79D7}" srcOrd="1" destOrd="0" presId="urn:microsoft.com/office/officeart/2005/8/layout/orgChart1"/>
    <dgm:cxn modelId="{359A9692-0FE4-4836-8B4A-0B16AA7B0F20}" type="presParOf" srcId="{A2086549-7C46-4ADD-BC73-A746F00F8A78}" destId="{3E03C720-7101-4E41-A8A0-417C110D963F}" srcOrd="1" destOrd="0" presId="urn:microsoft.com/office/officeart/2005/8/layout/orgChart1"/>
    <dgm:cxn modelId="{929DB1F2-CEAA-404F-A4D1-9A61EFE4744C}" type="presParOf" srcId="{A2086549-7C46-4ADD-BC73-A746F00F8A78}" destId="{3E50B43D-31F9-4AC0-8173-0DD4ECF9A6CA}" srcOrd="2" destOrd="0" presId="urn:microsoft.com/office/officeart/2005/8/layout/orgChart1"/>
    <dgm:cxn modelId="{D70F96F4-A017-49F6-AC2A-F60C1A05DFB2}" type="presParOf" srcId="{BE510E73-D25C-48B3-ADBB-BE4EE4080206}" destId="{C4662A1C-6681-4C76-9876-AD6C5664CE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F514A-EC23-422C-B69D-73BE2F2A468E}">
      <dsp:nvSpPr>
        <dsp:cNvPr id="0" name=""/>
        <dsp:cNvSpPr/>
      </dsp:nvSpPr>
      <dsp:spPr>
        <a:xfrm>
          <a:off x="4064000" y="2323347"/>
          <a:ext cx="2224013" cy="771971"/>
        </a:xfrm>
        <a:custGeom>
          <a:avLst/>
          <a:gdLst/>
          <a:ahLst/>
          <a:cxnLst/>
          <a:rect l="0" t="0" r="0" b="0"/>
          <a:pathLst>
            <a:path>
              <a:moveTo>
                <a:pt x="0" y="0"/>
              </a:moveTo>
              <a:lnTo>
                <a:pt x="0" y="385985"/>
              </a:lnTo>
              <a:lnTo>
                <a:pt x="2224013" y="385985"/>
              </a:lnTo>
              <a:lnTo>
                <a:pt x="2224013" y="77197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CF706-1F7E-489C-8AE3-955BD006FD75}">
      <dsp:nvSpPr>
        <dsp:cNvPr id="0" name=""/>
        <dsp:cNvSpPr/>
      </dsp:nvSpPr>
      <dsp:spPr>
        <a:xfrm>
          <a:off x="1839986" y="2323347"/>
          <a:ext cx="2224013" cy="771971"/>
        </a:xfrm>
        <a:custGeom>
          <a:avLst/>
          <a:gdLst/>
          <a:ahLst/>
          <a:cxnLst/>
          <a:rect l="0" t="0" r="0" b="0"/>
          <a:pathLst>
            <a:path>
              <a:moveTo>
                <a:pt x="2224013" y="0"/>
              </a:moveTo>
              <a:lnTo>
                <a:pt x="2224013" y="385985"/>
              </a:lnTo>
              <a:lnTo>
                <a:pt x="0" y="385985"/>
              </a:lnTo>
              <a:lnTo>
                <a:pt x="0" y="77197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81B100-DD0B-49BB-9A05-C3CC6EDFFB61}">
      <dsp:nvSpPr>
        <dsp:cNvPr id="0" name=""/>
        <dsp:cNvSpPr/>
      </dsp:nvSpPr>
      <dsp:spPr>
        <a:xfrm>
          <a:off x="2225972" y="485320"/>
          <a:ext cx="3676054" cy="183802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ZA" sz="5200" kern="1200" dirty="0">
              <a:latin typeface="+mj-lt"/>
            </a:rPr>
            <a:t>Management</a:t>
          </a:r>
        </a:p>
      </dsp:txBody>
      <dsp:txXfrm>
        <a:off x="2225972" y="485320"/>
        <a:ext cx="3676054" cy="1838027"/>
      </dsp:txXfrm>
    </dsp:sp>
    <dsp:sp modelId="{404D09A7-C3CB-4DDD-8182-6900231D8424}">
      <dsp:nvSpPr>
        <dsp:cNvPr id="0" name=""/>
        <dsp:cNvSpPr/>
      </dsp:nvSpPr>
      <dsp:spPr>
        <a:xfrm>
          <a:off x="1959" y="3095319"/>
          <a:ext cx="3676054" cy="183802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ZA" sz="4400" kern="1200" dirty="0"/>
            <a:t>Stable</a:t>
          </a:r>
        </a:p>
      </dsp:txBody>
      <dsp:txXfrm>
        <a:off x="1959" y="3095319"/>
        <a:ext cx="3676054" cy="1838027"/>
      </dsp:txXfrm>
    </dsp:sp>
    <dsp:sp modelId="{ED9CA717-9D63-481A-8E18-D115D8C76FE3}">
      <dsp:nvSpPr>
        <dsp:cNvPr id="0" name=""/>
        <dsp:cNvSpPr/>
      </dsp:nvSpPr>
      <dsp:spPr>
        <a:xfrm>
          <a:off x="4449985" y="3095319"/>
          <a:ext cx="3676054" cy="183802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ZA" sz="4400" kern="1200" dirty="0"/>
            <a:t>Exacerbation</a:t>
          </a:r>
        </a:p>
      </dsp:txBody>
      <dsp:txXfrm>
        <a:off x="4449985" y="3095319"/>
        <a:ext cx="3676054" cy="1838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F514A-EC23-422C-B69D-73BE2F2A468E}">
      <dsp:nvSpPr>
        <dsp:cNvPr id="0" name=""/>
        <dsp:cNvSpPr/>
      </dsp:nvSpPr>
      <dsp:spPr>
        <a:xfrm>
          <a:off x="3852565" y="1136291"/>
          <a:ext cx="1374240" cy="477008"/>
        </a:xfrm>
        <a:custGeom>
          <a:avLst/>
          <a:gdLst/>
          <a:ahLst/>
          <a:cxnLst/>
          <a:rect l="0" t="0" r="0" b="0"/>
          <a:pathLst>
            <a:path>
              <a:moveTo>
                <a:pt x="0" y="0"/>
              </a:moveTo>
              <a:lnTo>
                <a:pt x="0" y="238504"/>
              </a:lnTo>
              <a:lnTo>
                <a:pt x="1374240" y="238504"/>
              </a:lnTo>
              <a:lnTo>
                <a:pt x="1374240" y="47700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CF706-1F7E-489C-8AE3-955BD006FD75}">
      <dsp:nvSpPr>
        <dsp:cNvPr id="0" name=""/>
        <dsp:cNvSpPr/>
      </dsp:nvSpPr>
      <dsp:spPr>
        <a:xfrm>
          <a:off x="2478325" y="1136291"/>
          <a:ext cx="1374240" cy="477008"/>
        </a:xfrm>
        <a:custGeom>
          <a:avLst/>
          <a:gdLst/>
          <a:ahLst/>
          <a:cxnLst/>
          <a:rect l="0" t="0" r="0" b="0"/>
          <a:pathLst>
            <a:path>
              <a:moveTo>
                <a:pt x="1374240" y="0"/>
              </a:moveTo>
              <a:lnTo>
                <a:pt x="1374240" y="238504"/>
              </a:lnTo>
              <a:lnTo>
                <a:pt x="0" y="238504"/>
              </a:lnTo>
              <a:lnTo>
                <a:pt x="0" y="47700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81B100-DD0B-49BB-9A05-C3CC6EDFFB61}">
      <dsp:nvSpPr>
        <dsp:cNvPr id="0" name=""/>
        <dsp:cNvSpPr/>
      </dsp:nvSpPr>
      <dsp:spPr>
        <a:xfrm>
          <a:off x="2716829" y="555"/>
          <a:ext cx="2271471" cy="113573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ZA" sz="2700" kern="1200" dirty="0">
              <a:latin typeface="+mj-lt"/>
            </a:rPr>
            <a:t>Short Acting Bronchodilators</a:t>
          </a:r>
        </a:p>
      </dsp:txBody>
      <dsp:txXfrm>
        <a:off x="2716829" y="555"/>
        <a:ext cx="2271471" cy="1135735"/>
      </dsp:txXfrm>
    </dsp:sp>
    <dsp:sp modelId="{404D09A7-C3CB-4DDD-8182-6900231D8424}">
      <dsp:nvSpPr>
        <dsp:cNvPr id="0" name=""/>
        <dsp:cNvSpPr/>
      </dsp:nvSpPr>
      <dsp:spPr>
        <a:xfrm>
          <a:off x="1342589" y="1613299"/>
          <a:ext cx="2271471" cy="113573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t>SABA – ipratropium bromide</a:t>
          </a:r>
        </a:p>
      </dsp:txBody>
      <dsp:txXfrm>
        <a:off x="1342589" y="1613299"/>
        <a:ext cx="2271471" cy="1135735"/>
      </dsp:txXfrm>
    </dsp:sp>
    <dsp:sp modelId="{ED9CA717-9D63-481A-8E18-D115D8C76FE3}">
      <dsp:nvSpPr>
        <dsp:cNvPr id="0" name=""/>
        <dsp:cNvSpPr/>
      </dsp:nvSpPr>
      <dsp:spPr>
        <a:xfrm>
          <a:off x="4091069" y="1613299"/>
          <a:ext cx="2271471" cy="113573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t>SAMA - salbutamol</a:t>
          </a:r>
        </a:p>
      </dsp:txBody>
      <dsp:txXfrm>
        <a:off x="4091069" y="1613299"/>
        <a:ext cx="2271471" cy="1135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F514A-EC23-422C-B69D-73BE2F2A468E}">
      <dsp:nvSpPr>
        <dsp:cNvPr id="0" name=""/>
        <dsp:cNvSpPr/>
      </dsp:nvSpPr>
      <dsp:spPr>
        <a:xfrm>
          <a:off x="3417444" y="1109794"/>
          <a:ext cx="1340174" cy="465184"/>
        </a:xfrm>
        <a:custGeom>
          <a:avLst/>
          <a:gdLst/>
          <a:ahLst/>
          <a:cxnLst/>
          <a:rect l="0" t="0" r="0" b="0"/>
          <a:pathLst>
            <a:path>
              <a:moveTo>
                <a:pt x="0" y="0"/>
              </a:moveTo>
              <a:lnTo>
                <a:pt x="0" y="232592"/>
              </a:lnTo>
              <a:lnTo>
                <a:pt x="1340174" y="232592"/>
              </a:lnTo>
              <a:lnTo>
                <a:pt x="1340174" y="465184"/>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CF706-1F7E-489C-8AE3-955BD006FD75}">
      <dsp:nvSpPr>
        <dsp:cNvPr id="0" name=""/>
        <dsp:cNvSpPr/>
      </dsp:nvSpPr>
      <dsp:spPr>
        <a:xfrm>
          <a:off x="2077269" y="1109794"/>
          <a:ext cx="1340174" cy="465184"/>
        </a:xfrm>
        <a:custGeom>
          <a:avLst/>
          <a:gdLst/>
          <a:ahLst/>
          <a:cxnLst/>
          <a:rect l="0" t="0" r="0" b="0"/>
          <a:pathLst>
            <a:path>
              <a:moveTo>
                <a:pt x="1340174" y="0"/>
              </a:moveTo>
              <a:lnTo>
                <a:pt x="1340174" y="232592"/>
              </a:lnTo>
              <a:lnTo>
                <a:pt x="0" y="232592"/>
              </a:lnTo>
              <a:lnTo>
                <a:pt x="0" y="465184"/>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81B100-DD0B-49BB-9A05-C3CC6EDFFB61}">
      <dsp:nvSpPr>
        <dsp:cNvPr id="0" name=""/>
        <dsp:cNvSpPr/>
      </dsp:nvSpPr>
      <dsp:spPr>
        <a:xfrm>
          <a:off x="2309862" y="2211"/>
          <a:ext cx="2215164" cy="11075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ZA" sz="2700" kern="1200" dirty="0">
              <a:latin typeface="+mj-lt"/>
            </a:rPr>
            <a:t>Long Acting Bronchodilators</a:t>
          </a:r>
        </a:p>
      </dsp:txBody>
      <dsp:txXfrm>
        <a:off x="2309862" y="2211"/>
        <a:ext cx="2215164" cy="1107582"/>
      </dsp:txXfrm>
    </dsp:sp>
    <dsp:sp modelId="{404D09A7-C3CB-4DDD-8182-6900231D8424}">
      <dsp:nvSpPr>
        <dsp:cNvPr id="0" name=""/>
        <dsp:cNvSpPr/>
      </dsp:nvSpPr>
      <dsp:spPr>
        <a:xfrm>
          <a:off x="969687" y="1574978"/>
          <a:ext cx="2215164" cy="110758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t>LAMA - triotopium, glycopyrrorium – non EML</a:t>
          </a:r>
        </a:p>
      </dsp:txBody>
      <dsp:txXfrm>
        <a:off x="969687" y="1574978"/>
        <a:ext cx="2215164" cy="1107582"/>
      </dsp:txXfrm>
    </dsp:sp>
    <dsp:sp modelId="{ED9CA717-9D63-481A-8E18-D115D8C76FE3}">
      <dsp:nvSpPr>
        <dsp:cNvPr id="0" name=""/>
        <dsp:cNvSpPr/>
      </dsp:nvSpPr>
      <dsp:spPr>
        <a:xfrm>
          <a:off x="3650036" y="1574978"/>
          <a:ext cx="2215164" cy="110758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kern="1200" dirty="0"/>
            <a:t>LABA - salmetarol, indacaterol / Ombrez (prescribed with consultant permission) </a:t>
          </a:r>
        </a:p>
      </dsp:txBody>
      <dsp:txXfrm>
        <a:off x="3650036" y="1574978"/>
        <a:ext cx="2215164" cy="11075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FEBAFD-4D50-452F-A01F-21EC0DC7DEDA}" type="datetimeFigureOut">
              <a:rPr lang="en-ZA" smtClean="0"/>
              <a:t>17 Feb 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B4DCA68-2F7C-4DE9-AE90-BC35E30C4310}" type="slidenum">
              <a:rPr lang="en-ZA" smtClean="0"/>
              <a:t>‹#›</a:t>
            </a:fld>
            <a:endParaRPr lang="en-Z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78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FEBAFD-4D50-452F-A01F-21EC0DC7DEDA}" type="datetimeFigureOut">
              <a:rPr lang="en-ZA" smtClean="0"/>
              <a:t>17 Feb 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B4DCA68-2F7C-4DE9-AE90-BC35E30C4310}" type="slidenum">
              <a:rPr lang="en-ZA" smtClean="0"/>
              <a:t>‹#›</a:t>
            </a:fld>
            <a:endParaRPr lang="en-ZA" dirty="0"/>
          </a:p>
        </p:txBody>
      </p:sp>
    </p:spTree>
    <p:extLst>
      <p:ext uri="{BB962C8B-B14F-4D97-AF65-F5344CB8AC3E}">
        <p14:creationId xmlns:p14="http://schemas.microsoft.com/office/powerpoint/2010/main" val="373783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FEBAFD-4D50-452F-A01F-21EC0DC7DEDA}" type="datetimeFigureOut">
              <a:rPr lang="en-ZA" smtClean="0"/>
              <a:t>17 Feb 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B4DCA68-2F7C-4DE9-AE90-BC35E30C4310}" type="slidenum">
              <a:rPr lang="en-ZA" smtClean="0"/>
              <a:t>‹#›</a:t>
            </a:fld>
            <a:endParaRPr lang="en-ZA" dirty="0"/>
          </a:p>
        </p:txBody>
      </p:sp>
    </p:spTree>
    <p:extLst>
      <p:ext uri="{BB962C8B-B14F-4D97-AF65-F5344CB8AC3E}">
        <p14:creationId xmlns:p14="http://schemas.microsoft.com/office/powerpoint/2010/main" val="82537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FEBAFD-4D50-452F-A01F-21EC0DC7DEDA}" type="datetimeFigureOut">
              <a:rPr lang="en-ZA" smtClean="0"/>
              <a:t>17 Feb 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B4DCA68-2F7C-4DE9-AE90-BC35E30C4310}" type="slidenum">
              <a:rPr lang="en-ZA" smtClean="0"/>
              <a:t>‹#›</a:t>
            </a:fld>
            <a:endParaRPr lang="en-ZA" dirty="0"/>
          </a:p>
        </p:txBody>
      </p:sp>
    </p:spTree>
    <p:extLst>
      <p:ext uri="{BB962C8B-B14F-4D97-AF65-F5344CB8AC3E}">
        <p14:creationId xmlns:p14="http://schemas.microsoft.com/office/powerpoint/2010/main" val="70507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FEBAFD-4D50-452F-A01F-21EC0DC7DEDA}" type="datetimeFigureOut">
              <a:rPr lang="en-ZA" smtClean="0"/>
              <a:t>17 Feb 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B4DCA68-2F7C-4DE9-AE90-BC35E30C4310}" type="slidenum">
              <a:rPr lang="en-ZA" smtClean="0"/>
              <a:t>‹#›</a:t>
            </a:fld>
            <a:endParaRPr lang="en-Z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48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FEBAFD-4D50-452F-A01F-21EC0DC7DEDA}" type="datetimeFigureOut">
              <a:rPr lang="en-ZA" smtClean="0"/>
              <a:t>17 Feb 2021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B4DCA68-2F7C-4DE9-AE90-BC35E30C4310}" type="slidenum">
              <a:rPr lang="en-ZA" smtClean="0"/>
              <a:t>‹#›</a:t>
            </a:fld>
            <a:endParaRPr lang="en-ZA" dirty="0"/>
          </a:p>
        </p:txBody>
      </p:sp>
    </p:spTree>
    <p:extLst>
      <p:ext uri="{BB962C8B-B14F-4D97-AF65-F5344CB8AC3E}">
        <p14:creationId xmlns:p14="http://schemas.microsoft.com/office/powerpoint/2010/main" val="9350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FEBAFD-4D50-452F-A01F-21EC0DC7DEDA}" type="datetimeFigureOut">
              <a:rPr lang="en-ZA" smtClean="0"/>
              <a:t>17 Feb 2021</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B4DCA68-2F7C-4DE9-AE90-BC35E30C4310}" type="slidenum">
              <a:rPr lang="en-ZA" smtClean="0"/>
              <a:t>‹#›</a:t>
            </a:fld>
            <a:endParaRPr lang="en-ZA" dirty="0"/>
          </a:p>
        </p:txBody>
      </p:sp>
    </p:spTree>
    <p:extLst>
      <p:ext uri="{BB962C8B-B14F-4D97-AF65-F5344CB8AC3E}">
        <p14:creationId xmlns:p14="http://schemas.microsoft.com/office/powerpoint/2010/main" val="18294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FEBAFD-4D50-452F-A01F-21EC0DC7DEDA}" type="datetimeFigureOut">
              <a:rPr lang="en-ZA" smtClean="0"/>
              <a:t>17 Feb 2021</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B4DCA68-2F7C-4DE9-AE90-BC35E30C4310}" type="slidenum">
              <a:rPr lang="en-ZA" smtClean="0"/>
              <a:t>‹#›</a:t>
            </a:fld>
            <a:endParaRPr lang="en-ZA" dirty="0"/>
          </a:p>
        </p:txBody>
      </p:sp>
    </p:spTree>
    <p:extLst>
      <p:ext uri="{BB962C8B-B14F-4D97-AF65-F5344CB8AC3E}">
        <p14:creationId xmlns:p14="http://schemas.microsoft.com/office/powerpoint/2010/main" val="368614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FEBAFD-4D50-452F-A01F-21EC0DC7DEDA}" type="datetimeFigureOut">
              <a:rPr lang="en-ZA" smtClean="0"/>
              <a:t>17 Feb 2021</a:t>
            </a:fld>
            <a:endParaRPr lang="en-ZA"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ZA" dirty="0"/>
          </a:p>
        </p:txBody>
      </p:sp>
      <p:sp>
        <p:nvSpPr>
          <p:cNvPr id="9" name="Slide Number Placeholder 8"/>
          <p:cNvSpPr>
            <a:spLocks noGrp="1"/>
          </p:cNvSpPr>
          <p:nvPr>
            <p:ph type="sldNum" sz="quarter" idx="12"/>
          </p:nvPr>
        </p:nvSpPr>
        <p:spPr/>
        <p:txBody>
          <a:bodyPr/>
          <a:lstStyle/>
          <a:p>
            <a:fld id="{4B4DCA68-2F7C-4DE9-AE90-BC35E30C4310}" type="slidenum">
              <a:rPr lang="en-ZA" smtClean="0"/>
              <a:t>‹#›</a:t>
            </a:fld>
            <a:endParaRPr lang="en-ZA" dirty="0"/>
          </a:p>
        </p:txBody>
      </p:sp>
    </p:spTree>
    <p:extLst>
      <p:ext uri="{BB962C8B-B14F-4D97-AF65-F5344CB8AC3E}">
        <p14:creationId xmlns:p14="http://schemas.microsoft.com/office/powerpoint/2010/main" val="208300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FEBAFD-4D50-452F-A01F-21EC0DC7DEDA}" type="datetimeFigureOut">
              <a:rPr lang="en-ZA" smtClean="0"/>
              <a:t>17 Feb 2021</a:t>
            </a:fld>
            <a:endParaRPr lang="en-ZA"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Z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4DCA68-2F7C-4DE9-AE90-BC35E30C4310}" type="slidenum">
              <a:rPr lang="en-ZA" smtClean="0"/>
              <a:t>‹#›</a:t>
            </a:fld>
            <a:endParaRPr lang="en-ZA" dirty="0"/>
          </a:p>
        </p:txBody>
      </p:sp>
    </p:spTree>
    <p:extLst>
      <p:ext uri="{BB962C8B-B14F-4D97-AF65-F5344CB8AC3E}">
        <p14:creationId xmlns:p14="http://schemas.microsoft.com/office/powerpoint/2010/main" val="195695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FEBAFD-4D50-452F-A01F-21EC0DC7DEDA}" type="datetimeFigureOut">
              <a:rPr lang="en-ZA" smtClean="0"/>
              <a:t>17 Feb 2021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B4DCA68-2F7C-4DE9-AE90-BC35E30C4310}" type="slidenum">
              <a:rPr lang="en-ZA" smtClean="0"/>
              <a:t>‹#›</a:t>
            </a:fld>
            <a:endParaRPr lang="en-ZA" dirty="0"/>
          </a:p>
        </p:txBody>
      </p:sp>
    </p:spTree>
    <p:extLst>
      <p:ext uri="{BB962C8B-B14F-4D97-AF65-F5344CB8AC3E}">
        <p14:creationId xmlns:p14="http://schemas.microsoft.com/office/powerpoint/2010/main" val="3408026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8FEBAFD-4D50-452F-A01F-21EC0DC7DEDA}" type="datetimeFigureOut">
              <a:rPr lang="en-ZA" smtClean="0"/>
              <a:t>17 Feb 2021</a:t>
            </a:fld>
            <a:endParaRPr lang="en-ZA"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ZA"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B4DCA68-2F7C-4DE9-AE90-BC35E30C4310}" type="slidenum">
              <a:rPr lang="en-ZA" smtClean="0"/>
              <a:t>‹#›</a:t>
            </a:fld>
            <a:endParaRPr lang="en-ZA"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40380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esearchgate.net/publication/325345675_An_Update_on_the_Global_Initiative_for_Chronic_Obstructive_Lung_Disease_2017_Guidelines_With_a_Focus_on_Classification_and_Management_of_Stable_COPD" TargetMode="External"/><Relationship Id="rId2" Type="http://schemas.openxmlformats.org/officeDocument/2006/relationships/hyperlink" Target="https://goldcopd.org/wp-content/uploads/2016/12/wms-GOLD-2017-Pocket-Guide-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9DF8BF9-7746-4624-B7C9-021AFA91E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94" y="211092"/>
            <a:ext cx="11145171" cy="59489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E90D471-6490-414D-B15E-27BCA221A5B1}"/>
              </a:ext>
            </a:extLst>
          </p:cNvPr>
          <p:cNvSpPr>
            <a:spLocks noGrp="1"/>
          </p:cNvSpPr>
          <p:nvPr>
            <p:ph type="ctrTitle"/>
          </p:nvPr>
        </p:nvSpPr>
        <p:spPr/>
        <p:txBody>
          <a:bodyPr>
            <a:normAutofit/>
          </a:bodyPr>
          <a:lstStyle/>
          <a:p>
            <a:r>
              <a:rPr lang="en-ZA" sz="4000" dirty="0"/>
              <a:t>COPD (Chronic Obstructive Pulmonary Disease)</a:t>
            </a:r>
          </a:p>
        </p:txBody>
      </p:sp>
      <p:sp>
        <p:nvSpPr>
          <p:cNvPr id="3" name="Subtitle 2">
            <a:extLst>
              <a:ext uri="{FF2B5EF4-FFF2-40B4-BE49-F238E27FC236}">
                <a16:creationId xmlns:a16="http://schemas.microsoft.com/office/drawing/2014/main" id="{C876E9AC-8634-45B1-B990-81759FFE8DFB}"/>
              </a:ext>
            </a:extLst>
          </p:cNvPr>
          <p:cNvSpPr>
            <a:spLocks noGrp="1"/>
          </p:cNvSpPr>
          <p:nvPr>
            <p:ph type="subTitle" idx="1"/>
          </p:nvPr>
        </p:nvSpPr>
        <p:spPr/>
        <p:txBody>
          <a:bodyPr>
            <a:normAutofit fontScale="85000" lnSpcReduction="20000"/>
          </a:bodyPr>
          <a:lstStyle/>
          <a:p>
            <a:r>
              <a:rPr lang="en-ZA" dirty="0"/>
              <a:t>Aamirah Walljee</a:t>
            </a:r>
          </a:p>
          <a:p>
            <a:r>
              <a:rPr lang="en-ZA" dirty="0"/>
              <a:t>Claudia Summers</a:t>
            </a:r>
          </a:p>
          <a:p>
            <a:r>
              <a:rPr lang="en-ZA" dirty="0"/>
              <a:t>Waseem Talia</a:t>
            </a:r>
          </a:p>
        </p:txBody>
      </p:sp>
    </p:spTree>
    <p:extLst>
      <p:ext uri="{BB962C8B-B14F-4D97-AF65-F5344CB8AC3E}">
        <p14:creationId xmlns:p14="http://schemas.microsoft.com/office/powerpoint/2010/main" val="3668383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20A2-1DAC-478F-9624-A1E960F349CC}"/>
              </a:ext>
            </a:extLst>
          </p:cNvPr>
          <p:cNvSpPr>
            <a:spLocks noGrp="1"/>
          </p:cNvSpPr>
          <p:nvPr>
            <p:ph type="title"/>
          </p:nvPr>
        </p:nvSpPr>
        <p:spPr/>
        <p:txBody>
          <a:bodyPr/>
          <a:lstStyle/>
          <a:p>
            <a:r>
              <a:rPr lang="en-ZA" dirty="0"/>
              <a:t>Staging</a:t>
            </a:r>
          </a:p>
        </p:txBody>
      </p:sp>
      <p:sp>
        <p:nvSpPr>
          <p:cNvPr id="3" name="Content Placeholder 2">
            <a:extLst>
              <a:ext uri="{FF2B5EF4-FFF2-40B4-BE49-F238E27FC236}">
                <a16:creationId xmlns:a16="http://schemas.microsoft.com/office/drawing/2014/main" id="{0D24148A-F290-4C65-8DCB-46A3F0EFCDF1}"/>
              </a:ext>
            </a:extLst>
          </p:cNvPr>
          <p:cNvSpPr>
            <a:spLocks noGrp="1"/>
          </p:cNvSpPr>
          <p:nvPr>
            <p:ph idx="1"/>
          </p:nvPr>
        </p:nvSpPr>
        <p:spPr/>
        <p:txBody>
          <a:bodyPr>
            <a:normAutofit/>
          </a:bodyPr>
          <a:lstStyle/>
          <a:p>
            <a:r>
              <a:rPr lang="en-US" sz="2400" dirty="0"/>
              <a:t>The Global Initiative for Chronic Obstructive Lung Disease (GOLD) guidelines uses FEV1; expressed as a percentage to stage disease severity. Symptoms can be assessed by the Modified Medical Research Council (mMRC) breathlessness scale and the COPD Assessment Test (CAT), and the history of exacerbations should also be noted. </a:t>
            </a:r>
          </a:p>
          <a:p>
            <a:r>
              <a:rPr lang="en-US" sz="2400" dirty="0"/>
              <a:t>The above mentioned factors, combine to form the modified GOLD “ABCD” evaluation, and assists in the management of COPD. </a:t>
            </a:r>
            <a:endParaRPr lang="en-ZA" sz="2400" dirty="0"/>
          </a:p>
        </p:txBody>
      </p:sp>
    </p:spTree>
    <p:extLst>
      <p:ext uri="{BB962C8B-B14F-4D97-AF65-F5344CB8AC3E}">
        <p14:creationId xmlns:p14="http://schemas.microsoft.com/office/powerpoint/2010/main" val="51688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old copd">
            <a:extLst>
              <a:ext uri="{FF2B5EF4-FFF2-40B4-BE49-F238E27FC236}">
                <a16:creationId xmlns:a16="http://schemas.microsoft.com/office/drawing/2014/main" id="{026BC4B2-2FA7-4A11-B80E-1FEDDA703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94" y="411479"/>
            <a:ext cx="6917859" cy="12625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mrc copd">
            <a:extLst>
              <a:ext uri="{FF2B5EF4-FFF2-40B4-BE49-F238E27FC236}">
                <a16:creationId xmlns:a16="http://schemas.microsoft.com/office/drawing/2014/main" id="{D491594C-E3BF-4126-A049-3DCC61B71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53" b="21734"/>
          <a:stretch/>
        </p:blipFill>
        <p:spPr bwMode="auto">
          <a:xfrm>
            <a:off x="308462" y="2353993"/>
            <a:ext cx="4904711" cy="22742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gold copd">
            <a:extLst>
              <a:ext uri="{FF2B5EF4-FFF2-40B4-BE49-F238E27FC236}">
                <a16:creationId xmlns:a16="http://schemas.microsoft.com/office/drawing/2014/main" id="{EE6703AF-920E-449B-B584-2556DEBFD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702" y="2424333"/>
            <a:ext cx="6240341" cy="363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6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3A79-CF2F-4305-BD9A-BDD7C767D444}"/>
              </a:ext>
            </a:extLst>
          </p:cNvPr>
          <p:cNvSpPr>
            <a:spLocks noGrp="1"/>
          </p:cNvSpPr>
          <p:nvPr>
            <p:ph type="title"/>
          </p:nvPr>
        </p:nvSpPr>
        <p:spPr/>
        <p:txBody>
          <a:bodyPr/>
          <a:lstStyle/>
          <a:p>
            <a:r>
              <a:rPr lang="en-ZA" dirty="0"/>
              <a:t>Disease Pattern and Severity</a:t>
            </a:r>
          </a:p>
        </p:txBody>
      </p:sp>
      <p:sp>
        <p:nvSpPr>
          <p:cNvPr id="3" name="Content Placeholder 2">
            <a:extLst>
              <a:ext uri="{FF2B5EF4-FFF2-40B4-BE49-F238E27FC236}">
                <a16:creationId xmlns:a16="http://schemas.microsoft.com/office/drawing/2014/main" id="{0B65682D-1C72-446E-9E07-65A27015E0E9}"/>
              </a:ext>
            </a:extLst>
          </p:cNvPr>
          <p:cNvSpPr>
            <a:spLocks noGrp="1"/>
          </p:cNvSpPr>
          <p:nvPr>
            <p:ph idx="1"/>
          </p:nvPr>
        </p:nvSpPr>
        <p:spPr/>
        <p:txBody>
          <a:bodyPr>
            <a:normAutofit/>
          </a:bodyPr>
          <a:lstStyle/>
          <a:p>
            <a:r>
              <a:rPr lang="en-ZA" dirty="0"/>
              <a:t>Individuals are then classified into one of the four groups (A, B, C, or D) based on their symptoms, risk of exacerbations and hospitalization for exacerbations.</a:t>
            </a:r>
          </a:p>
          <a:p>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B519C7D8-FCFD-484A-8702-E52B39AE2C4F}"/>
              </a:ext>
            </a:extLst>
          </p:cNvPr>
          <p:cNvGraphicFramePr>
            <a:graphicFrameLocks noGrp="1"/>
          </p:cNvGraphicFramePr>
          <p:nvPr>
            <p:extLst>
              <p:ext uri="{D42A27DB-BD31-4B8C-83A1-F6EECF244321}">
                <p14:modId xmlns:p14="http://schemas.microsoft.com/office/powerpoint/2010/main" val="1473331735"/>
              </p:ext>
            </p:extLst>
          </p:nvPr>
        </p:nvGraphicFramePr>
        <p:xfrm>
          <a:off x="1819422" y="2588454"/>
          <a:ext cx="8614116" cy="3627120"/>
        </p:xfrm>
        <a:graphic>
          <a:graphicData uri="http://schemas.openxmlformats.org/drawingml/2006/table">
            <a:tbl>
              <a:tblPr firstRow="1" bandRow="1">
                <a:tableStyleId>{5C22544A-7EE6-4342-B048-85BDC9FD1C3A}</a:tableStyleId>
              </a:tblPr>
              <a:tblGrid>
                <a:gridCol w="811236">
                  <a:extLst>
                    <a:ext uri="{9D8B030D-6E8A-4147-A177-3AD203B41FA5}">
                      <a16:colId xmlns:a16="http://schemas.microsoft.com/office/drawing/2014/main" val="3624222984"/>
                    </a:ext>
                  </a:extLst>
                </a:gridCol>
                <a:gridCol w="7802880">
                  <a:extLst>
                    <a:ext uri="{9D8B030D-6E8A-4147-A177-3AD203B41FA5}">
                      <a16:colId xmlns:a16="http://schemas.microsoft.com/office/drawing/2014/main" val="1426738579"/>
                    </a:ext>
                  </a:extLst>
                </a:gridCol>
              </a:tblGrid>
              <a:tr h="324000">
                <a:tc>
                  <a:txBody>
                    <a:bodyPr/>
                    <a:lstStyle/>
                    <a:p>
                      <a:r>
                        <a:rPr lang="en-ZA" sz="1600" dirty="0"/>
                        <a:t>Group</a:t>
                      </a:r>
                    </a:p>
                  </a:txBody>
                  <a:tcPr/>
                </a:tc>
                <a:tc>
                  <a:txBody>
                    <a:bodyPr/>
                    <a:lstStyle/>
                    <a:p>
                      <a:r>
                        <a:rPr lang="en-ZA" sz="1600" dirty="0"/>
                        <a:t>Features</a:t>
                      </a:r>
                    </a:p>
                  </a:txBody>
                  <a:tcPr/>
                </a:tc>
                <a:extLst>
                  <a:ext uri="{0D108BD9-81ED-4DB2-BD59-A6C34878D82A}">
                    <a16:rowId xmlns:a16="http://schemas.microsoft.com/office/drawing/2014/main" val="3645376557"/>
                  </a:ext>
                </a:extLst>
              </a:tr>
              <a:tr h="792000">
                <a:tc>
                  <a:txBody>
                    <a:bodyPr/>
                    <a:lstStyle/>
                    <a:p>
                      <a:r>
                        <a:rPr lang="en-ZA" sz="1600" dirty="0"/>
                        <a:t>A</a:t>
                      </a:r>
                    </a:p>
                  </a:txBody>
                  <a:tcPr/>
                </a:tc>
                <a:tc>
                  <a:txBody>
                    <a:bodyPr/>
                    <a:lstStyle/>
                    <a:p>
                      <a:r>
                        <a:rPr lang="en-ZA" sz="1600" dirty="0"/>
                        <a:t>Minimally symptomatic</a:t>
                      </a:r>
                    </a:p>
                    <a:p>
                      <a:r>
                        <a:rPr lang="en-ZA" sz="1600" dirty="0"/>
                        <a:t>low risk of future exacerbations: mMRC grade 0 to 1 or CAT score &lt;10</a:t>
                      </a:r>
                    </a:p>
                    <a:p>
                      <a:r>
                        <a:rPr lang="en-ZA" sz="1600" dirty="0"/>
                        <a:t>0 to 1 exacerbation per year and no prior hospitalization for exacerbation</a:t>
                      </a:r>
                    </a:p>
                  </a:txBody>
                  <a:tcPr/>
                </a:tc>
                <a:extLst>
                  <a:ext uri="{0D108BD9-81ED-4DB2-BD59-A6C34878D82A}">
                    <a16:rowId xmlns:a16="http://schemas.microsoft.com/office/drawing/2014/main" val="1434201559"/>
                  </a:ext>
                </a:extLst>
              </a:tr>
              <a:tr h="792000">
                <a:tc>
                  <a:txBody>
                    <a:bodyPr/>
                    <a:lstStyle/>
                    <a:p>
                      <a:r>
                        <a:rPr lang="en-ZA" sz="1600" dirty="0"/>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More symptomatic</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low risk of future exacerbations: mMRC grade ≥2 or CAT score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0 to 1 exacerbation per year and no prior hospitalization for exacerbation</a:t>
                      </a:r>
                    </a:p>
                  </a:txBody>
                  <a:tcPr/>
                </a:tc>
                <a:extLst>
                  <a:ext uri="{0D108BD9-81ED-4DB2-BD59-A6C34878D82A}">
                    <a16:rowId xmlns:a16="http://schemas.microsoft.com/office/drawing/2014/main" val="701463148"/>
                  </a:ext>
                </a:extLst>
              </a:tr>
              <a:tr h="792000">
                <a:tc>
                  <a:txBody>
                    <a:bodyPr/>
                    <a:lstStyle/>
                    <a:p>
                      <a:r>
                        <a:rPr lang="en-ZA" sz="1600" dirty="0"/>
                        <a:t>C</a:t>
                      </a:r>
                    </a:p>
                  </a:txBody>
                  <a:tcPr/>
                </a:tc>
                <a:tc>
                  <a:txBody>
                    <a:bodyPr/>
                    <a:lstStyle/>
                    <a:p>
                      <a:r>
                        <a:rPr lang="en-US" sz="1600" dirty="0"/>
                        <a:t>Minimally symptomatic</a:t>
                      </a:r>
                    </a:p>
                    <a:p>
                      <a:r>
                        <a:rPr lang="en-US" sz="1600" dirty="0"/>
                        <a:t>high risk of future exacerbations: mMRC grade 0 to 1 or CAT score &lt;10</a:t>
                      </a:r>
                    </a:p>
                    <a:p>
                      <a:r>
                        <a:rPr lang="en-US" sz="1600" dirty="0"/>
                        <a:t>≥2 exacerbations per year or ≥1 hospitalization for exacerbation</a:t>
                      </a:r>
                    </a:p>
                  </a:txBody>
                  <a:tcPr/>
                </a:tc>
                <a:extLst>
                  <a:ext uri="{0D108BD9-81ED-4DB2-BD59-A6C34878D82A}">
                    <a16:rowId xmlns:a16="http://schemas.microsoft.com/office/drawing/2014/main" val="827023476"/>
                  </a:ext>
                </a:extLst>
              </a:tr>
              <a:tr h="792000">
                <a:tc>
                  <a:txBody>
                    <a:bodyPr/>
                    <a:lstStyle/>
                    <a:p>
                      <a:r>
                        <a:rPr lang="en-ZA" sz="1600" dirty="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More symptomatic</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high risk of future exacerbations: mMRC grade ≥2 or CAT score ≥10;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≥2 exacerbations per year or ≥1 hospitalization for exacerbation</a:t>
                      </a:r>
                    </a:p>
                  </a:txBody>
                  <a:tcPr/>
                </a:tc>
                <a:extLst>
                  <a:ext uri="{0D108BD9-81ED-4DB2-BD59-A6C34878D82A}">
                    <a16:rowId xmlns:a16="http://schemas.microsoft.com/office/drawing/2014/main" val="870872007"/>
                  </a:ext>
                </a:extLst>
              </a:tr>
            </a:tbl>
          </a:graphicData>
        </a:graphic>
      </p:graphicFrame>
    </p:spTree>
    <p:extLst>
      <p:ext uri="{BB962C8B-B14F-4D97-AF65-F5344CB8AC3E}">
        <p14:creationId xmlns:p14="http://schemas.microsoft.com/office/powerpoint/2010/main" val="809984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79A13F79-2B45-4F11-B980-F14C9DFC02FB}"/>
              </a:ext>
            </a:extLst>
          </p:cNvPr>
          <p:cNvGraphicFramePr/>
          <p:nvPr>
            <p:extLst>
              <p:ext uri="{D42A27DB-BD31-4B8C-83A1-F6EECF244321}">
                <p14:modId xmlns:p14="http://schemas.microsoft.com/office/powerpoint/2010/main" val="16787085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969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4154-5A61-4760-86FC-96147DD579C7}"/>
              </a:ext>
            </a:extLst>
          </p:cNvPr>
          <p:cNvSpPr>
            <a:spLocks noGrp="1"/>
          </p:cNvSpPr>
          <p:nvPr>
            <p:ph type="title"/>
          </p:nvPr>
        </p:nvSpPr>
        <p:spPr/>
        <p:txBody>
          <a:bodyPr/>
          <a:lstStyle/>
          <a:p>
            <a:r>
              <a:rPr lang="en-ZA" dirty="0"/>
              <a:t>Side Note</a:t>
            </a:r>
          </a:p>
        </p:txBody>
      </p:sp>
      <p:sp>
        <p:nvSpPr>
          <p:cNvPr id="3" name="Content Placeholder 2">
            <a:extLst>
              <a:ext uri="{FF2B5EF4-FFF2-40B4-BE49-F238E27FC236}">
                <a16:creationId xmlns:a16="http://schemas.microsoft.com/office/drawing/2014/main" id="{2A7256F0-2C9B-493A-9D53-330DE7885ABE}"/>
              </a:ext>
            </a:extLst>
          </p:cNvPr>
          <p:cNvSpPr>
            <a:spLocks noGrp="1"/>
          </p:cNvSpPr>
          <p:nvPr>
            <p:ph idx="1"/>
          </p:nvPr>
        </p:nvSpPr>
        <p:spPr/>
        <p:txBody>
          <a:bodyPr>
            <a:normAutofit/>
          </a:bodyPr>
          <a:lstStyle/>
          <a:p>
            <a:r>
              <a:rPr lang="en-US" sz="2400" dirty="0"/>
              <a:t>Co-morbidities are likely </a:t>
            </a:r>
          </a:p>
          <a:p>
            <a:pPr lvl="1">
              <a:buFont typeface="Arial" panose="020B0604020202020204" pitchFamily="34" charset="0"/>
              <a:buChar char="•"/>
            </a:pPr>
            <a:r>
              <a:rPr lang="en-US" sz="2400" dirty="0"/>
              <a:t>Obesity</a:t>
            </a:r>
          </a:p>
          <a:p>
            <a:pPr lvl="1">
              <a:buFont typeface="Arial" panose="020B0604020202020204" pitchFamily="34" charset="0"/>
              <a:buChar char="•"/>
            </a:pPr>
            <a:r>
              <a:rPr lang="en-US" sz="2400" dirty="0"/>
              <a:t>OSA</a:t>
            </a:r>
          </a:p>
          <a:p>
            <a:pPr lvl="1">
              <a:buFont typeface="Arial" panose="020B0604020202020204" pitchFamily="34" charset="0"/>
              <a:buChar char="•"/>
            </a:pPr>
            <a:r>
              <a:rPr lang="en-US" sz="2400" dirty="0"/>
              <a:t>Heart Failure</a:t>
            </a:r>
          </a:p>
          <a:p>
            <a:pPr lvl="1">
              <a:buFont typeface="Arial" panose="020B0604020202020204" pitchFamily="34" charset="0"/>
              <a:buChar char="•"/>
            </a:pPr>
            <a:r>
              <a:rPr lang="en-US" sz="2400" dirty="0"/>
              <a:t>Opioid use </a:t>
            </a:r>
            <a:endParaRPr lang="en-ZA" sz="2400" dirty="0"/>
          </a:p>
        </p:txBody>
      </p:sp>
    </p:spTree>
    <p:extLst>
      <p:ext uri="{BB962C8B-B14F-4D97-AF65-F5344CB8AC3E}">
        <p14:creationId xmlns:p14="http://schemas.microsoft.com/office/powerpoint/2010/main" val="336498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8373-30F4-4A57-831D-FA184E2BE79C}"/>
              </a:ext>
            </a:extLst>
          </p:cNvPr>
          <p:cNvSpPr>
            <a:spLocks noGrp="1"/>
          </p:cNvSpPr>
          <p:nvPr>
            <p:ph type="title"/>
          </p:nvPr>
        </p:nvSpPr>
        <p:spPr/>
        <p:txBody>
          <a:bodyPr/>
          <a:lstStyle/>
          <a:p>
            <a:r>
              <a:rPr lang="en-ZA" dirty="0"/>
              <a:t>All patients</a:t>
            </a:r>
          </a:p>
        </p:txBody>
      </p:sp>
      <p:sp>
        <p:nvSpPr>
          <p:cNvPr id="3" name="Content Placeholder 2">
            <a:extLst>
              <a:ext uri="{FF2B5EF4-FFF2-40B4-BE49-F238E27FC236}">
                <a16:creationId xmlns:a16="http://schemas.microsoft.com/office/drawing/2014/main" id="{750B1795-121C-436F-A385-0D7B42EAC887}"/>
              </a:ext>
            </a:extLst>
          </p:cNvPr>
          <p:cNvSpPr>
            <a:spLocks noGrp="1"/>
          </p:cNvSpPr>
          <p:nvPr>
            <p:ph idx="1"/>
          </p:nvPr>
        </p:nvSpPr>
        <p:spPr/>
        <p:txBody>
          <a:bodyPr>
            <a:normAutofit/>
          </a:bodyPr>
          <a:lstStyle/>
          <a:p>
            <a:pPr lvl="1">
              <a:buFont typeface="Arial" panose="020B0604020202020204" pitchFamily="34" charset="0"/>
              <a:buChar char="•"/>
            </a:pPr>
            <a:r>
              <a:rPr lang="en-ZA" sz="2400" dirty="0"/>
              <a:t>Risk factor modification - smoking cessation (cigarettes and other)</a:t>
            </a:r>
          </a:p>
          <a:p>
            <a:pPr lvl="1">
              <a:buFont typeface="Arial" panose="020B0604020202020204" pitchFamily="34" charset="0"/>
              <a:buChar char="•"/>
            </a:pPr>
            <a:r>
              <a:rPr lang="en-ZA" sz="2400" dirty="0"/>
              <a:t>Pneumococcal and influenza vaccination</a:t>
            </a:r>
          </a:p>
          <a:p>
            <a:pPr lvl="1">
              <a:buFont typeface="Arial" panose="020B0604020202020204" pitchFamily="34" charset="0"/>
              <a:buChar char="•"/>
            </a:pPr>
            <a:r>
              <a:rPr lang="en-ZA" sz="2400" dirty="0"/>
              <a:t>Physiotherapy</a:t>
            </a:r>
          </a:p>
          <a:p>
            <a:pPr lvl="1">
              <a:buFont typeface="Arial" panose="020B0604020202020204" pitchFamily="34" charset="0"/>
              <a:buChar char="•"/>
            </a:pPr>
            <a:r>
              <a:rPr lang="en-ZA" sz="2400" dirty="0"/>
              <a:t>Exercise</a:t>
            </a:r>
          </a:p>
          <a:p>
            <a:pPr lvl="1">
              <a:buFont typeface="Arial" panose="020B0604020202020204" pitchFamily="34" charset="0"/>
              <a:buChar char="•"/>
            </a:pPr>
            <a:r>
              <a:rPr lang="en-ZA" sz="2400" dirty="0"/>
              <a:t>Correct inhaler technique + review at each visit</a:t>
            </a:r>
          </a:p>
          <a:p>
            <a:endParaRPr lang="en-ZA" sz="2400" dirty="0"/>
          </a:p>
          <a:p>
            <a:r>
              <a:rPr lang="en-ZA" sz="2400" dirty="0"/>
              <a:t>COVID-19 - avoid exposure: associated with greater likelihood of ICU admission, invasive ventilation, and death</a:t>
            </a:r>
          </a:p>
          <a:p>
            <a:endParaRPr lang="en-ZA" sz="2400" dirty="0"/>
          </a:p>
        </p:txBody>
      </p:sp>
    </p:spTree>
    <p:extLst>
      <p:ext uri="{BB962C8B-B14F-4D97-AF65-F5344CB8AC3E}">
        <p14:creationId xmlns:p14="http://schemas.microsoft.com/office/powerpoint/2010/main" val="1572593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668-E5AE-47FE-95E9-3C92D0C37DBA}"/>
              </a:ext>
            </a:extLst>
          </p:cNvPr>
          <p:cNvSpPr>
            <a:spLocks noGrp="1"/>
          </p:cNvSpPr>
          <p:nvPr>
            <p:ph type="title"/>
          </p:nvPr>
        </p:nvSpPr>
        <p:spPr/>
        <p:txBody>
          <a:bodyPr/>
          <a:lstStyle/>
          <a:p>
            <a:r>
              <a:rPr lang="en-ZA" dirty="0"/>
              <a:t>Stable COPD</a:t>
            </a:r>
          </a:p>
        </p:txBody>
      </p:sp>
      <p:sp>
        <p:nvSpPr>
          <p:cNvPr id="3" name="Content Placeholder 2">
            <a:extLst>
              <a:ext uri="{FF2B5EF4-FFF2-40B4-BE49-F238E27FC236}">
                <a16:creationId xmlns:a16="http://schemas.microsoft.com/office/drawing/2014/main" id="{DDF940E7-DCFD-46AB-8794-5676DCA0B5D6}"/>
              </a:ext>
            </a:extLst>
          </p:cNvPr>
          <p:cNvSpPr>
            <a:spLocks noGrp="1"/>
          </p:cNvSpPr>
          <p:nvPr>
            <p:ph idx="1"/>
          </p:nvPr>
        </p:nvSpPr>
        <p:spPr/>
        <p:txBody>
          <a:bodyPr>
            <a:normAutofit/>
          </a:bodyPr>
          <a:lstStyle/>
          <a:p>
            <a:r>
              <a:rPr lang="en-US" sz="2400" dirty="0"/>
              <a:t>Aim of therapy</a:t>
            </a:r>
          </a:p>
          <a:p>
            <a:endParaRPr lang="en-US" sz="2400" dirty="0"/>
          </a:p>
          <a:p>
            <a:pPr marL="514350" indent="-514350">
              <a:buFont typeface="+mj-lt"/>
              <a:buAutoNum type="arabicPeriod"/>
            </a:pPr>
            <a:r>
              <a:rPr lang="en-US" sz="2400" dirty="0"/>
              <a:t>Improve symptoms</a:t>
            </a:r>
          </a:p>
          <a:p>
            <a:pPr marL="514350" indent="-514350">
              <a:buFont typeface="+mj-lt"/>
              <a:buAutoNum type="arabicPeriod"/>
            </a:pPr>
            <a:r>
              <a:rPr lang="en-US" sz="2400" dirty="0"/>
              <a:t>Decrease exacerbations </a:t>
            </a:r>
          </a:p>
          <a:p>
            <a:pPr marL="514350" indent="-514350">
              <a:buFont typeface="+mj-lt"/>
              <a:buAutoNum type="arabicPeriod"/>
            </a:pPr>
            <a:r>
              <a:rPr lang="en-US" sz="2400" dirty="0"/>
              <a:t>Improve patient function and quality of life</a:t>
            </a:r>
          </a:p>
          <a:p>
            <a:endParaRPr lang="en-ZA" sz="2400" dirty="0"/>
          </a:p>
        </p:txBody>
      </p:sp>
    </p:spTree>
    <p:extLst>
      <p:ext uri="{BB962C8B-B14F-4D97-AF65-F5344CB8AC3E}">
        <p14:creationId xmlns:p14="http://schemas.microsoft.com/office/powerpoint/2010/main" val="1590969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50C9-10AF-401D-B35E-8DBAB55B18FA}"/>
              </a:ext>
            </a:extLst>
          </p:cNvPr>
          <p:cNvSpPr>
            <a:spLocks noGrp="1"/>
          </p:cNvSpPr>
          <p:nvPr>
            <p:ph type="title"/>
          </p:nvPr>
        </p:nvSpPr>
        <p:spPr/>
        <p:txBody>
          <a:bodyPr/>
          <a:lstStyle/>
          <a:p>
            <a:r>
              <a:rPr lang="en-ZA" dirty="0"/>
              <a:t>GOLD A – Minimally Symptomatic, Low Risk of Exacerbation</a:t>
            </a:r>
          </a:p>
        </p:txBody>
      </p:sp>
      <p:graphicFrame>
        <p:nvGraphicFramePr>
          <p:cNvPr id="4" name="Content Placeholder 3">
            <a:extLst>
              <a:ext uri="{FF2B5EF4-FFF2-40B4-BE49-F238E27FC236}">
                <a16:creationId xmlns:a16="http://schemas.microsoft.com/office/drawing/2014/main" id="{19CB1385-7B77-4E82-B514-B9C7D3B9678D}"/>
              </a:ext>
            </a:extLst>
          </p:cNvPr>
          <p:cNvGraphicFramePr>
            <a:graphicFrameLocks noGrp="1"/>
          </p:cNvGraphicFramePr>
          <p:nvPr>
            <p:ph idx="1"/>
            <p:extLst>
              <p:ext uri="{D42A27DB-BD31-4B8C-83A1-F6EECF244321}">
                <p14:modId xmlns:p14="http://schemas.microsoft.com/office/powerpoint/2010/main" val="592930520"/>
              </p:ext>
            </p:extLst>
          </p:nvPr>
        </p:nvGraphicFramePr>
        <p:xfrm>
          <a:off x="2243434" y="2054204"/>
          <a:ext cx="7705131" cy="2749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E08D555-78D7-46B8-9E93-F0DB97EB0102}"/>
              </a:ext>
            </a:extLst>
          </p:cNvPr>
          <p:cNvSpPr txBox="1"/>
          <p:nvPr/>
        </p:nvSpPr>
        <p:spPr>
          <a:xfrm>
            <a:off x="1097280" y="5008832"/>
            <a:ext cx="10058400" cy="1569660"/>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sz="2400" dirty="0"/>
              <a:t>Rapid onset of action, short duration of action (4 – 6 hours)</a:t>
            </a:r>
          </a:p>
          <a:p>
            <a:pPr marL="285750" indent="-285750">
              <a:buClr>
                <a:schemeClr val="accent1"/>
              </a:buClr>
              <a:buFont typeface="Arial" panose="020B0604020202020204" pitchFamily="34" charset="0"/>
              <a:buChar char="•"/>
            </a:pPr>
            <a:r>
              <a:rPr lang="en-US" sz="2400" dirty="0"/>
              <a:t>Relief of intermittent increase in dyspnoea</a:t>
            </a:r>
          </a:p>
          <a:p>
            <a:pPr marL="285750" indent="-285750">
              <a:buClr>
                <a:schemeClr val="accent1"/>
              </a:buClr>
              <a:buFont typeface="Arial" panose="020B0604020202020204" pitchFamily="34" charset="0"/>
              <a:buChar char="•"/>
            </a:pPr>
            <a:r>
              <a:rPr lang="en-US" sz="2400" dirty="0"/>
              <a:t>Either alone or in combination </a:t>
            </a:r>
          </a:p>
          <a:p>
            <a:pPr marL="285750" indent="-285750">
              <a:buClr>
                <a:schemeClr val="accent1"/>
              </a:buClr>
              <a:buFont typeface="Arial" panose="020B0604020202020204" pitchFamily="34" charset="0"/>
              <a:buChar char="•"/>
            </a:pPr>
            <a:endParaRPr lang="en-ZA" sz="2400" dirty="0"/>
          </a:p>
        </p:txBody>
      </p:sp>
    </p:spTree>
    <p:extLst>
      <p:ext uri="{BB962C8B-B14F-4D97-AF65-F5344CB8AC3E}">
        <p14:creationId xmlns:p14="http://schemas.microsoft.com/office/powerpoint/2010/main" val="104305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3055-A988-497B-9981-DF1B6D3B9B28}"/>
              </a:ext>
            </a:extLst>
          </p:cNvPr>
          <p:cNvSpPr>
            <a:spLocks noGrp="1"/>
          </p:cNvSpPr>
          <p:nvPr>
            <p:ph type="title"/>
          </p:nvPr>
        </p:nvSpPr>
        <p:spPr/>
        <p:txBody>
          <a:bodyPr/>
          <a:lstStyle/>
          <a:p>
            <a:r>
              <a:rPr lang="en-US" dirty="0"/>
              <a:t>GOLD B - More Symptomatic, Low Risk of Exacerbation</a:t>
            </a:r>
            <a:endParaRPr lang="en-ZA" dirty="0"/>
          </a:p>
        </p:txBody>
      </p:sp>
      <p:graphicFrame>
        <p:nvGraphicFramePr>
          <p:cNvPr id="4" name="Content Placeholder 3">
            <a:extLst>
              <a:ext uri="{FF2B5EF4-FFF2-40B4-BE49-F238E27FC236}">
                <a16:creationId xmlns:a16="http://schemas.microsoft.com/office/drawing/2014/main" id="{D61576AA-9705-4FB3-B1F1-87671619587A}"/>
              </a:ext>
            </a:extLst>
          </p:cNvPr>
          <p:cNvGraphicFramePr>
            <a:graphicFrameLocks noGrp="1"/>
          </p:cNvGraphicFramePr>
          <p:nvPr>
            <p:ph idx="1"/>
            <p:extLst>
              <p:ext uri="{D42A27DB-BD31-4B8C-83A1-F6EECF244321}">
                <p14:modId xmlns:p14="http://schemas.microsoft.com/office/powerpoint/2010/main" val="2262690056"/>
              </p:ext>
            </p:extLst>
          </p:nvPr>
        </p:nvGraphicFramePr>
        <p:xfrm>
          <a:off x="0" y="1840727"/>
          <a:ext cx="6834889" cy="2684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58E66BB-CF8B-49AA-8759-A257317CFBB2}"/>
              </a:ext>
            </a:extLst>
          </p:cNvPr>
          <p:cNvSpPr txBox="1"/>
          <p:nvPr/>
        </p:nvSpPr>
        <p:spPr>
          <a:xfrm>
            <a:off x="5893905" y="3672281"/>
            <a:ext cx="6094674" cy="2554545"/>
          </a:xfrm>
          <a:prstGeom prst="rect">
            <a:avLst/>
          </a:prstGeom>
          <a:noFill/>
        </p:spPr>
        <p:txBody>
          <a:bodyPr wrap="square">
            <a:spAutoFit/>
          </a:bodyPr>
          <a:lstStyle/>
          <a:p>
            <a:pPr marL="342900" indent="-342900">
              <a:buClr>
                <a:schemeClr val="accent1"/>
              </a:buClr>
              <a:buFont typeface="Arial" panose="020B0604020202020204" pitchFamily="34" charset="0"/>
              <a:buChar char="•"/>
            </a:pPr>
            <a:r>
              <a:rPr lang="en-ZA" sz="2000" dirty="0"/>
              <a:t>Regimen: long acting bronchodilator + short acting bronchodilator for symptom relief </a:t>
            </a:r>
          </a:p>
          <a:p>
            <a:pPr marL="342900" indent="-342900">
              <a:buClr>
                <a:schemeClr val="accent1"/>
              </a:buClr>
              <a:buFont typeface="Arial" panose="020B0604020202020204" pitchFamily="34" charset="0"/>
              <a:buChar char="•"/>
            </a:pPr>
            <a:r>
              <a:rPr lang="en-ZA" sz="2000" dirty="0"/>
              <a:t>Recommended LAMA + SABA or LABA + SAMA/SABA</a:t>
            </a:r>
          </a:p>
          <a:p>
            <a:pPr marL="342900" indent="-342900">
              <a:buClr>
                <a:schemeClr val="accent1"/>
              </a:buClr>
              <a:buFont typeface="Arial" panose="020B0604020202020204" pitchFamily="34" charset="0"/>
              <a:buChar char="•"/>
            </a:pPr>
            <a:r>
              <a:rPr lang="en-ZA" sz="2000" dirty="0"/>
              <a:t>Choice based on preference and SE profile</a:t>
            </a:r>
          </a:p>
          <a:p>
            <a:pPr marL="342900" indent="-342900">
              <a:buClr>
                <a:schemeClr val="accent1"/>
              </a:buClr>
              <a:buFont typeface="Arial" panose="020B0604020202020204" pitchFamily="34" charset="0"/>
              <a:buChar char="•"/>
            </a:pPr>
            <a:r>
              <a:rPr lang="en-ZA" sz="2000" dirty="0"/>
              <a:t>LABA SE: Resting tachycardia or tremor </a:t>
            </a:r>
          </a:p>
          <a:p>
            <a:pPr marL="342900" indent="-342900">
              <a:buClr>
                <a:schemeClr val="accent1"/>
              </a:buClr>
              <a:buFont typeface="Arial" panose="020B0604020202020204" pitchFamily="34" charset="0"/>
              <a:buChar char="•"/>
            </a:pPr>
            <a:r>
              <a:rPr lang="en-ZA" sz="2000" dirty="0"/>
              <a:t>LAMA SE: urinary retention </a:t>
            </a:r>
          </a:p>
          <a:p>
            <a:pPr marL="342900" indent="-342900">
              <a:buClr>
                <a:schemeClr val="accent1"/>
              </a:buClr>
              <a:buFont typeface="Arial" panose="020B0604020202020204" pitchFamily="34" charset="0"/>
              <a:buChar char="•"/>
            </a:pPr>
            <a:r>
              <a:rPr lang="en-ZA" sz="2000" dirty="0"/>
              <a:t>LAMA reduces exacerbations &gt; LABA</a:t>
            </a:r>
          </a:p>
          <a:p>
            <a:pPr marL="342900" indent="-342900">
              <a:buClr>
                <a:schemeClr val="accent1"/>
              </a:buClr>
              <a:buFont typeface="Arial" panose="020B0604020202020204" pitchFamily="34" charset="0"/>
              <a:buChar char="•"/>
            </a:pPr>
            <a:r>
              <a:rPr lang="en-ZA" sz="2000" dirty="0"/>
              <a:t>No difference between QOL or SOB between the two</a:t>
            </a:r>
          </a:p>
        </p:txBody>
      </p:sp>
    </p:spTree>
    <p:extLst>
      <p:ext uri="{BB962C8B-B14F-4D97-AF65-F5344CB8AC3E}">
        <p14:creationId xmlns:p14="http://schemas.microsoft.com/office/powerpoint/2010/main" val="264784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86261-437B-4F75-AD0E-4C48961AC33D}"/>
              </a:ext>
            </a:extLst>
          </p:cNvPr>
          <p:cNvSpPr>
            <a:spLocks noGrp="1"/>
          </p:cNvSpPr>
          <p:nvPr>
            <p:ph type="title"/>
          </p:nvPr>
        </p:nvSpPr>
        <p:spPr/>
        <p:txBody>
          <a:bodyPr/>
          <a:lstStyle/>
          <a:p>
            <a:r>
              <a:rPr lang="en-US" dirty="0"/>
              <a:t>GOLD C - Minimally Symptomatic, High Risk of Exacerbation</a:t>
            </a:r>
            <a:endParaRPr lang="en-ZA" dirty="0"/>
          </a:p>
        </p:txBody>
      </p:sp>
      <p:sp>
        <p:nvSpPr>
          <p:cNvPr id="3" name="Content Placeholder 2">
            <a:extLst>
              <a:ext uri="{FF2B5EF4-FFF2-40B4-BE49-F238E27FC236}">
                <a16:creationId xmlns:a16="http://schemas.microsoft.com/office/drawing/2014/main" id="{AE69276F-046E-478F-AC4C-DDF6C7C1C730}"/>
              </a:ext>
            </a:extLst>
          </p:cNvPr>
          <p:cNvSpPr>
            <a:spLocks noGrp="1"/>
          </p:cNvSpPr>
          <p:nvPr>
            <p:ph idx="1"/>
          </p:nvPr>
        </p:nvSpPr>
        <p:spPr/>
        <p:txBody>
          <a:bodyPr>
            <a:normAutofit/>
          </a:bodyPr>
          <a:lstStyle/>
          <a:p>
            <a:pPr lvl="1">
              <a:buFont typeface="Arial" panose="020B0604020202020204" pitchFamily="34" charset="0"/>
              <a:buChar char="•"/>
            </a:pPr>
            <a:r>
              <a:rPr lang="en-ZA" sz="2400" dirty="0"/>
              <a:t>LAMA suggested</a:t>
            </a:r>
          </a:p>
        </p:txBody>
      </p:sp>
    </p:spTree>
    <p:extLst>
      <p:ext uri="{BB962C8B-B14F-4D97-AF65-F5344CB8AC3E}">
        <p14:creationId xmlns:p14="http://schemas.microsoft.com/office/powerpoint/2010/main" val="377271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18FE-1F26-481C-B757-C6676AB01986}"/>
              </a:ext>
            </a:extLst>
          </p:cNvPr>
          <p:cNvSpPr>
            <a:spLocks noGrp="1"/>
          </p:cNvSpPr>
          <p:nvPr>
            <p:ph type="title"/>
          </p:nvPr>
        </p:nvSpPr>
        <p:spPr/>
        <p:txBody>
          <a:bodyPr/>
          <a:lstStyle/>
          <a:p>
            <a:r>
              <a:rPr lang="en-ZA" dirty="0"/>
              <a:t>Definition</a:t>
            </a:r>
          </a:p>
        </p:txBody>
      </p:sp>
      <p:sp>
        <p:nvSpPr>
          <p:cNvPr id="3" name="Content Placeholder 2">
            <a:extLst>
              <a:ext uri="{FF2B5EF4-FFF2-40B4-BE49-F238E27FC236}">
                <a16:creationId xmlns:a16="http://schemas.microsoft.com/office/drawing/2014/main" id="{97D8121F-D907-4778-99B8-4F38DD272AE4}"/>
              </a:ext>
            </a:extLst>
          </p:cNvPr>
          <p:cNvSpPr>
            <a:spLocks noGrp="1"/>
          </p:cNvSpPr>
          <p:nvPr>
            <p:ph idx="1"/>
          </p:nvPr>
        </p:nvSpPr>
        <p:spPr/>
        <p:txBody>
          <a:bodyPr>
            <a:normAutofit/>
          </a:bodyPr>
          <a:lstStyle/>
          <a:p>
            <a:r>
              <a:rPr lang="en-US" sz="2400" b="1" dirty="0"/>
              <a:t>Chronic Obstructive Pulmonary Disease </a:t>
            </a:r>
            <a:r>
              <a:rPr lang="en-US" sz="2400" dirty="0"/>
              <a:t>is a disease characterized by chronic respiratory symptoms and airway obstruction that is due to small airway and parenchymal abnormalities usually caused by significant exposure to noxious particles. </a:t>
            </a:r>
          </a:p>
          <a:p>
            <a:endParaRPr lang="en-US" sz="2400" dirty="0"/>
          </a:p>
          <a:p>
            <a:r>
              <a:rPr lang="en-US" sz="2400" dirty="0"/>
              <a:t>Two subtypes:</a:t>
            </a:r>
          </a:p>
          <a:p>
            <a:pPr marL="749808" lvl="1" indent="-457200">
              <a:buFont typeface="+mj-lt"/>
              <a:buAutoNum type="arabicPeriod"/>
            </a:pPr>
            <a:r>
              <a:rPr lang="en-US" sz="2000" dirty="0"/>
              <a:t>Chronic bronchitis</a:t>
            </a:r>
          </a:p>
          <a:p>
            <a:pPr marL="749808" lvl="1" indent="-457200">
              <a:buFont typeface="+mj-lt"/>
              <a:buAutoNum type="arabicPeriod"/>
            </a:pPr>
            <a:r>
              <a:rPr lang="en-US" sz="2000" dirty="0"/>
              <a:t>Emphysema</a:t>
            </a:r>
            <a:endParaRPr lang="en-ZA" sz="2000" dirty="0"/>
          </a:p>
        </p:txBody>
      </p:sp>
    </p:spTree>
    <p:extLst>
      <p:ext uri="{BB962C8B-B14F-4D97-AF65-F5344CB8AC3E}">
        <p14:creationId xmlns:p14="http://schemas.microsoft.com/office/powerpoint/2010/main" val="1062650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4D03-57A1-4E6C-92EA-D37A1026BC19}"/>
              </a:ext>
            </a:extLst>
          </p:cNvPr>
          <p:cNvSpPr>
            <a:spLocks noGrp="1"/>
          </p:cNvSpPr>
          <p:nvPr>
            <p:ph type="title"/>
          </p:nvPr>
        </p:nvSpPr>
        <p:spPr/>
        <p:txBody>
          <a:bodyPr>
            <a:normAutofit/>
          </a:bodyPr>
          <a:lstStyle/>
          <a:p>
            <a:r>
              <a:rPr lang="en-US" dirty="0"/>
              <a:t>GOLD D - More Symptomatic, High Risk of Exacerbation</a:t>
            </a:r>
            <a:endParaRPr lang="en-ZA" dirty="0"/>
          </a:p>
        </p:txBody>
      </p:sp>
      <p:sp>
        <p:nvSpPr>
          <p:cNvPr id="3" name="Content Placeholder 2">
            <a:extLst>
              <a:ext uri="{FF2B5EF4-FFF2-40B4-BE49-F238E27FC236}">
                <a16:creationId xmlns:a16="http://schemas.microsoft.com/office/drawing/2014/main" id="{84489995-3E55-45A7-A3C9-BCE633898945}"/>
              </a:ext>
            </a:extLst>
          </p:cNvPr>
          <p:cNvSpPr>
            <a:spLocks noGrp="1"/>
          </p:cNvSpPr>
          <p:nvPr>
            <p:ph idx="1"/>
          </p:nvPr>
        </p:nvSpPr>
        <p:spPr/>
        <p:txBody>
          <a:bodyPr>
            <a:normAutofit/>
          </a:bodyPr>
          <a:lstStyle/>
          <a:p>
            <a:pPr lvl="1">
              <a:buFont typeface="Arial" panose="020B0604020202020204" pitchFamily="34" charset="0"/>
              <a:buChar char="•"/>
            </a:pPr>
            <a:r>
              <a:rPr lang="en-US" sz="2400" dirty="0"/>
              <a:t>LABA/LAMA combination preferred over LABA/ICS</a:t>
            </a:r>
          </a:p>
          <a:p>
            <a:pPr lvl="1">
              <a:buFont typeface="Arial" panose="020B0604020202020204" pitchFamily="34" charset="0"/>
              <a:buChar char="•"/>
            </a:pPr>
            <a:r>
              <a:rPr lang="en-US" sz="2400" dirty="0"/>
              <a:t>LABA/ICS combination associated with reduced mortality and exacerbations compared with single bronchodilator therapy </a:t>
            </a:r>
            <a:endParaRPr lang="en-ZA" sz="2400" dirty="0"/>
          </a:p>
        </p:txBody>
      </p:sp>
    </p:spTree>
    <p:extLst>
      <p:ext uri="{BB962C8B-B14F-4D97-AF65-F5344CB8AC3E}">
        <p14:creationId xmlns:p14="http://schemas.microsoft.com/office/powerpoint/2010/main" val="349124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0355-938F-4AE2-9F64-EC119B7AEF81}"/>
              </a:ext>
            </a:extLst>
          </p:cNvPr>
          <p:cNvSpPr>
            <a:spLocks noGrp="1"/>
          </p:cNvSpPr>
          <p:nvPr>
            <p:ph type="title"/>
          </p:nvPr>
        </p:nvSpPr>
        <p:spPr/>
        <p:txBody>
          <a:bodyPr/>
          <a:lstStyle/>
          <a:p>
            <a:r>
              <a:rPr lang="en-ZA" dirty="0"/>
              <a:t>Non – pharmacological therapy</a:t>
            </a:r>
          </a:p>
        </p:txBody>
      </p:sp>
      <p:sp>
        <p:nvSpPr>
          <p:cNvPr id="3" name="Content Placeholder 2">
            <a:extLst>
              <a:ext uri="{FF2B5EF4-FFF2-40B4-BE49-F238E27FC236}">
                <a16:creationId xmlns:a16="http://schemas.microsoft.com/office/drawing/2014/main" id="{4186DADD-1EC5-4A4E-AE92-8E7AA9B3303A}"/>
              </a:ext>
            </a:extLst>
          </p:cNvPr>
          <p:cNvSpPr>
            <a:spLocks noGrp="1"/>
          </p:cNvSpPr>
          <p:nvPr>
            <p:ph idx="1"/>
          </p:nvPr>
        </p:nvSpPr>
        <p:spPr/>
        <p:txBody>
          <a:bodyPr>
            <a:normAutofit/>
          </a:bodyPr>
          <a:lstStyle/>
          <a:p>
            <a:pPr lvl="1">
              <a:buFont typeface="Arial" panose="020B0604020202020204" pitchFamily="34" charset="0"/>
              <a:buChar char="•"/>
            </a:pPr>
            <a:r>
              <a:rPr lang="en-ZA" sz="2400" dirty="0"/>
              <a:t>Supplemental oxygen - chronic hypoxaemia</a:t>
            </a:r>
          </a:p>
          <a:p>
            <a:pPr lvl="1">
              <a:buFont typeface="Arial" panose="020B0604020202020204" pitchFamily="34" charset="0"/>
              <a:buChar char="•"/>
            </a:pPr>
            <a:r>
              <a:rPr lang="en-ZA" sz="2400" dirty="0"/>
              <a:t>Nocturnal hypoxaemia - various options based on co-morbidities and sleep studies; CPAP as an example</a:t>
            </a:r>
          </a:p>
          <a:p>
            <a:pPr lvl="1">
              <a:buFont typeface="Arial" panose="020B0604020202020204" pitchFamily="34" charset="0"/>
              <a:buChar char="•"/>
            </a:pPr>
            <a:r>
              <a:rPr lang="en-ZA" sz="2400" dirty="0"/>
              <a:t>Surgical - lung volume reduction or transplant</a:t>
            </a:r>
          </a:p>
          <a:p>
            <a:pPr marL="201168" lvl="1" indent="0">
              <a:buNone/>
            </a:pPr>
            <a:endParaRPr lang="en-ZA" sz="2400" dirty="0"/>
          </a:p>
        </p:txBody>
      </p:sp>
    </p:spTree>
    <p:extLst>
      <p:ext uri="{BB962C8B-B14F-4D97-AF65-F5344CB8AC3E}">
        <p14:creationId xmlns:p14="http://schemas.microsoft.com/office/powerpoint/2010/main" val="2811380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EA22-73A5-481A-BF70-FA56EC4E059F}"/>
              </a:ext>
            </a:extLst>
          </p:cNvPr>
          <p:cNvSpPr>
            <a:spLocks noGrp="1"/>
          </p:cNvSpPr>
          <p:nvPr>
            <p:ph type="title"/>
          </p:nvPr>
        </p:nvSpPr>
        <p:spPr/>
        <p:txBody>
          <a:bodyPr/>
          <a:lstStyle/>
          <a:p>
            <a:r>
              <a:rPr lang="en-ZA" dirty="0"/>
              <a:t>Monitoring</a:t>
            </a:r>
          </a:p>
        </p:txBody>
      </p:sp>
      <p:sp>
        <p:nvSpPr>
          <p:cNvPr id="3" name="Content Placeholder 2">
            <a:extLst>
              <a:ext uri="{FF2B5EF4-FFF2-40B4-BE49-F238E27FC236}">
                <a16:creationId xmlns:a16="http://schemas.microsoft.com/office/drawing/2014/main" id="{BA2630B4-F893-447E-8910-60DA4C4CE027}"/>
              </a:ext>
            </a:extLst>
          </p:cNvPr>
          <p:cNvSpPr>
            <a:spLocks noGrp="1"/>
          </p:cNvSpPr>
          <p:nvPr>
            <p:ph idx="1"/>
          </p:nvPr>
        </p:nvSpPr>
        <p:spPr/>
        <p:txBody>
          <a:bodyPr>
            <a:normAutofit/>
          </a:bodyPr>
          <a:lstStyle/>
          <a:p>
            <a:pPr lvl="1">
              <a:buFont typeface="Arial" panose="020B0604020202020204" pitchFamily="34" charset="0"/>
              <a:buChar char="•"/>
            </a:pPr>
            <a:r>
              <a:rPr lang="en-US" sz="2400" dirty="0"/>
              <a:t>Three-to-six monthly visits: assess symptoms (mMRC) and oximetry, smoking status, adherence to medication</a:t>
            </a:r>
          </a:p>
          <a:p>
            <a:pPr lvl="1">
              <a:buFont typeface="Arial" panose="020B0604020202020204" pitchFamily="34" charset="0"/>
              <a:buChar char="•"/>
            </a:pPr>
            <a:r>
              <a:rPr lang="en-US" sz="2400" dirty="0"/>
              <a:t>Annual spirometry - assess degree of airflow limitation</a:t>
            </a:r>
          </a:p>
          <a:p>
            <a:pPr lvl="1">
              <a:buFont typeface="Arial" panose="020B0604020202020204" pitchFamily="34" charset="0"/>
              <a:buChar char="•"/>
            </a:pPr>
            <a:r>
              <a:rPr lang="en-US" sz="2400" dirty="0"/>
              <a:t>Screening for lung cancer and co-morbidities like heart failure, ILD, cardiac arrhythmias and, bronchiectasis</a:t>
            </a:r>
          </a:p>
          <a:p>
            <a:pPr lvl="1">
              <a:buFont typeface="Arial" panose="020B0604020202020204" pitchFamily="34" charset="0"/>
              <a:buChar char="•"/>
            </a:pPr>
            <a:endParaRPr lang="en-US" sz="2400" dirty="0"/>
          </a:p>
          <a:p>
            <a:pPr lvl="1">
              <a:buFont typeface="Arial" panose="020B0604020202020204" pitchFamily="34" charset="0"/>
              <a:buChar char="•"/>
            </a:pPr>
            <a:endParaRPr lang="en-ZA" sz="2400" dirty="0"/>
          </a:p>
        </p:txBody>
      </p:sp>
    </p:spTree>
    <p:extLst>
      <p:ext uri="{BB962C8B-B14F-4D97-AF65-F5344CB8AC3E}">
        <p14:creationId xmlns:p14="http://schemas.microsoft.com/office/powerpoint/2010/main" val="322722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EE97-8548-4693-A3C0-93A71F7E19BC}"/>
              </a:ext>
            </a:extLst>
          </p:cNvPr>
          <p:cNvSpPr>
            <a:spLocks noGrp="1"/>
          </p:cNvSpPr>
          <p:nvPr>
            <p:ph type="title"/>
          </p:nvPr>
        </p:nvSpPr>
        <p:spPr/>
        <p:txBody>
          <a:bodyPr/>
          <a:lstStyle/>
          <a:p>
            <a:r>
              <a:rPr lang="en-ZA" dirty="0"/>
              <a:t>COPD Exacerbation </a:t>
            </a:r>
          </a:p>
        </p:txBody>
      </p:sp>
      <p:sp>
        <p:nvSpPr>
          <p:cNvPr id="3" name="Content Placeholder 2">
            <a:extLst>
              <a:ext uri="{FF2B5EF4-FFF2-40B4-BE49-F238E27FC236}">
                <a16:creationId xmlns:a16="http://schemas.microsoft.com/office/drawing/2014/main" id="{3FC4B30A-BF99-494D-B487-291192F45EAA}"/>
              </a:ext>
            </a:extLst>
          </p:cNvPr>
          <p:cNvSpPr>
            <a:spLocks noGrp="1"/>
          </p:cNvSpPr>
          <p:nvPr>
            <p:ph idx="1"/>
          </p:nvPr>
        </p:nvSpPr>
        <p:spPr/>
        <p:txBody>
          <a:bodyPr>
            <a:normAutofit/>
          </a:bodyPr>
          <a:lstStyle/>
          <a:p>
            <a:r>
              <a:rPr lang="en-US" sz="2400" dirty="0"/>
              <a:t>The WHO defines an exacerbation of COPD as "an acute event characterized by a worsening of the patient's respiratory symptoms that is beyond normal day-to-day variations and leads to a change in medication.” </a:t>
            </a:r>
          </a:p>
          <a:p>
            <a:r>
              <a:rPr lang="en-US" sz="2400" dirty="0"/>
              <a:t>This includes an acute change in one or more of the following symptoms:</a:t>
            </a:r>
          </a:p>
          <a:p>
            <a:pPr lvl="1">
              <a:buFont typeface="Arial" panose="020B0604020202020204" pitchFamily="34" charset="0"/>
              <a:buChar char="•"/>
            </a:pPr>
            <a:r>
              <a:rPr lang="en-US" sz="2000" dirty="0"/>
              <a:t>Cough increases in frequency and severity</a:t>
            </a:r>
          </a:p>
          <a:p>
            <a:pPr lvl="1">
              <a:buFont typeface="Arial" panose="020B0604020202020204" pitchFamily="34" charset="0"/>
              <a:buChar char="•"/>
            </a:pPr>
            <a:r>
              <a:rPr lang="en-US" sz="2000" dirty="0"/>
              <a:t>Sputum production increases in volume and/or changes character</a:t>
            </a:r>
          </a:p>
          <a:p>
            <a:pPr lvl="1">
              <a:buFont typeface="Arial" panose="020B0604020202020204" pitchFamily="34" charset="0"/>
              <a:buChar char="•"/>
            </a:pPr>
            <a:r>
              <a:rPr lang="en-US" sz="2000" dirty="0"/>
              <a:t>Dyspnoea increases</a:t>
            </a:r>
          </a:p>
          <a:p>
            <a:endParaRPr lang="en-US" sz="2400" dirty="0"/>
          </a:p>
          <a:p>
            <a:endParaRPr lang="en-ZA" sz="2400" dirty="0"/>
          </a:p>
        </p:txBody>
      </p:sp>
    </p:spTree>
    <p:extLst>
      <p:ext uri="{BB962C8B-B14F-4D97-AF65-F5344CB8AC3E}">
        <p14:creationId xmlns:p14="http://schemas.microsoft.com/office/powerpoint/2010/main" val="1076699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D6C-8D32-4F83-9E9C-EC86E50062E8}"/>
              </a:ext>
            </a:extLst>
          </p:cNvPr>
          <p:cNvSpPr>
            <a:spLocks noGrp="1"/>
          </p:cNvSpPr>
          <p:nvPr>
            <p:ph type="title"/>
          </p:nvPr>
        </p:nvSpPr>
        <p:spPr/>
        <p:txBody>
          <a:bodyPr/>
          <a:lstStyle/>
          <a:p>
            <a:r>
              <a:rPr lang="en-ZA" dirty="0"/>
              <a:t>Symptoms</a:t>
            </a:r>
          </a:p>
        </p:txBody>
      </p:sp>
      <p:sp>
        <p:nvSpPr>
          <p:cNvPr id="3" name="Content Placeholder 2">
            <a:extLst>
              <a:ext uri="{FF2B5EF4-FFF2-40B4-BE49-F238E27FC236}">
                <a16:creationId xmlns:a16="http://schemas.microsoft.com/office/drawing/2014/main" id="{17AF9797-3726-431B-9BB9-516D12FD7236}"/>
              </a:ext>
            </a:extLst>
          </p:cNvPr>
          <p:cNvSpPr>
            <a:spLocks noGrp="1"/>
          </p:cNvSpPr>
          <p:nvPr>
            <p:ph idx="1"/>
          </p:nvPr>
        </p:nvSpPr>
        <p:spPr/>
        <p:txBody>
          <a:bodyPr>
            <a:normAutofit/>
          </a:bodyPr>
          <a:lstStyle/>
          <a:p>
            <a:pPr lvl="1">
              <a:buFont typeface="Arial" panose="020B0604020202020204" pitchFamily="34" charset="0"/>
              <a:buChar char="•"/>
            </a:pPr>
            <a:r>
              <a:rPr lang="en-US" sz="2400" dirty="0"/>
              <a:t>Wheeze</a:t>
            </a:r>
          </a:p>
          <a:p>
            <a:pPr lvl="1">
              <a:buFont typeface="Arial" panose="020B0604020202020204" pitchFamily="34" charset="0"/>
              <a:buChar char="•"/>
            </a:pPr>
            <a:r>
              <a:rPr lang="en-US" sz="2400" dirty="0"/>
              <a:t>Chest tightness</a:t>
            </a:r>
          </a:p>
          <a:p>
            <a:pPr lvl="1">
              <a:buFont typeface="Arial" panose="020B0604020202020204" pitchFamily="34" charset="0"/>
              <a:buChar char="•"/>
            </a:pPr>
            <a:r>
              <a:rPr lang="en-US" sz="2400" dirty="0"/>
              <a:t>Respiratory distress</a:t>
            </a:r>
          </a:p>
          <a:p>
            <a:pPr lvl="1">
              <a:buFont typeface="Arial" panose="020B0604020202020204" pitchFamily="34" charset="0"/>
              <a:buChar char="•"/>
            </a:pPr>
            <a:r>
              <a:rPr lang="en-US" sz="2400" dirty="0"/>
              <a:t>SOB </a:t>
            </a:r>
          </a:p>
          <a:p>
            <a:pPr lvl="1">
              <a:buFont typeface="Arial" panose="020B0604020202020204" pitchFamily="34" charset="0"/>
              <a:buChar char="•"/>
            </a:pPr>
            <a:r>
              <a:rPr lang="en-US" sz="2400" dirty="0"/>
              <a:t>Cough </a:t>
            </a:r>
          </a:p>
          <a:p>
            <a:pPr lvl="1">
              <a:buFont typeface="Arial" panose="020B0604020202020204" pitchFamily="34" charset="0"/>
              <a:buChar char="•"/>
            </a:pPr>
            <a:endParaRPr lang="en-ZA" sz="2400" dirty="0"/>
          </a:p>
        </p:txBody>
      </p:sp>
    </p:spTree>
    <p:extLst>
      <p:ext uri="{BB962C8B-B14F-4D97-AF65-F5344CB8AC3E}">
        <p14:creationId xmlns:p14="http://schemas.microsoft.com/office/powerpoint/2010/main" val="3597360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47CE-7646-4B2B-B19F-4DDA97F3AE6E}"/>
              </a:ext>
            </a:extLst>
          </p:cNvPr>
          <p:cNvSpPr>
            <a:spLocks noGrp="1"/>
          </p:cNvSpPr>
          <p:nvPr>
            <p:ph type="title"/>
          </p:nvPr>
        </p:nvSpPr>
        <p:spPr/>
        <p:txBody>
          <a:bodyPr/>
          <a:lstStyle/>
          <a:p>
            <a:r>
              <a:rPr lang="en-ZA" dirty="0"/>
              <a:t>Home vs Hospital </a:t>
            </a:r>
          </a:p>
        </p:txBody>
      </p:sp>
      <p:sp>
        <p:nvSpPr>
          <p:cNvPr id="3" name="Content Placeholder 2">
            <a:extLst>
              <a:ext uri="{FF2B5EF4-FFF2-40B4-BE49-F238E27FC236}">
                <a16:creationId xmlns:a16="http://schemas.microsoft.com/office/drawing/2014/main" id="{CE18812E-DBD9-4CB7-947E-49223EC8D464}"/>
              </a:ext>
            </a:extLst>
          </p:cNvPr>
          <p:cNvSpPr>
            <a:spLocks noGrp="1"/>
          </p:cNvSpPr>
          <p:nvPr>
            <p:ph idx="1"/>
          </p:nvPr>
        </p:nvSpPr>
        <p:spPr/>
        <p:txBody>
          <a:bodyPr>
            <a:normAutofit/>
          </a:bodyPr>
          <a:lstStyle/>
          <a:p>
            <a:pPr lvl="1">
              <a:buFont typeface="Arial" panose="020B0604020202020204" pitchFamily="34" charset="0"/>
              <a:buChar char="•"/>
            </a:pPr>
            <a:r>
              <a:rPr lang="en-ZA" sz="2400" dirty="0"/>
              <a:t>Clinical severity </a:t>
            </a:r>
          </a:p>
          <a:p>
            <a:pPr lvl="1">
              <a:buFont typeface="Arial" panose="020B0604020202020204" pitchFamily="34" charset="0"/>
              <a:buChar char="•"/>
            </a:pPr>
            <a:r>
              <a:rPr lang="en-ZA" sz="2400" dirty="0"/>
              <a:t>Respiratory failure </a:t>
            </a:r>
          </a:p>
          <a:p>
            <a:pPr lvl="1">
              <a:buFont typeface="Arial" panose="020B0604020202020204" pitchFamily="34" charset="0"/>
              <a:buChar char="•"/>
            </a:pPr>
            <a:endParaRPr lang="en-ZA" sz="2400" dirty="0"/>
          </a:p>
        </p:txBody>
      </p:sp>
    </p:spTree>
    <p:extLst>
      <p:ext uri="{BB962C8B-B14F-4D97-AF65-F5344CB8AC3E}">
        <p14:creationId xmlns:p14="http://schemas.microsoft.com/office/powerpoint/2010/main" val="1470820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1ADA-1919-4655-B94D-681A9FD75A02}"/>
              </a:ext>
            </a:extLst>
          </p:cNvPr>
          <p:cNvSpPr>
            <a:spLocks noGrp="1"/>
          </p:cNvSpPr>
          <p:nvPr>
            <p:ph type="title"/>
          </p:nvPr>
        </p:nvSpPr>
        <p:spPr/>
        <p:txBody>
          <a:bodyPr/>
          <a:lstStyle/>
          <a:p>
            <a:r>
              <a:rPr lang="en-ZA" dirty="0"/>
              <a:t>Clinical Severity</a:t>
            </a:r>
          </a:p>
        </p:txBody>
      </p:sp>
      <p:sp>
        <p:nvSpPr>
          <p:cNvPr id="3" name="Content Placeholder 2">
            <a:extLst>
              <a:ext uri="{FF2B5EF4-FFF2-40B4-BE49-F238E27FC236}">
                <a16:creationId xmlns:a16="http://schemas.microsoft.com/office/drawing/2014/main" id="{C14F8CD7-5431-4511-8930-9BD583C31CBC}"/>
              </a:ext>
            </a:extLst>
          </p:cNvPr>
          <p:cNvSpPr>
            <a:spLocks noGrp="1"/>
          </p:cNvSpPr>
          <p:nvPr>
            <p:ph idx="1"/>
          </p:nvPr>
        </p:nvSpPr>
        <p:spPr/>
        <p:txBody>
          <a:bodyPr>
            <a:normAutofit/>
          </a:bodyPr>
          <a:lstStyle/>
          <a:p>
            <a:pPr lvl="1">
              <a:buFont typeface="Arial" panose="020B0604020202020204" pitchFamily="34" charset="0"/>
              <a:buChar char="•"/>
            </a:pPr>
            <a:r>
              <a:rPr lang="en-US" sz="2400" dirty="0"/>
              <a:t>Moderate vs Severe </a:t>
            </a:r>
          </a:p>
          <a:p>
            <a:pPr lvl="1">
              <a:buFont typeface="Arial" panose="020B0604020202020204" pitchFamily="34" charset="0"/>
              <a:buChar char="•"/>
            </a:pPr>
            <a:r>
              <a:rPr lang="en-US" sz="2400" dirty="0"/>
              <a:t>Head to toe </a:t>
            </a:r>
          </a:p>
          <a:p>
            <a:endParaRPr lang="en-ZA" sz="1800" dirty="0"/>
          </a:p>
        </p:txBody>
      </p:sp>
      <p:graphicFrame>
        <p:nvGraphicFramePr>
          <p:cNvPr id="6" name="Table 6">
            <a:extLst>
              <a:ext uri="{FF2B5EF4-FFF2-40B4-BE49-F238E27FC236}">
                <a16:creationId xmlns:a16="http://schemas.microsoft.com/office/drawing/2014/main" id="{31784D0B-8A25-4DE8-900F-C1FAD94B15F5}"/>
              </a:ext>
            </a:extLst>
          </p:cNvPr>
          <p:cNvGraphicFramePr>
            <a:graphicFrameLocks noGrp="1"/>
          </p:cNvGraphicFramePr>
          <p:nvPr>
            <p:extLst>
              <p:ext uri="{D42A27DB-BD31-4B8C-83A1-F6EECF244321}">
                <p14:modId xmlns:p14="http://schemas.microsoft.com/office/powerpoint/2010/main" val="481528156"/>
              </p:ext>
            </p:extLst>
          </p:nvPr>
        </p:nvGraphicFramePr>
        <p:xfrm>
          <a:off x="1640839" y="2891402"/>
          <a:ext cx="8910321" cy="2977692"/>
        </p:xfrm>
        <a:graphic>
          <a:graphicData uri="http://schemas.openxmlformats.org/drawingml/2006/table">
            <a:tbl>
              <a:tblPr firstRow="1" firstCol="1" bandRow="1">
                <a:tableStyleId>{21E4AEA4-8DFA-4A89-87EB-49C32662AFE0}</a:tableStyleId>
              </a:tblPr>
              <a:tblGrid>
                <a:gridCol w="2970107">
                  <a:extLst>
                    <a:ext uri="{9D8B030D-6E8A-4147-A177-3AD203B41FA5}">
                      <a16:colId xmlns:a16="http://schemas.microsoft.com/office/drawing/2014/main" val="4042212142"/>
                    </a:ext>
                  </a:extLst>
                </a:gridCol>
                <a:gridCol w="2970107">
                  <a:extLst>
                    <a:ext uri="{9D8B030D-6E8A-4147-A177-3AD203B41FA5}">
                      <a16:colId xmlns:a16="http://schemas.microsoft.com/office/drawing/2014/main" val="3843786804"/>
                    </a:ext>
                  </a:extLst>
                </a:gridCol>
                <a:gridCol w="2970107">
                  <a:extLst>
                    <a:ext uri="{9D8B030D-6E8A-4147-A177-3AD203B41FA5}">
                      <a16:colId xmlns:a16="http://schemas.microsoft.com/office/drawing/2014/main" val="542833526"/>
                    </a:ext>
                  </a:extLst>
                </a:gridCol>
              </a:tblGrid>
              <a:tr h="496282">
                <a:tc>
                  <a:txBody>
                    <a:bodyPr/>
                    <a:lstStyle/>
                    <a:p>
                      <a:endParaRPr lang="en-ZA" dirty="0"/>
                    </a:p>
                  </a:txBody>
                  <a:tcPr/>
                </a:tc>
                <a:tc>
                  <a:txBody>
                    <a:bodyPr/>
                    <a:lstStyle/>
                    <a:p>
                      <a:pPr algn="ctr"/>
                      <a:r>
                        <a:rPr lang="en-ZA" dirty="0"/>
                        <a:t>Moderate</a:t>
                      </a:r>
                    </a:p>
                  </a:txBody>
                  <a:tcPr/>
                </a:tc>
                <a:tc>
                  <a:txBody>
                    <a:bodyPr/>
                    <a:lstStyle/>
                    <a:p>
                      <a:pPr algn="ctr"/>
                      <a:r>
                        <a:rPr lang="en-ZA" dirty="0"/>
                        <a:t>Severe </a:t>
                      </a:r>
                    </a:p>
                  </a:txBody>
                  <a:tcPr/>
                </a:tc>
                <a:extLst>
                  <a:ext uri="{0D108BD9-81ED-4DB2-BD59-A6C34878D82A}">
                    <a16:rowId xmlns:a16="http://schemas.microsoft.com/office/drawing/2014/main" val="1946376138"/>
                  </a:ext>
                </a:extLst>
              </a:tr>
              <a:tr h="496282">
                <a:tc>
                  <a:txBody>
                    <a:bodyPr/>
                    <a:lstStyle/>
                    <a:p>
                      <a:r>
                        <a:rPr lang="en-US" dirty="0"/>
                        <a:t>Alertness</a:t>
                      </a:r>
                    </a:p>
                  </a:txBody>
                  <a:tcPr/>
                </a:tc>
                <a:tc>
                  <a:txBody>
                    <a:bodyPr/>
                    <a:lstStyle/>
                    <a:p>
                      <a:pPr algn="ctr"/>
                      <a:r>
                        <a:rPr lang="en-ZA" dirty="0"/>
                        <a:t>Agitated </a:t>
                      </a:r>
                    </a:p>
                  </a:txBody>
                  <a:tcPr/>
                </a:tc>
                <a:tc>
                  <a:txBody>
                    <a:bodyPr/>
                    <a:lstStyle/>
                    <a:p>
                      <a:pPr algn="ctr"/>
                      <a:r>
                        <a:rPr lang="en-ZA" dirty="0"/>
                        <a:t>Drowsy</a:t>
                      </a:r>
                      <a:r>
                        <a:rPr lang="en-ZA" baseline="0" dirty="0"/>
                        <a:t> or confused </a:t>
                      </a:r>
                      <a:endParaRPr lang="en-ZA" dirty="0"/>
                    </a:p>
                  </a:txBody>
                  <a:tcPr/>
                </a:tc>
                <a:extLst>
                  <a:ext uri="{0D108BD9-81ED-4DB2-BD59-A6C34878D82A}">
                    <a16:rowId xmlns:a16="http://schemas.microsoft.com/office/drawing/2014/main" val="451429180"/>
                  </a:ext>
                </a:extLst>
              </a:tr>
              <a:tr h="496282">
                <a:tc>
                  <a:txBody>
                    <a:bodyPr/>
                    <a:lstStyle/>
                    <a:p>
                      <a:r>
                        <a:rPr lang="en-ZA" dirty="0"/>
                        <a:t>Talks</a:t>
                      </a:r>
                    </a:p>
                  </a:txBody>
                  <a:tcPr/>
                </a:tc>
                <a:tc>
                  <a:txBody>
                    <a:bodyPr/>
                    <a:lstStyle/>
                    <a:p>
                      <a:pPr algn="ctr"/>
                      <a:r>
                        <a:rPr lang="en-ZA" dirty="0"/>
                        <a:t>Phrases</a:t>
                      </a:r>
                    </a:p>
                  </a:txBody>
                  <a:tcPr/>
                </a:tc>
                <a:tc>
                  <a:txBody>
                    <a:bodyPr/>
                    <a:lstStyle/>
                    <a:p>
                      <a:pPr algn="ctr"/>
                      <a:r>
                        <a:rPr lang="en-ZA" dirty="0"/>
                        <a:t>Words</a:t>
                      </a:r>
                    </a:p>
                  </a:txBody>
                  <a:tcPr/>
                </a:tc>
                <a:extLst>
                  <a:ext uri="{0D108BD9-81ED-4DB2-BD59-A6C34878D82A}">
                    <a16:rowId xmlns:a16="http://schemas.microsoft.com/office/drawing/2014/main" val="2003200420"/>
                  </a:ext>
                </a:extLst>
              </a:tr>
              <a:tr h="496282">
                <a:tc>
                  <a:txBody>
                    <a:bodyPr/>
                    <a:lstStyle/>
                    <a:p>
                      <a:r>
                        <a:rPr lang="en-ZA" dirty="0"/>
                        <a:t>PR</a:t>
                      </a:r>
                    </a:p>
                  </a:txBody>
                  <a:tcPr/>
                </a:tc>
                <a:tc>
                  <a:txBody>
                    <a:bodyPr/>
                    <a:lstStyle/>
                    <a:p>
                      <a:pPr algn="ctr"/>
                      <a:r>
                        <a:rPr lang="en-ZA" dirty="0"/>
                        <a:t>100 – 120</a:t>
                      </a:r>
                    </a:p>
                  </a:txBody>
                  <a:tcPr/>
                </a:tc>
                <a:tc>
                  <a:txBody>
                    <a:bodyPr/>
                    <a:lstStyle/>
                    <a:p>
                      <a:pPr marL="0" indent="0" algn="ctr">
                        <a:buFont typeface="Wingdings" panose="05000000000000000000" pitchFamily="2" charset="2"/>
                        <a:buNone/>
                      </a:pPr>
                      <a:r>
                        <a:rPr lang="en-ZA" dirty="0"/>
                        <a:t>&gt;120</a:t>
                      </a:r>
                    </a:p>
                  </a:txBody>
                  <a:tcPr/>
                </a:tc>
                <a:extLst>
                  <a:ext uri="{0D108BD9-81ED-4DB2-BD59-A6C34878D82A}">
                    <a16:rowId xmlns:a16="http://schemas.microsoft.com/office/drawing/2014/main" val="2059992238"/>
                  </a:ext>
                </a:extLst>
              </a:tr>
              <a:tr h="496282">
                <a:tc>
                  <a:txBody>
                    <a:bodyPr/>
                    <a:lstStyle/>
                    <a:p>
                      <a:r>
                        <a:rPr lang="en-ZA" dirty="0"/>
                        <a:t>RR</a:t>
                      </a:r>
                    </a:p>
                  </a:txBody>
                  <a:tcPr/>
                </a:tc>
                <a:tc>
                  <a:txBody>
                    <a:bodyPr/>
                    <a:lstStyle/>
                    <a:p>
                      <a:pPr algn="ctr"/>
                      <a:r>
                        <a:rPr lang="en-ZA" dirty="0"/>
                        <a:t>20 – 30 </a:t>
                      </a:r>
                    </a:p>
                  </a:txBody>
                  <a:tcPr/>
                </a:tc>
                <a:tc>
                  <a:txBody>
                    <a:bodyPr/>
                    <a:lstStyle/>
                    <a:p>
                      <a:pPr algn="ctr"/>
                      <a:r>
                        <a:rPr lang="en-ZA" dirty="0"/>
                        <a:t>&gt;30</a:t>
                      </a:r>
                    </a:p>
                  </a:txBody>
                  <a:tcPr/>
                </a:tc>
                <a:extLst>
                  <a:ext uri="{0D108BD9-81ED-4DB2-BD59-A6C34878D82A}">
                    <a16:rowId xmlns:a16="http://schemas.microsoft.com/office/drawing/2014/main" val="1091568482"/>
                  </a:ext>
                </a:extLst>
              </a:tr>
              <a:tr h="496282">
                <a:tc>
                  <a:txBody>
                    <a:bodyPr/>
                    <a:lstStyle/>
                    <a:p>
                      <a:r>
                        <a:rPr lang="en-ZA" dirty="0"/>
                        <a:t>Wheeze</a:t>
                      </a:r>
                    </a:p>
                  </a:txBody>
                  <a:tcPr/>
                </a:tc>
                <a:tc>
                  <a:txBody>
                    <a:bodyPr/>
                    <a:lstStyle/>
                    <a:p>
                      <a:pPr algn="ctr"/>
                      <a:r>
                        <a:rPr lang="en-ZA" dirty="0"/>
                        <a:t>Loud</a:t>
                      </a:r>
                    </a:p>
                  </a:txBody>
                  <a:tcPr/>
                </a:tc>
                <a:tc>
                  <a:txBody>
                    <a:bodyPr/>
                    <a:lstStyle/>
                    <a:p>
                      <a:pPr algn="ctr"/>
                      <a:r>
                        <a:rPr lang="en-ZA" dirty="0"/>
                        <a:t>Loud/Absent </a:t>
                      </a:r>
                    </a:p>
                  </a:txBody>
                  <a:tcPr/>
                </a:tc>
                <a:extLst>
                  <a:ext uri="{0D108BD9-81ED-4DB2-BD59-A6C34878D82A}">
                    <a16:rowId xmlns:a16="http://schemas.microsoft.com/office/drawing/2014/main" val="435704018"/>
                  </a:ext>
                </a:extLst>
              </a:tr>
            </a:tbl>
          </a:graphicData>
        </a:graphic>
      </p:graphicFrame>
    </p:spTree>
    <p:extLst>
      <p:ext uri="{BB962C8B-B14F-4D97-AF65-F5344CB8AC3E}">
        <p14:creationId xmlns:p14="http://schemas.microsoft.com/office/powerpoint/2010/main" val="93538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97BB-6E5A-42B4-BEF9-4D8FCBBE13FA}"/>
              </a:ext>
            </a:extLst>
          </p:cNvPr>
          <p:cNvSpPr>
            <a:spLocks noGrp="1"/>
          </p:cNvSpPr>
          <p:nvPr>
            <p:ph type="title"/>
          </p:nvPr>
        </p:nvSpPr>
        <p:spPr/>
        <p:txBody>
          <a:bodyPr/>
          <a:lstStyle/>
          <a:p>
            <a:r>
              <a:rPr lang="en-ZA" dirty="0"/>
              <a:t>Respiratory Status</a:t>
            </a:r>
          </a:p>
        </p:txBody>
      </p:sp>
      <p:graphicFrame>
        <p:nvGraphicFramePr>
          <p:cNvPr id="4" name="Table 4">
            <a:extLst>
              <a:ext uri="{FF2B5EF4-FFF2-40B4-BE49-F238E27FC236}">
                <a16:creationId xmlns:a16="http://schemas.microsoft.com/office/drawing/2014/main" id="{0A2DE9BD-A5D3-4751-86C9-BB7653069067}"/>
              </a:ext>
            </a:extLst>
          </p:cNvPr>
          <p:cNvGraphicFramePr>
            <a:graphicFrameLocks noGrp="1"/>
          </p:cNvGraphicFramePr>
          <p:nvPr>
            <p:ph idx="1"/>
            <p:extLst>
              <p:ext uri="{D42A27DB-BD31-4B8C-83A1-F6EECF244321}">
                <p14:modId xmlns:p14="http://schemas.microsoft.com/office/powerpoint/2010/main" val="2559710903"/>
              </p:ext>
            </p:extLst>
          </p:nvPr>
        </p:nvGraphicFramePr>
        <p:xfrm>
          <a:off x="1096963" y="2100263"/>
          <a:ext cx="10058400" cy="2076387"/>
        </p:xfrm>
        <a:graphic>
          <a:graphicData uri="http://schemas.openxmlformats.org/drawingml/2006/table">
            <a:tbl>
              <a:tblPr firstCol="1" bandRow="1">
                <a:tableStyleId>{21E4AEA4-8DFA-4A89-87EB-49C32662AFE0}</a:tableStyleId>
              </a:tblPr>
              <a:tblGrid>
                <a:gridCol w="2514600">
                  <a:extLst>
                    <a:ext uri="{9D8B030D-6E8A-4147-A177-3AD203B41FA5}">
                      <a16:colId xmlns:a16="http://schemas.microsoft.com/office/drawing/2014/main" val="3102570578"/>
                    </a:ext>
                  </a:extLst>
                </a:gridCol>
                <a:gridCol w="2514600">
                  <a:extLst>
                    <a:ext uri="{9D8B030D-6E8A-4147-A177-3AD203B41FA5}">
                      <a16:colId xmlns:a16="http://schemas.microsoft.com/office/drawing/2014/main" val="193105862"/>
                    </a:ext>
                  </a:extLst>
                </a:gridCol>
                <a:gridCol w="2514600">
                  <a:extLst>
                    <a:ext uri="{9D8B030D-6E8A-4147-A177-3AD203B41FA5}">
                      <a16:colId xmlns:a16="http://schemas.microsoft.com/office/drawing/2014/main" val="1816365532"/>
                    </a:ext>
                  </a:extLst>
                </a:gridCol>
                <a:gridCol w="2514600">
                  <a:extLst>
                    <a:ext uri="{9D8B030D-6E8A-4147-A177-3AD203B41FA5}">
                      <a16:colId xmlns:a16="http://schemas.microsoft.com/office/drawing/2014/main" val="3086911664"/>
                    </a:ext>
                  </a:extLst>
                </a:gridCol>
              </a:tblGrid>
              <a:tr h="0">
                <a:tc>
                  <a:txBody>
                    <a:bodyPr/>
                    <a:lstStyle/>
                    <a:p>
                      <a:r>
                        <a:rPr lang="en-ZA" sz="1800" dirty="0"/>
                        <a:t>Mental</a:t>
                      </a:r>
                    </a:p>
                  </a:txBody>
                  <a:tcPr/>
                </a:tc>
                <a:tc>
                  <a:txBody>
                    <a:bodyPr/>
                    <a:lstStyle/>
                    <a:p>
                      <a:pPr algn="ctr">
                        <a:lnSpc>
                          <a:spcPct val="107000"/>
                        </a:lnSpc>
                        <a:spcAft>
                          <a:spcPts val="0"/>
                        </a:spcAft>
                      </a:pPr>
                      <a:r>
                        <a:rPr lang="en-ZA" sz="1800" dirty="0">
                          <a:effectLst/>
                        </a:rPr>
                        <a:t>No failure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tc>
                  <a:txBody>
                    <a:bodyPr/>
                    <a:lstStyle/>
                    <a:p>
                      <a:pPr algn="ctr">
                        <a:lnSpc>
                          <a:spcPct val="107000"/>
                        </a:lnSpc>
                        <a:spcAft>
                          <a:spcPts val="0"/>
                        </a:spcAft>
                      </a:pPr>
                      <a:r>
                        <a:rPr lang="en-ZA" sz="1800" dirty="0">
                          <a:effectLst/>
                        </a:rPr>
                        <a:t>Non life threatening failure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tc>
                  <a:txBody>
                    <a:bodyPr/>
                    <a:lstStyle/>
                    <a:p>
                      <a:pPr algn="ctr">
                        <a:lnSpc>
                          <a:spcPct val="107000"/>
                        </a:lnSpc>
                        <a:spcAft>
                          <a:spcPts val="0"/>
                        </a:spcAft>
                      </a:pPr>
                      <a:r>
                        <a:rPr lang="en-ZA" sz="1800" dirty="0">
                          <a:effectLst/>
                        </a:rPr>
                        <a:t>Life threatening failure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extLst>
                  <a:ext uri="{0D108BD9-81ED-4DB2-BD59-A6C34878D82A}">
                    <a16:rowId xmlns:a16="http://schemas.microsoft.com/office/drawing/2014/main" val="460613302"/>
                  </a:ext>
                </a:extLst>
              </a:tr>
              <a:tr h="370840">
                <a:tc>
                  <a:txBody>
                    <a:bodyPr/>
                    <a:lstStyle/>
                    <a:p>
                      <a:r>
                        <a:rPr lang="en-ZA" sz="1800" dirty="0"/>
                        <a:t>RR (breaths/min)</a:t>
                      </a:r>
                    </a:p>
                  </a:txBody>
                  <a:tcPr/>
                </a:tc>
                <a:tc>
                  <a:txBody>
                    <a:bodyPr/>
                    <a:lstStyle/>
                    <a:p>
                      <a:pPr algn="ctr">
                        <a:lnSpc>
                          <a:spcPct val="107000"/>
                        </a:lnSpc>
                        <a:spcAft>
                          <a:spcPts val="0"/>
                        </a:spcAft>
                      </a:pPr>
                      <a:r>
                        <a:rPr lang="en-ZA" sz="1800" dirty="0">
                          <a:effectLst/>
                        </a:rPr>
                        <a:t>20-30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tc>
                  <a:txBody>
                    <a:bodyPr/>
                    <a:lstStyle/>
                    <a:p>
                      <a:pPr algn="ctr">
                        <a:lnSpc>
                          <a:spcPct val="107000"/>
                        </a:lnSpc>
                        <a:spcAft>
                          <a:spcPts val="0"/>
                        </a:spcAft>
                      </a:pPr>
                      <a:r>
                        <a:rPr lang="en-ZA" sz="1800" dirty="0">
                          <a:effectLst/>
                        </a:rPr>
                        <a:t>&gt;30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tc>
                  <a:txBody>
                    <a:bodyPr/>
                    <a:lstStyle/>
                    <a:p>
                      <a:pPr algn="ctr">
                        <a:lnSpc>
                          <a:spcPct val="107000"/>
                        </a:lnSpc>
                        <a:spcAft>
                          <a:spcPts val="0"/>
                        </a:spcAft>
                      </a:pPr>
                      <a:r>
                        <a:rPr lang="en-ZA" sz="1800" dirty="0">
                          <a:effectLst/>
                        </a:rPr>
                        <a:t>&gt;30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extLst>
                  <a:ext uri="{0D108BD9-81ED-4DB2-BD59-A6C34878D82A}">
                    <a16:rowId xmlns:a16="http://schemas.microsoft.com/office/drawing/2014/main" val="1713914813"/>
                  </a:ext>
                </a:extLst>
              </a:tr>
              <a:tr h="370840">
                <a:tc>
                  <a:txBody>
                    <a:bodyPr/>
                    <a:lstStyle/>
                    <a:p>
                      <a:r>
                        <a:rPr lang="en-ZA" sz="1800" dirty="0"/>
                        <a:t>Saturation (% O2)</a:t>
                      </a:r>
                    </a:p>
                  </a:txBody>
                  <a:tcPr/>
                </a:tc>
                <a:tc>
                  <a:txBody>
                    <a:bodyPr/>
                    <a:lstStyle/>
                    <a:p>
                      <a:pPr algn="ctr">
                        <a:lnSpc>
                          <a:spcPct val="107000"/>
                        </a:lnSpc>
                        <a:spcAft>
                          <a:spcPts val="0"/>
                        </a:spcAft>
                      </a:pPr>
                      <a:r>
                        <a:rPr lang="en-ZA" sz="1800" dirty="0">
                          <a:effectLst/>
                        </a:rPr>
                        <a:t>88-92 with 40%mask</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tc>
                  <a:txBody>
                    <a:bodyPr/>
                    <a:lstStyle/>
                    <a:p>
                      <a:pPr algn="ctr">
                        <a:lnSpc>
                          <a:spcPct val="107000"/>
                        </a:lnSpc>
                        <a:spcAft>
                          <a:spcPts val="0"/>
                        </a:spcAft>
                      </a:pPr>
                      <a:r>
                        <a:rPr lang="en-ZA" sz="1800" dirty="0">
                          <a:effectLst/>
                        </a:rPr>
                        <a:t>88-92 with 40% mask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tc>
                  <a:txBody>
                    <a:bodyPr/>
                    <a:lstStyle/>
                    <a:p>
                      <a:pPr algn="ctr">
                        <a:lnSpc>
                          <a:spcPct val="107000"/>
                        </a:lnSpc>
                        <a:spcAft>
                          <a:spcPts val="0"/>
                        </a:spcAft>
                      </a:pPr>
                      <a:r>
                        <a:rPr lang="en-ZA" sz="1800" dirty="0">
                          <a:effectLst/>
                        </a:rPr>
                        <a:t>88-92 with &gt;40% mask</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extLst>
                  <a:ext uri="{0D108BD9-81ED-4DB2-BD59-A6C34878D82A}">
                    <a16:rowId xmlns:a16="http://schemas.microsoft.com/office/drawing/2014/main" val="2768706667"/>
                  </a:ext>
                </a:extLst>
              </a:tr>
              <a:tr h="370840">
                <a:tc>
                  <a:txBody>
                    <a:bodyPr/>
                    <a:lstStyle/>
                    <a:p>
                      <a:r>
                        <a:rPr lang="en-ZA" sz="1800" dirty="0"/>
                        <a:t>Mental Status</a:t>
                      </a:r>
                    </a:p>
                  </a:txBody>
                  <a:tcPr/>
                </a:tc>
                <a:tc>
                  <a:txBody>
                    <a:bodyPr/>
                    <a:lstStyle/>
                    <a:p>
                      <a:pPr algn="ctr">
                        <a:lnSpc>
                          <a:spcPct val="107000"/>
                        </a:lnSpc>
                        <a:spcAft>
                          <a:spcPts val="0"/>
                        </a:spcAft>
                      </a:pPr>
                      <a:r>
                        <a:rPr lang="en-ZA" sz="1800" dirty="0">
                          <a:effectLst/>
                        </a:rPr>
                        <a:t>Unchanged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tc>
                  <a:txBody>
                    <a:bodyPr/>
                    <a:lstStyle/>
                    <a:p>
                      <a:pPr algn="ctr">
                        <a:lnSpc>
                          <a:spcPct val="107000"/>
                        </a:lnSpc>
                        <a:spcAft>
                          <a:spcPts val="0"/>
                        </a:spcAft>
                      </a:pPr>
                      <a:r>
                        <a:rPr lang="en-ZA" sz="1800" dirty="0">
                          <a:effectLst/>
                        </a:rPr>
                        <a:t>Unchanged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tc>
                  <a:txBody>
                    <a:bodyPr/>
                    <a:lstStyle/>
                    <a:p>
                      <a:pPr algn="ctr">
                        <a:lnSpc>
                          <a:spcPct val="107000"/>
                        </a:lnSpc>
                        <a:spcAft>
                          <a:spcPts val="0"/>
                        </a:spcAft>
                      </a:pPr>
                      <a:r>
                        <a:rPr lang="en-ZA" sz="1800" dirty="0">
                          <a:effectLst/>
                        </a:rPr>
                        <a:t>Acute change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extLst>
                  <a:ext uri="{0D108BD9-81ED-4DB2-BD59-A6C34878D82A}">
                    <a16:rowId xmlns:a16="http://schemas.microsoft.com/office/drawing/2014/main" val="3901483292"/>
                  </a:ext>
                </a:extLst>
              </a:tr>
              <a:tr h="370840">
                <a:tc>
                  <a:txBody>
                    <a:bodyPr/>
                    <a:lstStyle/>
                    <a:p>
                      <a:r>
                        <a:rPr lang="en-ZA" sz="1800" dirty="0"/>
                        <a:t>Hypercapnia</a:t>
                      </a:r>
                    </a:p>
                  </a:txBody>
                  <a:tcPr/>
                </a:tc>
                <a:tc>
                  <a:txBody>
                    <a:bodyPr/>
                    <a:lstStyle/>
                    <a:p>
                      <a:pPr algn="ctr">
                        <a:lnSpc>
                          <a:spcPct val="107000"/>
                        </a:lnSpc>
                        <a:spcAft>
                          <a:spcPts val="0"/>
                        </a:spcAft>
                      </a:pPr>
                      <a:r>
                        <a:rPr lang="en-ZA" sz="1800" dirty="0">
                          <a:effectLst/>
                        </a:rPr>
                        <a:t>Normal</a:t>
                      </a:r>
                      <a:r>
                        <a:rPr lang="en-ZA" sz="1800" baseline="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tc>
                  <a:txBody>
                    <a:bodyPr/>
                    <a:lstStyle/>
                    <a:p>
                      <a:pPr algn="ctr">
                        <a:lnSpc>
                          <a:spcPct val="107000"/>
                        </a:lnSpc>
                        <a:spcAft>
                          <a:spcPts val="0"/>
                        </a:spcAft>
                      </a:pPr>
                      <a:r>
                        <a:rPr lang="en-ZA" sz="1800" dirty="0">
                          <a:effectLst/>
                        </a:rPr>
                        <a:t>50 - 60 or over baseline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tc>
                  <a:txBody>
                    <a:bodyPr/>
                    <a:lstStyle/>
                    <a:p>
                      <a:pPr algn="ctr">
                        <a:lnSpc>
                          <a:spcPct val="107000"/>
                        </a:lnSpc>
                        <a:spcAft>
                          <a:spcPts val="0"/>
                        </a:spcAft>
                      </a:pPr>
                      <a:r>
                        <a:rPr lang="en-ZA" sz="1800" dirty="0">
                          <a:effectLst/>
                        </a:rPr>
                        <a:t>&gt;60 or acidosis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 marB="9525"/>
                </a:tc>
                <a:extLst>
                  <a:ext uri="{0D108BD9-81ED-4DB2-BD59-A6C34878D82A}">
                    <a16:rowId xmlns:a16="http://schemas.microsoft.com/office/drawing/2014/main" val="62356750"/>
                  </a:ext>
                </a:extLst>
              </a:tr>
            </a:tbl>
          </a:graphicData>
        </a:graphic>
      </p:graphicFrame>
    </p:spTree>
    <p:extLst>
      <p:ext uri="{BB962C8B-B14F-4D97-AF65-F5344CB8AC3E}">
        <p14:creationId xmlns:p14="http://schemas.microsoft.com/office/powerpoint/2010/main" val="886563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A0259-3240-43BB-93D7-CF635CCB75E2}"/>
              </a:ext>
            </a:extLst>
          </p:cNvPr>
          <p:cNvSpPr>
            <a:spLocks noGrp="1"/>
          </p:cNvSpPr>
          <p:nvPr>
            <p:ph type="title"/>
          </p:nvPr>
        </p:nvSpPr>
        <p:spPr/>
        <p:txBody>
          <a:bodyPr/>
          <a:lstStyle/>
          <a:p>
            <a:r>
              <a:rPr lang="en-ZA" dirty="0"/>
              <a:t>Home Management</a:t>
            </a:r>
          </a:p>
        </p:txBody>
      </p:sp>
      <p:sp>
        <p:nvSpPr>
          <p:cNvPr id="3" name="Content Placeholder 2">
            <a:extLst>
              <a:ext uri="{FF2B5EF4-FFF2-40B4-BE49-F238E27FC236}">
                <a16:creationId xmlns:a16="http://schemas.microsoft.com/office/drawing/2014/main" id="{DFB21F36-1211-4BD0-B049-3D7A6D393CAB}"/>
              </a:ext>
            </a:extLst>
          </p:cNvPr>
          <p:cNvSpPr>
            <a:spLocks noGrp="1"/>
          </p:cNvSpPr>
          <p:nvPr>
            <p:ph idx="1"/>
          </p:nvPr>
        </p:nvSpPr>
        <p:spPr/>
        <p:txBody>
          <a:bodyPr/>
          <a:lstStyle/>
          <a:p>
            <a:pPr lvl="1">
              <a:buFont typeface="Arial" panose="020B0604020202020204" pitchFamily="34" charset="0"/>
              <a:buChar char="•"/>
            </a:pPr>
            <a:r>
              <a:rPr lang="en-ZA" sz="2400" dirty="0"/>
              <a:t>Intensify bronchodilator therapy</a:t>
            </a:r>
          </a:p>
          <a:p>
            <a:pPr lvl="1">
              <a:buFont typeface="Arial" panose="020B0604020202020204" pitchFamily="34" charset="0"/>
              <a:buChar char="•"/>
            </a:pPr>
            <a:r>
              <a:rPr lang="en-ZA" sz="2400" dirty="0"/>
              <a:t>Oral glucocorticoids </a:t>
            </a:r>
          </a:p>
          <a:p>
            <a:pPr lvl="1">
              <a:buFont typeface="Arial" panose="020B0604020202020204" pitchFamily="34" charset="0"/>
              <a:buChar char="•"/>
            </a:pPr>
            <a:r>
              <a:rPr lang="en-ZA" sz="2400" dirty="0"/>
              <a:t>± Antibiotic </a:t>
            </a:r>
          </a:p>
          <a:p>
            <a:pPr lvl="1">
              <a:buFont typeface="Arial" panose="020B0604020202020204" pitchFamily="34" charset="0"/>
              <a:buChar char="•"/>
            </a:pPr>
            <a:endParaRPr lang="en-ZA" sz="2400" dirty="0"/>
          </a:p>
          <a:p>
            <a:pPr lvl="1">
              <a:buFont typeface="Arial" panose="020B0604020202020204" pitchFamily="34" charset="0"/>
              <a:buChar char="•"/>
            </a:pPr>
            <a:r>
              <a:rPr lang="en-ZA" sz="2400" dirty="0"/>
              <a:t>Decision for antibiotic – 2/3 of:</a:t>
            </a:r>
          </a:p>
          <a:p>
            <a:pPr lvl="2">
              <a:buFont typeface="Arial" panose="020B0604020202020204" pitchFamily="34" charset="0"/>
              <a:buChar char="•"/>
            </a:pPr>
            <a:r>
              <a:rPr lang="en-ZA" sz="2000" dirty="0"/>
              <a:t>Increased SOB</a:t>
            </a:r>
          </a:p>
          <a:p>
            <a:pPr lvl="2">
              <a:buFont typeface="Arial" panose="020B0604020202020204" pitchFamily="34" charset="0"/>
              <a:buChar char="•"/>
            </a:pPr>
            <a:r>
              <a:rPr lang="en-ZA" sz="2000" dirty="0"/>
              <a:t>Increased sputum volume </a:t>
            </a:r>
          </a:p>
          <a:p>
            <a:pPr lvl="2">
              <a:buFont typeface="Arial" panose="020B0604020202020204" pitchFamily="34" charset="0"/>
              <a:buChar char="•"/>
            </a:pPr>
            <a:r>
              <a:rPr lang="en-ZA" sz="2000" dirty="0"/>
              <a:t>Increased sputum purulence </a:t>
            </a:r>
          </a:p>
          <a:p>
            <a:endParaRPr lang="en-ZA" dirty="0"/>
          </a:p>
        </p:txBody>
      </p:sp>
    </p:spTree>
    <p:extLst>
      <p:ext uri="{BB962C8B-B14F-4D97-AF65-F5344CB8AC3E}">
        <p14:creationId xmlns:p14="http://schemas.microsoft.com/office/powerpoint/2010/main" val="1410092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51ACB-B3E4-4025-9147-D5719AE527C0}"/>
              </a:ext>
            </a:extLst>
          </p:cNvPr>
          <p:cNvSpPr>
            <a:spLocks noGrp="1"/>
          </p:cNvSpPr>
          <p:nvPr>
            <p:ph type="title"/>
          </p:nvPr>
        </p:nvSpPr>
        <p:spPr/>
        <p:txBody>
          <a:bodyPr/>
          <a:lstStyle/>
          <a:p>
            <a:r>
              <a:rPr lang="en-ZA" dirty="0"/>
              <a:t>Acute Management</a:t>
            </a:r>
          </a:p>
        </p:txBody>
      </p:sp>
      <p:sp>
        <p:nvSpPr>
          <p:cNvPr id="3" name="Content Placeholder 2">
            <a:extLst>
              <a:ext uri="{FF2B5EF4-FFF2-40B4-BE49-F238E27FC236}">
                <a16:creationId xmlns:a16="http://schemas.microsoft.com/office/drawing/2014/main" id="{D5A7F0B5-DC21-417B-AD69-D16BAB079906}"/>
              </a:ext>
            </a:extLst>
          </p:cNvPr>
          <p:cNvSpPr>
            <a:spLocks noGrp="1"/>
          </p:cNvSpPr>
          <p:nvPr>
            <p:ph idx="1"/>
          </p:nvPr>
        </p:nvSpPr>
        <p:spPr/>
        <p:txBody>
          <a:bodyPr>
            <a:normAutofit lnSpcReduction="10000"/>
          </a:bodyPr>
          <a:lstStyle/>
          <a:p>
            <a:r>
              <a:rPr lang="en-US" sz="2400" dirty="0"/>
              <a:t>While in casualty </a:t>
            </a:r>
          </a:p>
          <a:p>
            <a:pPr lvl="1">
              <a:buFont typeface="Arial" panose="020B0604020202020204" pitchFamily="34" charset="0"/>
              <a:buChar char="•"/>
            </a:pPr>
            <a:r>
              <a:rPr lang="en-US" sz="2000" dirty="0"/>
              <a:t>Salbutamol MDI 4-8 puffs with spacer allowing 4 breaths between</a:t>
            </a:r>
          </a:p>
          <a:p>
            <a:pPr lvl="1">
              <a:buFont typeface="Arial" panose="020B0604020202020204" pitchFamily="34" charset="0"/>
              <a:buChar char="•"/>
            </a:pPr>
            <a:r>
              <a:rPr lang="en-US" sz="2000" dirty="0"/>
              <a:t>Repeated every 20-30 min for the first hour </a:t>
            </a:r>
          </a:p>
          <a:p>
            <a:pPr lvl="1">
              <a:buFont typeface="Arial" panose="020B0604020202020204" pitchFamily="34" charset="0"/>
              <a:buChar char="•"/>
            </a:pPr>
            <a:r>
              <a:rPr lang="en-US" sz="2000" dirty="0"/>
              <a:t>Thereafter every 2-4 hours as needed </a:t>
            </a:r>
          </a:p>
          <a:p>
            <a:r>
              <a:rPr lang="en-US" sz="2400" dirty="0"/>
              <a:t>OR</a:t>
            </a:r>
          </a:p>
          <a:p>
            <a:pPr lvl="1">
              <a:buFont typeface="Arial" panose="020B0604020202020204" pitchFamily="34" charset="0"/>
              <a:buChar char="•"/>
            </a:pPr>
            <a:r>
              <a:rPr lang="en-US" sz="2000" dirty="0"/>
              <a:t>Salbutamol 0,5% </a:t>
            </a:r>
            <a:r>
              <a:rPr lang="en-ZA" sz="2000" dirty="0"/>
              <a:t>nebulised</a:t>
            </a:r>
            <a:r>
              <a:rPr lang="en-US" sz="2000" dirty="0"/>
              <a:t> solution</a:t>
            </a:r>
          </a:p>
          <a:p>
            <a:pPr lvl="1">
              <a:buFont typeface="Arial" panose="020B0604020202020204" pitchFamily="34" charset="0"/>
              <a:buChar char="•"/>
            </a:pPr>
            <a:r>
              <a:rPr lang="en-US" sz="2000" dirty="0"/>
              <a:t>Repeated as above if needed </a:t>
            </a:r>
          </a:p>
          <a:p>
            <a:r>
              <a:rPr lang="en-US" sz="2400" dirty="0"/>
              <a:t>Adequate response:</a:t>
            </a:r>
          </a:p>
          <a:p>
            <a:pPr lvl="1">
              <a:buFont typeface="Arial" panose="020B0604020202020204" pitchFamily="34" charset="0"/>
              <a:buChar char="•"/>
            </a:pPr>
            <a:r>
              <a:rPr lang="en-US" sz="2000" dirty="0"/>
              <a:t>PEFR improved &gt;20% from baseline </a:t>
            </a:r>
          </a:p>
          <a:p>
            <a:pPr lvl="1">
              <a:buFont typeface="Arial" panose="020B0604020202020204" pitchFamily="34" charset="0"/>
              <a:buChar char="•"/>
            </a:pPr>
            <a:r>
              <a:rPr lang="en-US" sz="2000" dirty="0"/>
              <a:t>RR &lt;20</a:t>
            </a:r>
          </a:p>
          <a:p>
            <a:pPr lvl="1">
              <a:buFont typeface="Arial" panose="020B0604020202020204" pitchFamily="34" charset="0"/>
              <a:buChar char="•"/>
            </a:pPr>
            <a:r>
              <a:rPr lang="en-US" sz="2000" dirty="0"/>
              <a:t>Normal speech </a:t>
            </a:r>
            <a:endParaRPr lang="en-ZA" sz="1600" dirty="0"/>
          </a:p>
        </p:txBody>
      </p:sp>
    </p:spTree>
    <p:extLst>
      <p:ext uri="{BB962C8B-B14F-4D97-AF65-F5344CB8AC3E}">
        <p14:creationId xmlns:p14="http://schemas.microsoft.com/office/powerpoint/2010/main" val="293301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18A7-5018-4997-A829-A17ED2E01295}"/>
              </a:ext>
            </a:extLst>
          </p:cNvPr>
          <p:cNvSpPr>
            <a:spLocks noGrp="1"/>
          </p:cNvSpPr>
          <p:nvPr>
            <p:ph type="title"/>
          </p:nvPr>
        </p:nvSpPr>
        <p:spPr/>
        <p:txBody>
          <a:bodyPr/>
          <a:lstStyle/>
          <a:p>
            <a:r>
              <a:rPr lang="en-ZA" dirty="0"/>
              <a:t>Pathogenesis</a:t>
            </a:r>
          </a:p>
        </p:txBody>
      </p:sp>
      <p:sp>
        <p:nvSpPr>
          <p:cNvPr id="3" name="Text Placeholder 2">
            <a:extLst>
              <a:ext uri="{FF2B5EF4-FFF2-40B4-BE49-F238E27FC236}">
                <a16:creationId xmlns:a16="http://schemas.microsoft.com/office/drawing/2014/main" id="{41734F8E-BF3A-46DB-B8FA-B99C8A84FF4E}"/>
              </a:ext>
            </a:extLst>
          </p:cNvPr>
          <p:cNvSpPr>
            <a:spLocks noGrp="1"/>
          </p:cNvSpPr>
          <p:nvPr>
            <p:ph type="body" idx="1"/>
          </p:nvPr>
        </p:nvSpPr>
        <p:spPr/>
        <p:txBody>
          <a:bodyPr/>
          <a:lstStyle/>
          <a:p>
            <a:r>
              <a:rPr lang="en-ZA" dirty="0"/>
              <a:t>Chronic Bronchitis</a:t>
            </a:r>
          </a:p>
        </p:txBody>
      </p:sp>
      <p:sp>
        <p:nvSpPr>
          <p:cNvPr id="4" name="Content Placeholder 3">
            <a:extLst>
              <a:ext uri="{FF2B5EF4-FFF2-40B4-BE49-F238E27FC236}">
                <a16:creationId xmlns:a16="http://schemas.microsoft.com/office/drawing/2014/main" id="{4DB79690-190A-498D-9C31-3B6BA5726A21}"/>
              </a:ext>
            </a:extLst>
          </p:cNvPr>
          <p:cNvSpPr>
            <a:spLocks noGrp="1"/>
          </p:cNvSpPr>
          <p:nvPr>
            <p:ph sz="half" idx="2"/>
          </p:nvPr>
        </p:nvSpPr>
        <p:spPr>
          <a:xfrm>
            <a:off x="2630658" y="2582335"/>
            <a:ext cx="3404382" cy="3286760"/>
          </a:xfrm>
        </p:spPr>
        <p:txBody>
          <a:bodyP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Increased no. of goblet cells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Mucus hypersecretion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Enlarged submucosal glands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Impaired mucociliary clearance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Excessive mucus production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V/Q mismatch: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Poorly ventilation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Good circulation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Blue Bloaters</a:t>
            </a:r>
          </a:p>
          <a:p>
            <a:pPr algn="ctr"/>
            <a:endParaRPr lang="en-ZA" dirty="0"/>
          </a:p>
        </p:txBody>
      </p:sp>
      <p:sp>
        <p:nvSpPr>
          <p:cNvPr id="5" name="Text Placeholder 4">
            <a:extLst>
              <a:ext uri="{FF2B5EF4-FFF2-40B4-BE49-F238E27FC236}">
                <a16:creationId xmlns:a16="http://schemas.microsoft.com/office/drawing/2014/main" id="{808FA142-1B9B-470D-BF4E-09B7F8354C84}"/>
              </a:ext>
            </a:extLst>
          </p:cNvPr>
          <p:cNvSpPr>
            <a:spLocks noGrp="1"/>
          </p:cNvSpPr>
          <p:nvPr>
            <p:ph type="body" sz="quarter" idx="3"/>
          </p:nvPr>
        </p:nvSpPr>
        <p:spPr/>
        <p:txBody>
          <a:bodyPr/>
          <a:lstStyle/>
          <a:p>
            <a:r>
              <a:rPr lang="en-ZA" dirty="0"/>
              <a:t>Emphysema</a:t>
            </a:r>
          </a:p>
        </p:txBody>
      </p:sp>
      <p:sp>
        <p:nvSpPr>
          <p:cNvPr id="6" name="Content Placeholder 5">
            <a:extLst>
              <a:ext uri="{FF2B5EF4-FFF2-40B4-BE49-F238E27FC236}">
                <a16:creationId xmlns:a16="http://schemas.microsoft.com/office/drawing/2014/main" id="{4834B868-9B47-4F5B-BF88-EFA866C24DA7}"/>
              </a:ext>
            </a:extLst>
          </p:cNvPr>
          <p:cNvSpPr>
            <a:spLocks noGrp="1"/>
          </p:cNvSpPr>
          <p:nvPr>
            <p:ph sz="quarter" idx="4"/>
          </p:nvPr>
        </p:nvSpPr>
        <p:spPr>
          <a:xfrm>
            <a:off x="7423052" y="2582334"/>
            <a:ext cx="3732628" cy="3286760"/>
          </a:xfrm>
        </p:spPr>
        <p:txBody>
          <a:bodyP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Increased no. of goblet cells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Mucus gland hyperplasia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Increased no. of neutrophils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Loss of elastic alveolar recoil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Destruction of alveolar walls/capillary beds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V/Q mismatch: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Poor ventilation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Poor circulation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Pink Puffers</a:t>
            </a:r>
          </a:p>
          <a:p>
            <a:endParaRPr lang="en-ZA" dirty="0"/>
          </a:p>
        </p:txBody>
      </p:sp>
      <p:pic>
        <p:nvPicPr>
          <p:cNvPr id="7" name="Picture 12" descr="A picture containing text&#10;&#10;Description automatically generated">
            <a:extLst>
              <a:ext uri="{FF2B5EF4-FFF2-40B4-BE49-F238E27FC236}">
                <a16:creationId xmlns:a16="http://schemas.microsoft.com/office/drawing/2014/main" id="{D43025C0-44BA-4C9E-8D4F-CEAB53309AF1}"/>
              </a:ext>
            </a:extLst>
          </p:cNvPr>
          <p:cNvPicPr>
            <a:picLocks noChangeAspect="1"/>
          </p:cNvPicPr>
          <p:nvPr/>
        </p:nvPicPr>
        <p:blipFill>
          <a:blip r:embed="rId2"/>
          <a:stretch>
            <a:fillRect/>
          </a:stretch>
        </p:blipFill>
        <p:spPr>
          <a:xfrm>
            <a:off x="382070" y="3250511"/>
            <a:ext cx="2416779" cy="2981478"/>
          </a:xfrm>
          <a:prstGeom prst="rect">
            <a:avLst/>
          </a:prstGeom>
          <a:ln>
            <a:noFill/>
          </a:ln>
          <a:effectLst>
            <a:softEdge rad="112500"/>
          </a:effectLst>
        </p:spPr>
      </p:pic>
      <p:pic>
        <p:nvPicPr>
          <p:cNvPr id="8" name="Picture 13" descr="A picture containing text&#10;&#10;Description automatically generated">
            <a:extLst>
              <a:ext uri="{FF2B5EF4-FFF2-40B4-BE49-F238E27FC236}">
                <a16:creationId xmlns:a16="http://schemas.microsoft.com/office/drawing/2014/main" id="{9A8659B4-F91E-452A-BA52-3502C2328FDD}"/>
              </a:ext>
            </a:extLst>
          </p:cNvPr>
          <p:cNvPicPr>
            <a:picLocks noChangeAspect="1"/>
          </p:cNvPicPr>
          <p:nvPr/>
        </p:nvPicPr>
        <p:blipFill rotWithShape="1">
          <a:blip r:embed="rId3"/>
          <a:srcRect l="483" t="-2899" r="25604" b="906"/>
          <a:stretch/>
        </p:blipFill>
        <p:spPr>
          <a:xfrm>
            <a:off x="5908737" y="2952077"/>
            <a:ext cx="1749691" cy="3214261"/>
          </a:xfrm>
          <a:prstGeom prst="rect">
            <a:avLst/>
          </a:prstGeom>
          <a:ln>
            <a:noFill/>
          </a:ln>
          <a:effectLst>
            <a:softEdge rad="112500"/>
          </a:effectLst>
        </p:spPr>
      </p:pic>
    </p:spTree>
    <p:extLst>
      <p:ext uri="{BB962C8B-B14F-4D97-AF65-F5344CB8AC3E}">
        <p14:creationId xmlns:p14="http://schemas.microsoft.com/office/powerpoint/2010/main" val="821950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400D-6628-4BC1-A07F-63827F582539}"/>
              </a:ext>
            </a:extLst>
          </p:cNvPr>
          <p:cNvSpPr>
            <a:spLocks noGrp="1"/>
          </p:cNvSpPr>
          <p:nvPr>
            <p:ph type="title"/>
          </p:nvPr>
        </p:nvSpPr>
        <p:spPr/>
        <p:txBody>
          <a:bodyPr/>
          <a:lstStyle/>
          <a:p>
            <a:r>
              <a:rPr lang="en-ZA" dirty="0"/>
              <a:t>Hospital Referral</a:t>
            </a:r>
          </a:p>
        </p:txBody>
      </p:sp>
      <p:sp>
        <p:nvSpPr>
          <p:cNvPr id="3" name="Content Placeholder 2">
            <a:extLst>
              <a:ext uri="{FF2B5EF4-FFF2-40B4-BE49-F238E27FC236}">
                <a16:creationId xmlns:a16="http://schemas.microsoft.com/office/drawing/2014/main" id="{5E33D2EB-DBF4-4A0C-8DEB-E4E5F40445A4}"/>
              </a:ext>
            </a:extLst>
          </p:cNvPr>
          <p:cNvSpPr>
            <a:spLocks noGrp="1"/>
          </p:cNvSpPr>
          <p:nvPr>
            <p:ph idx="1"/>
          </p:nvPr>
        </p:nvSpPr>
        <p:spPr/>
        <p:txBody>
          <a:bodyPr>
            <a:normAutofit/>
          </a:bodyPr>
          <a:lstStyle/>
          <a:p>
            <a:r>
              <a:rPr lang="en-US" sz="2400" dirty="0"/>
              <a:t>According to the GOLD guideline:</a:t>
            </a:r>
          </a:p>
          <a:p>
            <a:pPr lvl="1">
              <a:buFont typeface="Arial" panose="020B0604020202020204" pitchFamily="34" charset="0"/>
              <a:buChar char="•"/>
            </a:pPr>
            <a:r>
              <a:rPr lang="en-US" sz="2000" dirty="0"/>
              <a:t>Inadequate response to outpatient or emergency department management</a:t>
            </a:r>
          </a:p>
          <a:p>
            <a:pPr lvl="1">
              <a:buFont typeface="Arial" panose="020B0604020202020204" pitchFamily="34" charset="0"/>
              <a:buChar char="•"/>
            </a:pPr>
            <a:r>
              <a:rPr lang="en-US" sz="2000" dirty="0"/>
              <a:t>Onset of new signs (cyanosis, altered mental status, peripheral oedema)</a:t>
            </a:r>
          </a:p>
          <a:p>
            <a:pPr lvl="1">
              <a:buFont typeface="Arial" panose="020B0604020202020204" pitchFamily="34" charset="0"/>
              <a:buChar char="•"/>
            </a:pPr>
            <a:r>
              <a:rPr lang="en-US" sz="2000" dirty="0"/>
              <a:t>Marked increase in intensity of symptoms over baseline (new onset resting dyspnoea) accompanied by increased oxygen requirement or signs of respiratory distress</a:t>
            </a:r>
          </a:p>
          <a:p>
            <a:pPr lvl="1">
              <a:buFont typeface="Arial" panose="020B0604020202020204" pitchFamily="34" charset="0"/>
              <a:buChar char="•"/>
            </a:pPr>
            <a:r>
              <a:rPr lang="en-US" sz="2000" dirty="0"/>
              <a:t>History of frequent exacerbations or prior </a:t>
            </a:r>
            <a:r>
              <a:rPr lang="en-ZA" sz="2000" dirty="0"/>
              <a:t>hospitalisation</a:t>
            </a:r>
            <a:r>
              <a:rPr lang="en-US" sz="2000" dirty="0"/>
              <a:t> for exacerbations</a:t>
            </a:r>
          </a:p>
          <a:p>
            <a:pPr lvl="1">
              <a:buFont typeface="Arial" panose="020B0604020202020204" pitchFamily="34" charset="0"/>
              <a:buChar char="•"/>
            </a:pPr>
            <a:r>
              <a:rPr lang="en-US" sz="2000" dirty="0"/>
              <a:t>Serious comorbidities including pneumonia, cardiac arrhythmia, heart failure, diabetes mellitus, renal failure or liver failure</a:t>
            </a:r>
          </a:p>
          <a:p>
            <a:pPr lvl="1">
              <a:buFont typeface="Arial" panose="020B0604020202020204" pitchFamily="34" charset="0"/>
              <a:buChar char="•"/>
            </a:pPr>
            <a:r>
              <a:rPr lang="en-US" sz="2000" dirty="0"/>
              <a:t>Frailty</a:t>
            </a:r>
          </a:p>
          <a:p>
            <a:pPr lvl="1">
              <a:buFont typeface="Arial" panose="020B0604020202020204" pitchFamily="34" charset="0"/>
              <a:buChar char="•"/>
            </a:pPr>
            <a:r>
              <a:rPr lang="en-US" sz="2000" dirty="0"/>
              <a:t>Insufficient home support</a:t>
            </a:r>
          </a:p>
          <a:p>
            <a:endParaRPr lang="en-ZA" dirty="0"/>
          </a:p>
        </p:txBody>
      </p:sp>
    </p:spTree>
    <p:extLst>
      <p:ext uri="{BB962C8B-B14F-4D97-AF65-F5344CB8AC3E}">
        <p14:creationId xmlns:p14="http://schemas.microsoft.com/office/powerpoint/2010/main" val="231214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0613-F3EF-45E9-99CB-D23AA75A1446}"/>
              </a:ext>
            </a:extLst>
          </p:cNvPr>
          <p:cNvSpPr>
            <a:spLocks noGrp="1"/>
          </p:cNvSpPr>
          <p:nvPr>
            <p:ph type="title"/>
          </p:nvPr>
        </p:nvSpPr>
        <p:spPr/>
        <p:txBody>
          <a:bodyPr/>
          <a:lstStyle/>
          <a:p>
            <a:r>
              <a:rPr lang="en-ZA" dirty="0"/>
              <a:t>Hospital Referral</a:t>
            </a:r>
          </a:p>
        </p:txBody>
      </p:sp>
      <p:sp>
        <p:nvSpPr>
          <p:cNvPr id="3" name="Content Placeholder 2">
            <a:extLst>
              <a:ext uri="{FF2B5EF4-FFF2-40B4-BE49-F238E27FC236}">
                <a16:creationId xmlns:a16="http://schemas.microsoft.com/office/drawing/2014/main" id="{A1447617-DE2C-4913-A62D-40B5B4B03DF8}"/>
              </a:ext>
            </a:extLst>
          </p:cNvPr>
          <p:cNvSpPr>
            <a:spLocks noGrp="1"/>
          </p:cNvSpPr>
          <p:nvPr>
            <p:ph idx="1"/>
          </p:nvPr>
        </p:nvSpPr>
        <p:spPr/>
        <p:txBody>
          <a:bodyPr/>
          <a:lstStyle/>
          <a:p>
            <a:r>
              <a:rPr lang="en-US" sz="2400" dirty="0"/>
              <a:t>According to national guideline:</a:t>
            </a:r>
          </a:p>
          <a:p>
            <a:pPr lvl="1">
              <a:buFont typeface="Arial" panose="020B0604020202020204" pitchFamily="34" charset="0"/>
              <a:buChar char="•"/>
            </a:pPr>
            <a:r>
              <a:rPr lang="en-US" sz="2000" dirty="0"/>
              <a:t>All patients with a severe attack (according to clinical severity)</a:t>
            </a:r>
          </a:p>
          <a:p>
            <a:pPr lvl="1">
              <a:buFont typeface="Arial" panose="020B0604020202020204" pitchFamily="34" charset="0"/>
              <a:buChar char="•"/>
            </a:pPr>
            <a:r>
              <a:rPr lang="en-US" sz="2000" dirty="0"/>
              <a:t>Poor response to casualty management </a:t>
            </a:r>
          </a:p>
          <a:p>
            <a:pPr lvl="1">
              <a:buFont typeface="Arial" panose="020B0604020202020204" pitchFamily="34" charset="0"/>
              <a:buChar char="•"/>
            </a:pPr>
            <a:r>
              <a:rPr lang="en-US" sz="2000" dirty="0"/>
              <a:t>PEFR &lt;75% predicted </a:t>
            </a:r>
          </a:p>
          <a:p>
            <a:pPr lvl="1">
              <a:buFont typeface="Arial" panose="020B0604020202020204" pitchFamily="34" charset="0"/>
              <a:buChar char="•"/>
            </a:pPr>
            <a:r>
              <a:rPr lang="en-US" sz="2000" dirty="0"/>
              <a:t>Presented in the afternoon/late evening </a:t>
            </a:r>
          </a:p>
          <a:p>
            <a:pPr lvl="1">
              <a:buFont typeface="Arial" panose="020B0604020202020204" pitchFamily="34" charset="0"/>
              <a:buChar char="•"/>
            </a:pPr>
            <a:r>
              <a:rPr lang="en-US" sz="2000" dirty="0"/>
              <a:t>Recent onset nocturnal symptoms </a:t>
            </a:r>
          </a:p>
          <a:p>
            <a:pPr lvl="1">
              <a:buFont typeface="Arial" panose="020B0604020202020204" pitchFamily="34" charset="0"/>
              <a:buChar char="•"/>
            </a:pPr>
            <a:r>
              <a:rPr lang="en-US" sz="2000" dirty="0"/>
              <a:t>Previous severe attacks, especially if with rapid onset </a:t>
            </a:r>
          </a:p>
          <a:p>
            <a:endParaRPr lang="en-ZA" dirty="0"/>
          </a:p>
        </p:txBody>
      </p:sp>
    </p:spTree>
    <p:extLst>
      <p:ext uri="{BB962C8B-B14F-4D97-AF65-F5344CB8AC3E}">
        <p14:creationId xmlns:p14="http://schemas.microsoft.com/office/powerpoint/2010/main" val="1787920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A053E-B32E-4B20-B7D6-8AB00B43A536}"/>
              </a:ext>
            </a:extLst>
          </p:cNvPr>
          <p:cNvSpPr>
            <a:spLocks noGrp="1"/>
          </p:cNvSpPr>
          <p:nvPr>
            <p:ph type="title"/>
          </p:nvPr>
        </p:nvSpPr>
        <p:spPr/>
        <p:txBody>
          <a:bodyPr/>
          <a:lstStyle/>
          <a:p>
            <a:r>
              <a:rPr lang="en-ZA" dirty="0"/>
              <a:t>While awaiting referral</a:t>
            </a:r>
          </a:p>
        </p:txBody>
      </p:sp>
      <p:sp>
        <p:nvSpPr>
          <p:cNvPr id="3" name="Content Placeholder 2">
            <a:extLst>
              <a:ext uri="{FF2B5EF4-FFF2-40B4-BE49-F238E27FC236}">
                <a16:creationId xmlns:a16="http://schemas.microsoft.com/office/drawing/2014/main" id="{C86B41A7-7B97-4EB5-B13C-55779FD7A3F2}"/>
              </a:ext>
            </a:extLst>
          </p:cNvPr>
          <p:cNvSpPr>
            <a:spLocks noGrp="1"/>
          </p:cNvSpPr>
          <p:nvPr>
            <p:ph idx="1"/>
          </p:nvPr>
        </p:nvSpPr>
        <p:spPr/>
        <p:txBody>
          <a:bodyPr/>
          <a:lstStyle/>
          <a:p>
            <a:r>
              <a:rPr lang="en-ZA" sz="2400" dirty="0"/>
              <a:t>Same as acute management in casualty (salbutamol etc.)</a:t>
            </a:r>
          </a:p>
          <a:p>
            <a:r>
              <a:rPr lang="en-ZA" sz="2400" dirty="0"/>
              <a:t>In addition:</a:t>
            </a:r>
          </a:p>
          <a:p>
            <a:pPr lvl="1">
              <a:buFont typeface="Arial" panose="020B0604020202020204" pitchFamily="34" charset="0"/>
              <a:buChar char="•"/>
            </a:pPr>
            <a:r>
              <a:rPr lang="en-ZA" sz="2000" dirty="0"/>
              <a:t>Oxygen – enough to maintain O2 saturation of 88 – 92%</a:t>
            </a:r>
          </a:p>
          <a:p>
            <a:pPr lvl="1">
              <a:buFont typeface="Arial" panose="020B0604020202020204" pitchFamily="34" charset="0"/>
              <a:buChar char="•"/>
            </a:pPr>
            <a:r>
              <a:rPr lang="en-ZA" sz="2000" dirty="0"/>
              <a:t>Prevents worsening hypercapnia – maintaining these saturations are associated with a lower mortality rate </a:t>
            </a:r>
          </a:p>
          <a:p>
            <a:pPr lvl="1">
              <a:buFont typeface="Arial" panose="020B0604020202020204" pitchFamily="34" charset="0"/>
              <a:buChar char="•"/>
            </a:pPr>
            <a:r>
              <a:rPr lang="en-ZA" sz="2000" dirty="0"/>
              <a:t>Steroid therapy – oral or hydrocortisone 100mg IVI (slow infusion)</a:t>
            </a:r>
          </a:p>
          <a:p>
            <a:pPr lvl="1">
              <a:buFont typeface="Arial" panose="020B0604020202020204" pitchFamily="34" charset="0"/>
              <a:buChar char="•"/>
            </a:pPr>
            <a:r>
              <a:rPr lang="en-ZA" sz="2000" dirty="0"/>
              <a:t>Ipratropium bromide nebulised if poor response to salbutamol </a:t>
            </a:r>
          </a:p>
          <a:p>
            <a:endParaRPr lang="en-ZA" dirty="0"/>
          </a:p>
          <a:p>
            <a:endParaRPr lang="en-ZA" dirty="0"/>
          </a:p>
        </p:txBody>
      </p:sp>
    </p:spTree>
    <p:extLst>
      <p:ext uri="{BB962C8B-B14F-4D97-AF65-F5344CB8AC3E}">
        <p14:creationId xmlns:p14="http://schemas.microsoft.com/office/powerpoint/2010/main" val="3537548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E317-E339-4956-AC69-048A8F158B92}"/>
              </a:ext>
            </a:extLst>
          </p:cNvPr>
          <p:cNvSpPr>
            <a:spLocks noGrp="1"/>
          </p:cNvSpPr>
          <p:nvPr>
            <p:ph type="title"/>
          </p:nvPr>
        </p:nvSpPr>
        <p:spPr/>
        <p:txBody>
          <a:bodyPr/>
          <a:lstStyle/>
          <a:p>
            <a:r>
              <a:rPr lang="en-ZA" dirty="0"/>
              <a:t>References</a:t>
            </a:r>
          </a:p>
        </p:txBody>
      </p:sp>
      <p:sp>
        <p:nvSpPr>
          <p:cNvPr id="3" name="Content Placeholder 2">
            <a:extLst>
              <a:ext uri="{FF2B5EF4-FFF2-40B4-BE49-F238E27FC236}">
                <a16:creationId xmlns:a16="http://schemas.microsoft.com/office/drawing/2014/main" id="{A86A67A5-DFD3-4D0C-8974-3157D6BF3855}"/>
              </a:ext>
            </a:extLst>
          </p:cNvPr>
          <p:cNvSpPr>
            <a:spLocks noGrp="1"/>
          </p:cNvSpPr>
          <p:nvPr>
            <p:ph idx="1"/>
          </p:nvPr>
        </p:nvSpPr>
        <p:spPr/>
        <p:txBody>
          <a:bodyPr/>
          <a:lstStyle/>
          <a:p>
            <a:r>
              <a:rPr lang="en-ZA" dirty="0">
                <a:solidFill>
                  <a:schemeClr val="accent1"/>
                </a:solidFill>
                <a:hlinkClick r:id="rId2">
                  <a:extLst>
                    <a:ext uri="{A12FA001-AC4F-418D-AE19-62706E023703}">
                      <ahyp:hlinkClr xmlns:ahyp="http://schemas.microsoft.com/office/drawing/2018/hyperlinkcolor" val="tx"/>
                    </a:ext>
                  </a:extLst>
                </a:hlinkClick>
              </a:rPr>
              <a:t>https://goldcopd.org/wp-content/uploads/2016/12/wms-GOLD-2017-Pocket-Guide-1.pdf</a:t>
            </a:r>
            <a:endParaRPr lang="en-ZA" dirty="0">
              <a:solidFill>
                <a:schemeClr val="accent1"/>
              </a:solidFill>
            </a:endParaRPr>
          </a:p>
          <a:p>
            <a:r>
              <a:rPr lang="en-ZA" dirty="0">
                <a:solidFill>
                  <a:schemeClr val="accent1"/>
                </a:solidFill>
                <a:hlinkClick r:id="rId3">
                  <a:extLst>
                    <a:ext uri="{A12FA001-AC4F-418D-AE19-62706E023703}">
                      <ahyp:hlinkClr xmlns:ahyp="http://schemas.microsoft.com/office/drawing/2018/hyperlinkcolor" val="tx"/>
                    </a:ext>
                  </a:extLst>
                </a:hlinkClick>
              </a:rPr>
              <a:t>https://www.researchgate.net/publication/325345675_An_Update_on_the_Global_Initiative_for_Chronic_Obstructive_Lung_Disease_2017_Guidelines_With_a_Focus_on_Classification_and_Management_of_Stable_COPD</a:t>
            </a:r>
            <a:endParaRPr lang="en-ZA" dirty="0">
              <a:solidFill>
                <a:schemeClr val="accent1"/>
              </a:solidFill>
            </a:endParaRPr>
          </a:p>
          <a:p>
            <a:endParaRPr lang="en-ZA" dirty="0">
              <a:solidFill>
                <a:schemeClr val="accent1"/>
              </a:solidFill>
            </a:endParaRPr>
          </a:p>
          <a:p>
            <a:endParaRPr lang="en-ZA" dirty="0"/>
          </a:p>
        </p:txBody>
      </p:sp>
    </p:spTree>
    <p:extLst>
      <p:ext uri="{BB962C8B-B14F-4D97-AF65-F5344CB8AC3E}">
        <p14:creationId xmlns:p14="http://schemas.microsoft.com/office/powerpoint/2010/main" val="156883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A9D60B-0534-4BE1-A1E2-399C37A73753}"/>
              </a:ext>
            </a:extLst>
          </p:cNvPr>
          <p:cNvSpPr>
            <a:spLocks noGrp="1"/>
          </p:cNvSpPr>
          <p:nvPr>
            <p:ph type="title"/>
          </p:nvPr>
        </p:nvSpPr>
        <p:spPr/>
        <p:txBody>
          <a:bodyPr/>
          <a:lstStyle/>
          <a:p>
            <a:r>
              <a:rPr lang="en-ZA" dirty="0"/>
              <a:t>Clinical Features: History</a:t>
            </a:r>
          </a:p>
        </p:txBody>
      </p:sp>
      <p:sp>
        <p:nvSpPr>
          <p:cNvPr id="8" name="Content Placeholder 7">
            <a:extLst>
              <a:ext uri="{FF2B5EF4-FFF2-40B4-BE49-F238E27FC236}">
                <a16:creationId xmlns:a16="http://schemas.microsoft.com/office/drawing/2014/main" id="{FD75A7B8-C0D0-432D-B243-3D1B14FF856B}"/>
              </a:ext>
            </a:extLst>
          </p:cNvPr>
          <p:cNvSpPr>
            <a:spLocks noGrp="1"/>
          </p:cNvSpPr>
          <p:nvPr>
            <p:ph idx="1"/>
          </p:nvPr>
        </p:nvSpPr>
        <p:spPr/>
        <p:txBody>
          <a:bodyPr/>
          <a:lstStyle/>
          <a:p>
            <a:r>
              <a:rPr lang="en-US" sz="2400" dirty="0"/>
              <a:t>Symptoms</a:t>
            </a:r>
          </a:p>
          <a:p>
            <a:pPr lvl="1">
              <a:buFont typeface="Arial" panose="020B0604020202020204" pitchFamily="34" charset="0"/>
              <a:buChar char="•"/>
            </a:pPr>
            <a:r>
              <a:rPr lang="en-US" sz="2000" dirty="0"/>
              <a:t>Dyspnoea</a:t>
            </a:r>
          </a:p>
          <a:p>
            <a:pPr lvl="1">
              <a:buFont typeface="Arial" panose="020B0604020202020204" pitchFamily="34" charset="0"/>
              <a:buChar char="•"/>
            </a:pPr>
            <a:r>
              <a:rPr lang="en-US" sz="2000" dirty="0"/>
              <a:t>Cough with/without sputum</a:t>
            </a:r>
          </a:p>
          <a:p>
            <a:pPr lvl="1">
              <a:buFont typeface="Arial" panose="020B0604020202020204" pitchFamily="34" charset="0"/>
              <a:buChar char="•"/>
            </a:pPr>
            <a:r>
              <a:rPr lang="en-US" sz="2000" dirty="0"/>
              <a:t>Tight chest</a:t>
            </a:r>
          </a:p>
          <a:p>
            <a:pPr lvl="1">
              <a:buFont typeface="Arial" panose="020B0604020202020204" pitchFamily="34" charset="0"/>
              <a:buChar char="•"/>
            </a:pPr>
            <a:r>
              <a:rPr lang="en-US" sz="2000" dirty="0"/>
              <a:t>Wheeze</a:t>
            </a:r>
          </a:p>
          <a:p>
            <a:r>
              <a:rPr lang="en-US" sz="2400" dirty="0"/>
              <a:t>Inhalation exposure history</a:t>
            </a:r>
          </a:p>
          <a:p>
            <a:pPr lvl="1">
              <a:buFont typeface="Arial" panose="020B0604020202020204" pitchFamily="34" charset="0"/>
              <a:buChar char="•"/>
            </a:pPr>
            <a:r>
              <a:rPr lang="en-US" sz="2000" dirty="0"/>
              <a:t>SMOKING</a:t>
            </a:r>
          </a:p>
          <a:p>
            <a:pPr lvl="1">
              <a:buFont typeface="Arial" panose="020B0604020202020204" pitchFamily="34" charset="0"/>
              <a:buChar char="•"/>
            </a:pPr>
            <a:r>
              <a:rPr lang="en-US" sz="2000" dirty="0"/>
              <a:t>Exposure to occupational fumes</a:t>
            </a:r>
          </a:p>
          <a:p>
            <a:pPr lvl="1">
              <a:buFont typeface="Arial" panose="020B0604020202020204" pitchFamily="34" charset="0"/>
              <a:buChar char="•"/>
            </a:pPr>
            <a:r>
              <a:rPr lang="en-US" sz="2000" dirty="0"/>
              <a:t>Air pollution</a:t>
            </a:r>
          </a:p>
          <a:p>
            <a:endParaRPr lang="en-ZA" dirty="0"/>
          </a:p>
        </p:txBody>
      </p:sp>
    </p:spTree>
    <p:extLst>
      <p:ext uri="{BB962C8B-B14F-4D97-AF65-F5344CB8AC3E}">
        <p14:creationId xmlns:p14="http://schemas.microsoft.com/office/powerpoint/2010/main" val="284073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ble&#10;&#10;Description automatically generated">
            <a:extLst>
              <a:ext uri="{FF2B5EF4-FFF2-40B4-BE49-F238E27FC236}">
                <a16:creationId xmlns:a16="http://schemas.microsoft.com/office/drawing/2014/main" id="{5E35A0B6-F671-474D-A70D-F0AB37BD3C6F}"/>
              </a:ext>
            </a:extLst>
          </p:cNvPr>
          <p:cNvPicPr>
            <a:picLocks noChangeAspect="1"/>
          </p:cNvPicPr>
          <p:nvPr/>
        </p:nvPicPr>
        <p:blipFill>
          <a:blip r:embed="rId2"/>
          <a:stretch>
            <a:fillRect/>
          </a:stretch>
        </p:blipFill>
        <p:spPr>
          <a:xfrm>
            <a:off x="1905918" y="292974"/>
            <a:ext cx="8380163" cy="5759005"/>
          </a:xfrm>
          <a:prstGeom prst="rect">
            <a:avLst/>
          </a:prstGeom>
        </p:spPr>
      </p:pic>
    </p:spTree>
    <p:extLst>
      <p:ext uri="{BB962C8B-B14F-4D97-AF65-F5344CB8AC3E}">
        <p14:creationId xmlns:p14="http://schemas.microsoft.com/office/powerpoint/2010/main" val="179962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5B2B1-A933-448E-9AB2-CE22CB80A556}"/>
              </a:ext>
            </a:extLst>
          </p:cNvPr>
          <p:cNvSpPr>
            <a:spLocks noGrp="1"/>
          </p:cNvSpPr>
          <p:nvPr>
            <p:ph type="title"/>
          </p:nvPr>
        </p:nvSpPr>
        <p:spPr/>
        <p:txBody>
          <a:bodyPr/>
          <a:lstStyle/>
          <a:p>
            <a:r>
              <a:rPr lang="en-ZA" dirty="0"/>
              <a:t>Clinical Features: Examination</a:t>
            </a:r>
          </a:p>
        </p:txBody>
      </p:sp>
      <p:sp>
        <p:nvSpPr>
          <p:cNvPr id="5" name="Content Placeholder 4">
            <a:extLst>
              <a:ext uri="{FF2B5EF4-FFF2-40B4-BE49-F238E27FC236}">
                <a16:creationId xmlns:a16="http://schemas.microsoft.com/office/drawing/2014/main" id="{07E45885-806E-4CAE-938E-A310D78AC6D3}"/>
              </a:ext>
            </a:extLst>
          </p:cNvPr>
          <p:cNvSpPr>
            <a:spLocks noGrp="1"/>
          </p:cNvSpPr>
          <p:nvPr>
            <p:ph idx="1"/>
          </p:nvPr>
        </p:nvSpPr>
        <p:spPr/>
        <p:txBody>
          <a:bodyPr>
            <a:normAutofit/>
          </a:bodyPr>
          <a:lstStyle/>
          <a:p>
            <a:pPr lvl="1">
              <a:buFont typeface="Arial" panose="020B0604020202020204" pitchFamily="34" charset="0"/>
              <a:buChar char="•"/>
            </a:pPr>
            <a:r>
              <a:rPr lang="en-US" sz="2400" dirty="0"/>
              <a:t>Low saturation</a:t>
            </a:r>
          </a:p>
          <a:p>
            <a:pPr lvl="1">
              <a:buFont typeface="Arial" panose="020B0604020202020204" pitchFamily="34" charset="0"/>
              <a:buChar char="•"/>
            </a:pPr>
            <a:r>
              <a:rPr lang="en-US" sz="2400" dirty="0"/>
              <a:t>Cyanosis (chronic bronchitis)</a:t>
            </a:r>
          </a:p>
          <a:p>
            <a:pPr lvl="1">
              <a:buFont typeface="Arial" panose="020B0604020202020204" pitchFamily="34" charset="0"/>
              <a:buChar char="•"/>
            </a:pPr>
            <a:r>
              <a:rPr lang="en-US" sz="2400" dirty="0"/>
              <a:t>Pursed-lip breathing (emphysema)</a:t>
            </a:r>
          </a:p>
          <a:p>
            <a:pPr lvl="1">
              <a:buFont typeface="Arial" panose="020B0604020202020204" pitchFamily="34" charset="0"/>
              <a:buChar char="•"/>
            </a:pPr>
            <a:r>
              <a:rPr lang="en-US" sz="2400" dirty="0"/>
              <a:t>Nicotine staining of fingers</a:t>
            </a:r>
          </a:p>
          <a:p>
            <a:pPr lvl="1">
              <a:buFont typeface="Arial" panose="020B0604020202020204" pitchFamily="34" charset="0"/>
              <a:buChar char="•"/>
            </a:pPr>
            <a:r>
              <a:rPr lang="en-US" sz="2400" dirty="0"/>
              <a:t>Signs of respiratory distress</a:t>
            </a:r>
          </a:p>
          <a:p>
            <a:pPr lvl="1">
              <a:buFont typeface="Arial" panose="020B0604020202020204" pitchFamily="34" charset="0"/>
              <a:buChar char="•"/>
            </a:pPr>
            <a:r>
              <a:rPr lang="en-US" sz="2400" dirty="0"/>
              <a:t>Signs of hyperinflation</a:t>
            </a:r>
          </a:p>
          <a:p>
            <a:pPr lvl="1">
              <a:buFont typeface="Arial" panose="020B0604020202020204" pitchFamily="34" charset="0"/>
              <a:buChar char="•"/>
            </a:pPr>
            <a:r>
              <a:rPr lang="en-US" sz="2400" dirty="0"/>
              <a:t>Low-pitched wheezes</a:t>
            </a:r>
          </a:p>
          <a:p>
            <a:pPr lvl="1">
              <a:buFont typeface="Arial" panose="020B0604020202020204" pitchFamily="34" charset="0"/>
              <a:buChar char="•"/>
            </a:pPr>
            <a:r>
              <a:rPr lang="en-US" sz="2400" dirty="0"/>
              <a:t>Early- inspiratory crackles</a:t>
            </a:r>
          </a:p>
          <a:p>
            <a:pPr lvl="1">
              <a:buFont typeface="Arial" panose="020B0604020202020204" pitchFamily="34" charset="0"/>
              <a:buChar char="•"/>
            </a:pPr>
            <a:r>
              <a:rPr lang="en-US" sz="2400" dirty="0"/>
              <a:t>Signs of right heart failure</a:t>
            </a:r>
            <a:endParaRPr lang="en-ZA" sz="2400" dirty="0"/>
          </a:p>
        </p:txBody>
      </p:sp>
    </p:spTree>
    <p:extLst>
      <p:ext uri="{BB962C8B-B14F-4D97-AF65-F5344CB8AC3E}">
        <p14:creationId xmlns:p14="http://schemas.microsoft.com/office/powerpoint/2010/main" val="297566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35CF1-28FB-444E-807A-3687626F085E}"/>
              </a:ext>
            </a:extLst>
          </p:cNvPr>
          <p:cNvSpPr>
            <a:spLocks noGrp="1"/>
          </p:cNvSpPr>
          <p:nvPr>
            <p:ph type="title"/>
          </p:nvPr>
        </p:nvSpPr>
        <p:spPr/>
        <p:txBody>
          <a:bodyPr/>
          <a:lstStyle/>
          <a:p>
            <a:r>
              <a:rPr lang="en-ZA" dirty="0"/>
              <a:t>Investigations</a:t>
            </a:r>
          </a:p>
        </p:txBody>
      </p:sp>
      <p:sp>
        <p:nvSpPr>
          <p:cNvPr id="3" name="Content Placeholder 2">
            <a:extLst>
              <a:ext uri="{FF2B5EF4-FFF2-40B4-BE49-F238E27FC236}">
                <a16:creationId xmlns:a16="http://schemas.microsoft.com/office/drawing/2014/main" id="{03AACD10-0993-4E83-8C63-B210E077FD15}"/>
              </a:ext>
            </a:extLst>
          </p:cNvPr>
          <p:cNvSpPr>
            <a:spLocks noGrp="1"/>
          </p:cNvSpPr>
          <p:nvPr>
            <p:ph idx="1"/>
          </p:nvPr>
        </p:nvSpPr>
        <p:spPr/>
        <p:txBody>
          <a:bodyPr>
            <a:normAutofit/>
          </a:bodyPr>
          <a:lstStyle/>
          <a:p>
            <a:r>
              <a:rPr lang="en-US" sz="2400" dirty="0"/>
              <a:t>Chest X-ray</a:t>
            </a:r>
          </a:p>
          <a:p>
            <a:r>
              <a:rPr lang="en-US" sz="2400" dirty="0"/>
              <a:t>Peak expiratory flow rate</a:t>
            </a:r>
          </a:p>
          <a:p>
            <a:r>
              <a:rPr lang="en-US" sz="2400" dirty="0"/>
              <a:t>Spirometry</a:t>
            </a:r>
          </a:p>
          <a:p>
            <a:endParaRPr lang="en-ZA" sz="2400" dirty="0"/>
          </a:p>
        </p:txBody>
      </p:sp>
      <p:pic>
        <p:nvPicPr>
          <p:cNvPr id="4" name="Picture 5" descr="Graphical user interface, text, application&#10;&#10;Description automatically generated">
            <a:extLst>
              <a:ext uri="{FF2B5EF4-FFF2-40B4-BE49-F238E27FC236}">
                <a16:creationId xmlns:a16="http://schemas.microsoft.com/office/drawing/2014/main" id="{DDFAEB26-2EF3-4E40-BB01-8FA695A642FD}"/>
              </a:ext>
            </a:extLst>
          </p:cNvPr>
          <p:cNvPicPr>
            <a:picLocks noChangeAspect="1"/>
          </p:cNvPicPr>
          <p:nvPr/>
        </p:nvPicPr>
        <p:blipFill>
          <a:blip r:embed="rId2"/>
          <a:stretch>
            <a:fillRect/>
          </a:stretch>
        </p:blipFill>
        <p:spPr>
          <a:xfrm>
            <a:off x="4226071" y="3198210"/>
            <a:ext cx="6929609" cy="2670884"/>
          </a:xfrm>
          <a:prstGeom prst="rect">
            <a:avLst/>
          </a:prstGeom>
        </p:spPr>
      </p:pic>
    </p:spTree>
    <p:extLst>
      <p:ext uri="{BB962C8B-B14F-4D97-AF65-F5344CB8AC3E}">
        <p14:creationId xmlns:p14="http://schemas.microsoft.com/office/powerpoint/2010/main" val="129206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A010-CDD8-48E2-8E5A-9ACA08EEFBF4}"/>
              </a:ext>
            </a:extLst>
          </p:cNvPr>
          <p:cNvSpPr>
            <a:spLocks noGrp="1"/>
          </p:cNvSpPr>
          <p:nvPr>
            <p:ph type="title"/>
          </p:nvPr>
        </p:nvSpPr>
        <p:spPr/>
        <p:txBody>
          <a:bodyPr/>
          <a:lstStyle/>
          <a:p>
            <a:r>
              <a:rPr lang="en-ZA" dirty="0"/>
              <a:t>Diagnosis</a:t>
            </a:r>
          </a:p>
        </p:txBody>
      </p:sp>
      <p:sp>
        <p:nvSpPr>
          <p:cNvPr id="3" name="Content Placeholder 2">
            <a:extLst>
              <a:ext uri="{FF2B5EF4-FFF2-40B4-BE49-F238E27FC236}">
                <a16:creationId xmlns:a16="http://schemas.microsoft.com/office/drawing/2014/main" id="{035AF8B4-4D63-4B97-A29B-FECEFB5B0C90}"/>
              </a:ext>
            </a:extLst>
          </p:cNvPr>
          <p:cNvSpPr>
            <a:spLocks noGrp="1"/>
          </p:cNvSpPr>
          <p:nvPr>
            <p:ph idx="1"/>
          </p:nvPr>
        </p:nvSpPr>
        <p:spPr/>
        <p:txBody>
          <a:bodyPr>
            <a:normAutofit/>
          </a:bodyPr>
          <a:lstStyle/>
          <a:p>
            <a:r>
              <a:rPr lang="en-US" sz="2400" b="0" i="0" dirty="0">
                <a:solidFill>
                  <a:srgbClr val="232323"/>
                </a:solidFill>
                <a:effectLst/>
              </a:rPr>
              <a:t>Diagnosis is usually made in light of the symptoms and a history of exposure to triggers of COPD (e.g.</a:t>
            </a:r>
            <a:r>
              <a:rPr lang="en-US" sz="2400" dirty="0">
                <a:solidFill>
                  <a:srgbClr val="232323"/>
                </a:solidFill>
              </a:rPr>
              <a:t> smoking and </a:t>
            </a:r>
            <a:r>
              <a:rPr lang="en-US" sz="2400" b="0" i="0" dirty="0">
                <a:solidFill>
                  <a:srgbClr val="232323"/>
                </a:solidFill>
                <a:effectLst/>
              </a:rPr>
              <a:t>occupational dust or biomass exposure)</a:t>
            </a:r>
          </a:p>
          <a:p>
            <a:pPr algn="l"/>
            <a:r>
              <a:rPr lang="en-US" sz="2400" b="0" i="0" dirty="0">
                <a:solidFill>
                  <a:srgbClr val="232323"/>
                </a:solidFill>
                <a:effectLst/>
              </a:rPr>
              <a:t>It is also important to consider the cause, and review whether underlying asthma, workplace exposures, indoor use of biomass fuel, a prior history of tuberculosis, or familial predisposition is contributory, </a:t>
            </a:r>
          </a:p>
          <a:p>
            <a:pPr algn="l"/>
            <a:r>
              <a:rPr lang="en-US" sz="2400" b="0" i="0" dirty="0">
                <a:solidFill>
                  <a:srgbClr val="232323"/>
                </a:solidFill>
                <a:effectLst/>
              </a:rPr>
              <a:t>It is appropriate to screen all patients with COPD for alpha-1 antitrypsin (AAT)</a:t>
            </a:r>
          </a:p>
          <a:p>
            <a:pPr algn="l"/>
            <a:r>
              <a:rPr lang="en-US" sz="2400" dirty="0">
                <a:solidFill>
                  <a:srgbClr val="232323"/>
                </a:solidFill>
              </a:rPr>
              <a:t>It can also be confirmed </a:t>
            </a:r>
            <a:r>
              <a:rPr lang="en-US" sz="2400" b="0" i="0" dirty="0">
                <a:solidFill>
                  <a:srgbClr val="232323"/>
                </a:solidFill>
                <a:effectLst/>
              </a:rPr>
              <a:t>by the following: </a:t>
            </a:r>
          </a:p>
          <a:p>
            <a:pPr lvl="1">
              <a:buFont typeface="Arial" panose="020B0604020202020204" pitchFamily="34" charset="0"/>
              <a:buChar char="•"/>
            </a:pPr>
            <a:r>
              <a:rPr lang="en-US" sz="2000" b="0" i="0" dirty="0">
                <a:solidFill>
                  <a:srgbClr val="232323"/>
                </a:solidFill>
                <a:effectLst/>
              </a:rPr>
              <a:t>Spirometry: airflow limitation [FEV1/FVC] ratio less than 0.7 that is incompletely reversible after the administration of an inhaled bronchodilator </a:t>
            </a:r>
          </a:p>
          <a:p>
            <a:pPr algn="l"/>
            <a:endParaRPr lang="en-ZA" sz="2400" dirty="0"/>
          </a:p>
        </p:txBody>
      </p:sp>
    </p:spTree>
    <p:extLst>
      <p:ext uri="{BB962C8B-B14F-4D97-AF65-F5344CB8AC3E}">
        <p14:creationId xmlns:p14="http://schemas.microsoft.com/office/powerpoint/2010/main" val="271158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A373-64D7-40C3-B5EA-AC771E927CB6}"/>
              </a:ext>
            </a:extLst>
          </p:cNvPr>
          <p:cNvSpPr>
            <a:spLocks noGrp="1"/>
          </p:cNvSpPr>
          <p:nvPr>
            <p:ph type="title"/>
          </p:nvPr>
        </p:nvSpPr>
        <p:spPr/>
        <p:txBody>
          <a:bodyPr/>
          <a:lstStyle/>
          <a:p>
            <a:r>
              <a:rPr lang="en-ZA" dirty="0"/>
              <a:t>Differential</a:t>
            </a:r>
          </a:p>
        </p:txBody>
      </p:sp>
      <p:sp>
        <p:nvSpPr>
          <p:cNvPr id="3" name="Content Placeholder 2">
            <a:extLst>
              <a:ext uri="{FF2B5EF4-FFF2-40B4-BE49-F238E27FC236}">
                <a16:creationId xmlns:a16="http://schemas.microsoft.com/office/drawing/2014/main" id="{58CD11D7-BA57-45B7-81C7-675F1FE4431D}"/>
              </a:ext>
            </a:extLst>
          </p:cNvPr>
          <p:cNvSpPr>
            <a:spLocks noGrp="1"/>
          </p:cNvSpPr>
          <p:nvPr>
            <p:ph idx="1"/>
          </p:nvPr>
        </p:nvSpPr>
        <p:spPr/>
        <p:txBody>
          <a:bodyPr>
            <a:normAutofit fontScale="92500" lnSpcReduction="10000"/>
          </a:bodyPr>
          <a:lstStyle/>
          <a:p>
            <a:r>
              <a:rPr lang="en-ZA" sz="2200" dirty="0"/>
              <a:t>Chronic obstructive asthma (important to note that asthma and COPD can co-exist)</a:t>
            </a:r>
          </a:p>
          <a:p>
            <a:r>
              <a:rPr lang="en-ZA" sz="2200" dirty="0"/>
              <a:t>Chronic bronchitis (smokers can present with a chronic productive cough, however with normal spirometry)</a:t>
            </a:r>
          </a:p>
          <a:p>
            <a:r>
              <a:rPr lang="en-ZA" sz="2200" dirty="0"/>
              <a:t>Central airflow obstruction</a:t>
            </a:r>
          </a:p>
          <a:p>
            <a:r>
              <a:rPr lang="en-ZA" sz="2200" dirty="0"/>
              <a:t>Bronchiectasis (</a:t>
            </a:r>
            <a:r>
              <a:rPr lang="en-US" sz="2200" b="0" i="0" dirty="0">
                <a:solidFill>
                  <a:srgbClr val="232323"/>
                </a:solidFill>
                <a:effectLst/>
              </a:rPr>
              <a:t>cough and sputum production and the presence of bronchial wall thickening and luminal dilatation CT scans)</a:t>
            </a:r>
            <a:endParaRPr lang="en-ZA" sz="2200" dirty="0"/>
          </a:p>
          <a:p>
            <a:r>
              <a:rPr lang="en-ZA" sz="2200" dirty="0"/>
              <a:t>Heart failure (differentiated by basal crackles, radiographic changes, and increased pro-BNP)</a:t>
            </a:r>
          </a:p>
          <a:p>
            <a:r>
              <a:rPr lang="en-ZA" sz="2200" dirty="0"/>
              <a:t>Tuberculosis</a:t>
            </a:r>
          </a:p>
          <a:p>
            <a:r>
              <a:rPr lang="en-ZA" sz="2200" dirty="0"/>
              <a:t>Constrictive bronchiolitis</a:t>
            </a:r>
          </a:p>
          <a:p>
            <a:r>
              <a:rPr lang="en-ZA" sz="2200" dirty="0"/>
              <a:t>Diffuse panbronchiolitis</a:t>
            </a:r>
          </a:p>
          <a:p>
            <a:pPr marL="0" indent="0">
              <a:buNone/>
            </a:pPr>
            <a:endParaRPr lang="en-ZA" dirty="0"/>
          </a:p>
        </p:txBody>
      </p:sp>
    </p:spTree>
    <p:extLst>
      <p:ext uri="{BB962C8B-B14F-4D97-AF65-F5344CB8AC3E}">
        <p14:creationId xmlns:p14="http://schemas.microsoft.com/office/powerpoint/2010/main" val="3691787550"/>
      </p:ext>
    </p:extLst>
  </p:cSld>
  <p:clrMapOvr>
    <a:masterClrMapping/>
  </p:clrMapOvr>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
  <TotalTime>0</TotalTime>
  <Words>1490</Words>
  <Application>Microsoft Office PowerPoint</Application>
  <PresentationFormat>Widescreen</PresentationFormat>
  <Paragraphs>257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Retrospect</vt:lpstr>
      <vt:lpstr>COPD (Chronic Obstructive Pulmonary Disease)</vt:lpstr>
      <vt:lpstr>Definition</vt:lpstr>
      <vt:lpstr>Pathogenesis</vt:lpstr>
      <vt:lpstr>Clinical Features: History</vt:lpstr>
      <vt:lpstr>PowerPoint Presentation</vt:lpstr>
      <vt:lpstr>Clinical Features: Examination</vt:lpstr>
      <vt:lpstr>Investigations</vt:lpstr>
      <vt:lpstr>Diagnosis</vt:lpstr>
      <vt:lpstr>Differential</vt:lpstr>
      <vt:lpstr>Staging</vt:lpstr>
      <vt:lpstr>PowerPoint Presentation</vt:lpstr>
      <vt:lpstr>Disease Pattern and Severity</vt:lpstr>
      <vt:lpstr>PowerPoint Presentation</vt:lpstr>
      <vt:lpstr>Side Note</vt:lpstr>
      <vt:lpstr>All patients</vt:lpstr>
      <vt:lpstr>Stable COPD</vt:lpstr>
      <vt:lpstr>GOLD A – Minimally Symptomatic, Low Risk of Exacerbation</vt:lpstr>
      <vt:lpstr>GOLD B - More Symptomatic, Low Risk of Exacerbation</vt:lpstr>
      <vt:lpstr>GOLD C - Minimally Symptomatic, High Risk of Exacerbation</vt:lpstr>
      <vt:lpstr>GOLD D - More Symptomatic, High Risk of Exacerbation</vt:lpstr>
      <vt:lpstr>Non – pharmacological therapy</vt:lpstr>
      <vt:lpstr>Monitoring</vt:lpstr>
      <vt:lpstr>COPD Exacerbation </vt:lpstr>
      <vt:lpstr>Symptoms</vt:lpstr>
      <vt:lpstr>Home vs Hospital </vt:lpstr>
      <vt:lpstr>Clinical Severity</vt:lpstr>
      <vt:lpstr>Respiratory Status</vt:lpstr>
      <vt:lpstr>Home Management</vt:lpstr>
      <vt:lpstr>Acute Management</vt:lpstr>
      <vt:lpstr>Hospital Referral</vt:lpstr>
      <vt:lpstr>Hospital Referral</vt:lpstr>
      <vt:lpstr>While awaiting referral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COPD</dc:title>
  <dc:creator>Aamirah Walljee</dc:creator>
  <cp:lastModifiedBy>Aamirah Walljee</cp:lastModifiedBy>
  <cp:revision>38</cp:revision>
  <dcterms:created xsi:type="dcterms:W3CDTF">2021-02-14T12:17:57Z</dcterms:created>
  <dcterms:modified xsi:type="dcterms:W3CDTF">2021-02-17T12:32:05Z</dcterms:modified>
</cp:coreProperties>
</file>